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01" r:id="rId2"/>
    <p:sldId id="1382" r:id="rId3"/>
    <p:sldId id="1418" r:id="rId4"/>
    <p:sldId id="1355" r:id="rId5"/>
    <p:sldId id="1407" r:id="rId6"/>
    <p:sldId id="1419" r:id="rId7"/>
    <p:sldId id="1410" r:id="rId8"/>
    <p:sldId id="1420" r:id="rId9"/>
    <p:sldId id="1421" r:id="rId10"/>
    <p:sldId id="1422" r:id="rId11"/>
    <p:sldId id="1423" r:id="rId12"/>
    <p:sldId id="1424" r:id="rId13"/>
    <p:sldId id="1411" r:id="rId14"/>
    <p:sldId id="1425" r:id="rId15"/>
    <p:sldId id="1416" r:id="rId16"/>
    <p:sldId id="141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8732" autoAdjust="0"/>
  </p:normalViewPr>
  <p:slideViewPr>
    <p:cSldViewPr snapToGrid="0">
      <p:cViewPr varScale="1">
        <p:scale>
          <a:sx n="143" d="100"/>
          <a:sy n="143" d="100"/>
        </p:scale>
        <p:origin x="828" y="-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6162E-140B-4233-B5EA-DB2CB6263256}" type="datetimeFigureOut">
              <a:rPr lang="zh-CN" altLang="en-US" smtClean="0"/>
              <a:t>2024/12/12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5A53A2-8C52-43D1-9661-5751A84B8701}" type="slidenum">
              <a:rPr lang="zh-CN" altLang="en-US" smtClean="0"/>
              <a:t>‹#›</a:t>
            </a:fld>
            <a:endParaRPr lang="zh-CN" altLang="en-US"/>
          </a:p>
        </p:txBody>
      </p:sp>
    </p:spTree>
    <p:extLst>
      <p:ext uri="{BB962C8B-B14F-4D97-AF65-F5344CB8AC3E}">
        <p14:creationId xmlns:p14="http://schemas.microsoft.com/office/powerpoint/2010/main" val="3766676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Feng Zhu and I’m from the Department of Electrical and Computer Engineering of North Carolina State University. It’s a great honor to be here presenting our work of Towards Fast Rates for Federated and Multi-Task Reinforcement Learning. This work is advised by Prof. </a:t>
            </a:r>
            <a:r>
              <a:rPr lang="en-US" dirty="0" err="1"/>
              <a:t>Aritra</a:t>
            </a:r>
            <a:r>
              <a:rPr lang="en-US" dirty="0"/>
              <a:t> Mitra, who’s also from NC state, and Prof. Robert Heath Jr., who’s from UCSD.</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370461-7BCF-498F-8F7F-BB4C6336ED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5231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2F583-91C5-D120-8D56-D0D3AF959B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3524C6-EE57-00D2-5BFD-756BBA7DF9D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40059A89-D4CB-6DE7-F795-54D109716654}"/>
                  </a:ext>
                </a:extLst>
              </p:cNvPr>
              <p:cNvSpPr>
                <a:spLocks noGrp="1"/>
              </p:cNvSpPr>
              <p:nvPr>
                <p:ph type="body" idx="1"/>
              </p:nvPr>
            </p:nvSpPr>
            <p:spPr/>
            <p:txBody>
              <a:bodyPr/>
              <a:lstStyle/>
              <a:p>
                <a:r>
                  <a:rPr lang="en-US" altLang="zh-CN" dirty="0"/>
                  <a:t>The key standard assumptions we make in this work are listed here:</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we assume that </a:t>
                </a:r>
                <a:r>
                  <a:rPr lang="en-US" altLang="zh-CN" dirty="0">
                    <a:latin typeface="Calibri" panose="020F0502020204030204" pitchFamily="34" charset="0"/>
                    <a:ea typeface="Calibri" panose="020F0502020204030204" pitchFamily="34" charset="0"/>
                    <a:cs typeface="Calibri" panose="020F0502020204030204" pitchFamily="34" charset="0"/>
                  </a:rPr>
                  <a:t>The value function </a:t>
                </a:r>
                <a14:m>
                  <m:oMath xmlns:m="http://schemas.openxmlformats.org/officeDocument/2006/math">
                    <m:sSub>
                      <m:sSubPr>
                        <m:ctrlPr>
                          <a:rPr lang="en-US" altLang="zh-CN" i="1">
                            <a:latin typeface="Cambria Math" panose="02040503050406030204" pitchFamily="18" charset="0"/>
                            <a:ea typeface="Calibri" panose="020F0502020204030204" pitchFamily="34" charset="0"/>
                            <a:cs typeface="Calibri" panose="020F0502020204030204" pitchFamily="34" charset="0"/>
                          </a:rPr>
                        </m:ctrlPr>
                      </m:sSubPr>
                      <m:e>
                        <m:r>
                          <a:rPr lang="en-US" altLang="zh-CN" b="0" i="1">
                            <a:latin typeface="Cambria Math" panose="02040503050406030204" pitchFamily="18" charset="0"/>
                            <a:ea typeface="Calibri" panose="020F0502020204030204" pitchFamily="34" charset="0"/>
                            <a:cs typeface="Calibri" panose="020F0502020204030204" pitchFamily="34" charset="0"/>
                          </a:rPr>
                          <m:t>𝐽</m:t>
                        </m:r>
                      </m:e>
                      <m:sub>
                        <m:r>
                          <a:rPr lang="en-US" altLang="zh-CN" b="0" i="1">
                            <a:latin typeface="Cambria Math" panose="02040503050406030204" pitchFamily="18" charset="0"/>
                            <a:ea typeface="Calibri" panose="020F0502020204030204" pitchFamily="34" charset="0"/>
                            <a:cs typeface="Calibri" panose="020F0502020204030204" pitchFamily="34" charset="0"/>
                          </a:rPr>
                          <m:t>𝑖</m:t>
                        </m:r>
                      </m:sub>
                    </m:sSub>
                  </m:oMath>
                </a14:m>
                <a:r>
                  <a:rPr lang="zh-CN" altLang="en-US"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for each agent </a:t>
                </a:r>
                <a14:m>
                  <m:oMath xmlns:m="http://schemas.openxmlformats.org/officeDocument/2006/math">
                    <m:r>
                      <a:rPr lang="en-US" altLang="zh-CN" b="0" i="1">
                        <a:latin typeface="Cambria Math" panose="02040503050406030204" pitchFamily="18" charset="0"/>
                        <a:ea typeface="Calibri" panose="020F0502020204030204" pitchFamily="34" charset="0"/>
                        <a:cs typeface="Calibri" panose="020F0502020204030204" pitchFamily="34" charset="0"/>
                      </a:rPr>
                      <m:t>𝑖</m:t>
                    </m:r>
                    <m:r>
                      <a:rPr lang="en-US" altLang="zh-CN" b="0">
                        <a:latin typeface="Cambria Math" panose="02040503050406030204" pitchFamily="18" charset="0"/>
                        <a:ea typeface="Calibri" panose="020F0502020204030204" pitchFamily="34" charset="0"/>
                        <a:cs typeface="Calibri" panose="020F0502020204030204" pitchFamily="34" charset="0"/>
                      </a:rPr>
                      <m:t>∈</m:t>
                    </m:r>
                    <m:d>
                      <m:dPr>
                        <m:begChr m:val="["/>
                        <m:endChr m:val="]"/>
                        <m:ctrlPr>
                          <a:rPr lang="en-US" altLang="zh-CN" i="1">
                            <a:latin typeface="Cambria Math" panose="02040503050406030204" pitchFamily="18" charset="0"/>
                            <a:ea typeface="Calibri" panose="020F0502020204030204" pitchFamily="34" charset="0"/>
                            <a:cs typeface="Calibri" panose="020F0502020204030204" pitchFamily="34" charset="0"/>
                          </a:rPr>
                        </m:ctrlPr>
                      </m:dPr>
                      <m:e>
                        <m:r>
                          <a:rPr lang="en-US" altLang="zh-CN" b="0" i="1">
                            <a:latin typeface="Cambria Math" panose="02040503050406030204" pitchFamily="18" charset="0"/>
                            <a:ea typeface="Calibri" panose="020F0502020204030204" pitchFamily="34" charset="0"/>
                            <a:cs typeface="Calibri" panose="020F0502020204030204" pitchFamily="34" charset="0"/>
                          </a:rPr>
                          <m:t>𝑁</m:t>
                        </m:r>
                      </m:e>
                    </m:d>
                  </m:oMath>
                </a14:m>
                <a:r>
                  <a:rPr lang="zh-CN" altLang="en-US"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is </a:t>
                </a:r>
                <a14:m>
                  <m:oMath xmlns:m="http://schemas.openxmlformats.org/officeDocument/2006/math">
                    <m:r>
                      <a:rPr lang="en-US" altLang="zh-CN" b="0" i="1">
                        <a:latin typeface="Cambria Math" panose="02040503050406030204" pitchFamily="18" charset="0"/>
                        <a:ea typeface="Calibri" panose="020F0502020204030204" pitchFamily="34" charset="0"/>
                        <a:cs typeface="Calibri" panose="020F0502020204030204" pitchFamily="34" charset="0"/>
                      </a:rPr>
                      <m:t>𝐿</m:t>
                    </m:r>
                  </m:oMath>
                </a14:m>
                <a:r>
                  <a:rPr lang="en-US" altLang="zh-CN" dirty="0">
                    <a:latin typeface="Calibri" panose="020F0502020204030204" pitchFamily="34" charset="0"/>
                    <a:ea typeface="Calibri" panose="020F0502020204030204" pitchFamily="34" charset="0"/>
                    <a:cs typeface="Calibri" panose="020F0502020204030204" pitchFamily="34" charset="0"/>
                  </a:rPr>
                  <a:t>-smooth </a:t>
                </a:r>
                <a:r>
                  <a:rPr lang="en-US" altLang="zh-CN" dirty="0" err="1">
                    <a:latin typeface="Calibri" panose="020F0502020204030204" pitchFamily="34" charset="0"/>
                    <a:ea typeface="Calibri" panose="020F0502020204030204" pitchFamily="34" charset="0"/>
                    <a:cs typeface="Calibri" panose="020F0502020204030204" pitchFamily="34" charset="0"/>
                  </a:rPr>
                  <a:t>w.r.t.</a:t>
                </a:r>
                <a:r>
                  <a:rPr lang="en-US" altLang="zh-CN" dirty="0">
                    <a:latin typeface="Calibri" panose="020F0502020204030204" pitchFamily="34" charset="0"/>
                    <a:ea typeface="Calibri" panose="020F0502020204030204" pitchFamily="34" charset="0"/>
                    <a:cs typeface="Calibri" panose="020F0502020204030204" pitchFamily="34" charset="0"/>
                  </a:rPr>
                  <a:t> policy parameter </a:t>
                </a:r>
                <a14:m>
                  <m:oMath xmlns:m="http://schemas.openxmlformats.org/officeDocument/2006/math">
                    <m:r>
                      <a:rPr lang="en-US" altLang="zh-CN" b="0" i="1" smtClean="0">
                        <a:latin typeface="Cambria Math" panose="02040503050406030204" pitchFamily="18" charset="0"/>
                        <a:ea typeface="Calibri" panose="020F0502020204030204" pitchFamily="34" charset="0"/>
                        <a:cs typeface="Calibri" panose="020F0502020204030204" pitchFamily="34" charset="0"/>
                      </a:rPr>
                      <m:t>𝜃</m:t>
                    </m:r>
                  </m:oMath>
                </a14:m>
                <a:r>
                  <a:rPr lang="en-US" altLang="zh-CN" dirty="0">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ea typeface="Calibri" panose="020F0502020204030204" pitchFamily="34" charset="0"/>
                    <a:cs typeface="Calibri" panose="020F0502020204030204" pitchFamily="34" charset="0"/>
                  </a:rPr>
                  <a:t>Second, we assume that The variance of the noisy truncated gradient </a:t>
                </a:r>
                <a14:m>
                  <m:oMath xmlns:m="http://schemas.openxmlformats.org/officeDocument/2006/math">
                    <m:sSub>
                      <m:sSubPr>
                        <m:ctrlPr>
                          <a:rPr lang="en-US" altLang="zh-CN" i="1" dirty="0">
                            <a:latin typeface="Cambria Math" panose="02040503050406030204" pitchFamily="18" charset="0"/>
                            <a:ea typeface="Calibri" panose="020F0502020204030204" pitchFamily="34" charset="0"/>
                            <a:cs typeface="Calibri" panose="020F0502020204030204" pitchFamily="34" charset="0"/>
                          </a:rPr>
                        </m:ctrlPr>
                      </m:sSubPr>
                      <m:e>
                        <m:acc>
                          <m:accPr>
                            <m:chr m:val="̂"/>
                            <m:ctrlPr>
                              <a:rPr lang="en-US" altLang="zh-CN" i="1" dirty="0">
                                <a:latin typeface="Cambria Math" panose="02040503050406030204" pitchFamily="18" charset="0"/>
                                <a:ea typeface="Calibri" panose="020F0502020204030204" pitchFamily="34" charset="0"/>
                                <a:cs typeface="Calibri" panose="020F0502020204030204" pitchFamily="34" charset="0"/>
                              </a:rPr>
                            </m:ctrlPr>
                          </m:accPr>
                          <m:e>
                            <m:r>
                              <a:rPr lang="en-US" altLang="zh-CN" b="0" i="1" dirty="0">
                                <a:latin typeface="Cambria Math" panose="02040503050406030204" pitchFamily="18" charset="0"/>
                                <a:ea typeface="Calibri" panose="020F0502020204030204" pitchFamily="34" charset="0"/>
                                <a:cs typeface="Calibri" panose="020F0502020204030204" pitchFamily="34" charset="0"/>
                              </a:rPr>
                              <m:t>𝛻</m:t>
                            </m:r>
                          </m:e>
                        </m:acc>
                      </m:e>
                      <m:sub>
                        <m:r>
                          <a:rPr lang="en-US" altLang="zh-CN" b="0" i="1" dirty="0">
                            <a:latin typeface="Cambria Math" panose="02040503050406030204" pitchFamily="18" charset="0"/>
                            <a:ea typeface="Calibri" panose="020F0502020204030204" pitchFamily="34" charset="0"/>
                            <a:cs typeface="Calibri" panose="020F0502020204030204" pitchFamily="34" charset="0"/>
                          </a:rPr>
                          <m:t>𝐾</m:t>
                        </m:r>
                      </m:sub>
                    </m:sSub>
                    <m:sSub>
                      <m:sSubPr>
                        <m:ctrlPr>
                          <a:rPr lang="en-US" altLang="zh-CN" i="1" dirty="0">
                            <a:latin typeface="Cambria Math" panose="02040503050406030204" pitchFamily="18" charset="0"/>
                            <a:ea typeface="Calibri" panose="020F0502020204030204" pitchFamily="34" charset="0"/>
                            <a:cs typeface="Calibri" panose="020F0502020204030204" pitchFamily="34" charset="0"/>
                          </a:rPr>
                        </m:ctrlPr>
                      </m:sSubPr>
                      <m:e>
                        <m:r>
                          <a:rPr lang="en-US" altLang="zh-CN" b="0" i="1" dirty="0">
                            <a:latin typeface="Cambria Math" panose="02040503050406030204" pitchFamily="18" charset="0"/>
                            <a:ea typeface="Calibri" panose="020F0502020204030204" pitchFamily="34" charset="0"/>
                            <a:cs typeface="Calibri" panose="020F0502020204030204" pitchFamily="34" charset="0"/>
                          </a:rPr>
                          <m:t>𝐽</m:t>
                        </m:r>
                      </m:e>
                      <m:sub>
                        <m:r>
                          <a:rPr lang="en-US" altLang="zh-CN" b="0" i="1" dirty="0">
                            <a:latin typeface="Cambria Math" panose="02040503050406030204" pitchFamily="18" charset="0"/>
                            <a:ea typeface="Calibri" panose="020F0502020204030204" pitchFamily="34" charset="0"/>
                            <a:cs typeface="Calibri" panose="020F0502020204030204" pitchFamily="34" charset="0"/>
                          </a:rPr>
                          <m:t>𝑖</m:t>
                        </m:r>
                      </m:sub>
                    </m:sSub>
                    <m:r>
                      <a:rPr lang="en-US" altLang="zh-CN" b="0" dirty="0">
                        <a:latin typeface="Cambria Math" panose="02040503050406030204" pitchFamily="18" charset="0"/>
                        <a:ea typeface="Calibri" panose="020F0502020204030204" pitchFamily="34" charset="0"/>
                        <a:cs typeface="Calibri" panose="020F0502020204030204" pitchFamily="34" charset="0"/>
                      </a:rPr>
                      <m:t>(⋅)</m:t>
                    </m:r>
                  </m:oMath>
                </a14:m>
                <a:r>
                  <a:rPr lang="zh-CN" altLang="en-US"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is bounded by </a:t>
                </a:r>
                <a14:m>
                  <m:oMath xmlns:m="http://schemas.openxmlformats.org/officeDocument/2006/math">
                    <m:sSup>
                      <m:sSupPr>
                        <m:ctrlPr>
                          <a:rPr lang="en-US" altLang="zh-CN" i="1">
                            <a:latin typeface="Cambria Math" panose="02040503050406030204" pitchFamily="18" charset="0"/>
                            <a:ea typeface="Calibri" panose="020F0502020204030204" pitchFamily="34" charset="0"/>
                            <a:cs typeface="Calibri" panose="020F0502020204030204" pitchFamily="34" charset="0"/>
                          </a:rPr>
                        </m:ctrlPr>
                      </m:sSupPr>
                      <m:e>
                        <m:r>
                          <a:rPr lang="en-US" altLang="zh-CN" b="0" i="1">
                            <a:latin typeface="Cambria Math" panose="02040503050406030204" pitchFamily="18" charset="0"/>
                            <a:ea typeface="Calibri" panose="020F0502020204030204" pitchFamily="34" charset="0"/>
                            <a:cs typeface="Calibri" panose="020F0502020204030204" pitchFamily="34" charset="0"/>
                          </a:rPr>
                          <m:t>𝜎</m:t>
                        </m:r>
                      </m:e>
                      <m:sup>
                        <m:r>
                          <a:rPr lang="en-US" altLang="zh-CN" b="0" i="1">
                            <a:latin typeface="Cambria Math" panose="02040503050406030204" pitchFamily="18" charset="0"/>
                            <a:ea typeface="Calibri" panose="020F0502020204030204" pitchFamily="34" charset="0"/>
                            <a:cs typeface="Calibri" panose="020F0502020204030204" pitchFamily="34" charset="0"/>
                          </a:rPr>
                          <m:t>2</m:t>
                        </m:r>
                      </m:sup>
                    </m:sSup>
                  </m:oMath>
                </a14:m>
                <a:r>
                  <a:rPr lang="en-US" altLang="zh-CN" dirty="0">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ea typeface="Calibri" panose="020F0502020204030204" pitchFamily="34" charset="0"/>
                    <a:cs typeface="Calibri" panose="020F0502020204030204" pitchFamily="34" charset="0"/>
                  </a:rPr>
                  <a:t>Third, we assume that the truncation error is at most …, where D is a constant, gamma is between 0 and 1, and K is the rollout factor. This is also a standard assumption made when dealing with truncated policy gradients.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ea typeface="Calibri" panose="020F0502020204030204" pitchFamily="34" charset="0"/>
                    <a:cs typeface="Calibri" panose="020F0502020204030204" pitchFamily="34" charset="0"/>
                  </a:rPr>
                  <a:t>We also list the main challenges that arise during the analysis of our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Notes Placeholder 2">
                <a:extLst>
                  <a:ext uri="{FF2B5EF4-FFF2-40B4-BE49-F238E27FC236}">
                    <a16:creationId xmlns:a16="http://schemas.microsoft.com/office/drawing/2014/main" id="{40059A89-D4CB-6DE7-F795-54D109716654}"/>
                  </a:ext>
                </a:extLst>
              </p:cNvPr>
              <p:cNvSpPr>
                <a:spLocks noGrp="1"/>
              </p:cNvSpPr>
              <p:nvPr>
                <p:ph type="body" idx="1"/>
              </p:nvPr>
            </p:nvSpPr>
            <p:spPr/>
            <p:txBody>
              <a:bodyPr/>
              <a:lstStyle/>
              <a:p>
                <a:r>
                  <a:rPr lang="en-US" altLang="zh-CN" dirty="0"/>
                  <a:t>The key standard assumptions we make in this work are listed here:</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we assume that </a:t>
                </a:r>
                <a:r>
                  <a:rPr lang="en-US" altLang="zh-CN" dirty="0">
                    <a:latin typeface="Calibri" panose="020F0502020204030204" pitchFamily="34" charset="0"/>
                    <a:ea typeface="Calibri" panose="020F0502020204030204" pitchFamily="34" charset="0"/>
                    <a:cs typeface="Calibri" panose="020F0502020204030204" pitchFamily="34" charset="0"/>
                  </a:rPr>
                  <a:t>The value function </a:t>
                </a:r>
                <a:r>
                  <a:rPr lang="en-US" altLang="zh-CN" b="0" i="0">
                    <a:latin typeface="Cambria Math" panose="02040503050406030204" pitchFamily="18" charset="0"/>
                    <a:ea typeface="Calibri" panose="020F0502020204030204" pitchFamily="34" charset="0"/>
                    <a:cs typeface="Calibri" panose="020F0502020204030204" pitchFamily="34" charset="0"/>
                  </a:rPr>
                  <a:t>𝐽_𝑖</a:t>
                </a:r>
                <a:r>
                  <a:rPr lang="zh-CN" altLang="en-US"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for each agent </a:t>
                </a:r>
                <a:r>
                  <a:rPr lang="en-US" altLang="zh-CN" b="0" i="0">
                    <a:latin typeface="Cambria Math" panose="02040503050406030204" pitchFamily="18" charset="0"/>
                    <a:ea typeface="Calibri" panose="020F0502020204030204" pitchFamily="34" charset="0"/>
                    <a:cs typeface="Calibri" panose="020F0502020204030204" pitchFamily="34" charset="0"/>
                  </a:rPr>
                  <a:t>𝑖∈</a:t>
                </a:r>
                <a:r>
                  <a:rPr lang="en-US" altLang="zh-CN" i="0">
                    <a:latin typeface="Cambria Math" panose="02040503050406030204" pitchFamily="18" charset="0"/>
                    <a:ea typeface="Calibri" panose="020F0502020204030204" pitchFamily="34" charset="0"/>
                    <a:cs typeface="Calibri" panose="020F0502020204030204" pitchFamily="34" charset="0"/>
                  </a:rPr>
                  <a:t>[</a:t>
                </a:r>
                <a:r>
                  <a:rPr lang="en-US" altLang="zh-CN" b="0" i="0">
                    <a:latin typeface="Cambria Math" panose="02040503050406030204" pitchFamily="18" charset="0"/>
                    <a:ea typeface="Calibri" panose="020F0502020204030204" pitchFamily="34" charset="0"/>
                    <a:cs typeface="Calibri" panose="020F0502020204030204" pitchFamily="34" charset="0"/>
                  </a:rPr>
                  <a:t>𝑁]</a:t>
                </a:r>
                <a:r>
                  <a:rPr lang="zh-CN" altLang="en-US"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is </a:t>
                </a:r>
                <a:r>
                  <a:rPr lang="en-US" altLang="zh-CN" b="0" i="0">
                    <a:latin typeface="Cambria Math" panose="02040503050406030204" pitchFamily="18" charset="0"/>
                    <a:ea typeface="Calibri" panose="020F0502020204030204" pitchFamily="34" charset="0"/>
                    <a:cs typeface="Calibri" panose="020F0502020204030204" pitchFamily="34" charset="0"/>
                  </a:rPr>
                  <a:t>𝐿</a:t>
                </a:r>
                <a:r>
                  <a:rPr lang="en-US" altLang="zh-CN" dirty="0">
                    <a:latin typeface="Calibri" panose="020F0502020204030204" pitchFamily="34" charset="0"/>
                    <a:ea typeface="Calibri" panose="020F0502020204030204" pitchFamily="34" charset="0"/>
                    <a:cs typeface="Calibri" panose="020F0502020204030204" pitchFamily="34" charset="0"/>
                  </a:rPr>
                  <a:t>-smooth </a:t>
                </a:r>
                <a:r>
                  <a:rPr lang="en-US" altLang="zh-CN" dirty="0" err="1">
                    <a:latin typeface="Calibri" panose="020F0502020204030204" pitchFamily="34" charset="0"/>
                    <a:ea typeface="Calibri" panose="020F0502020204030204" pitchFamily="34" charset="0"/>
                    <a:cs typeface="Calibri" panose="020F0502020204030204" pitchFamily="34" charset="0"/>
                  </a:rPr>
                  <a:t>w.r.t.</a:t>
                </a:r>
                <a:r>
                  <a:rPr lang="en-US" altLang="zh-CN" dirty="0">
                    <a:latin typeface="Calibri" panose="020F0502020204030204" pitchFamily="34" charset="0"/>
                    <a:ea typeface="Calibri" panose="020F0502020204030204" pitchFamily="34" charset="0"/>
                    <a:cs typeface="Calibri" panose="020F0502020204030204" pitchFamily="34" charset="0"/>
                  </a:rPr>
                  <a:t> policy parameter </a:t>
                </a:r>
                <a:r>
                  <a:rPr lang="en-US" altLang="zh-CN" b="0" i="0">
                    <a:latin typeface="Cambria Math" panose="02040503050406030204" pitchFamily="18" charset="0"/>
                    <a:ea typeface="Calibri" panose="020F0502020204030204" pitchFamily="34" charset="0"/>
                    <a:cs typeface="Calibri" panose="020F0502020204030204" pitchFamily="34" charset="0"/>
                  </a:rPr>
                  <a:t>𝜃</a:t>
                </a:r>
                <a:r>
                  <a:rPr lang="en-US" altLang="zh-CN" dirty="0">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ea typeface="Calibri" panose="020F0502020204030204" pitchFamily="34" charset="0"/>
                    <a:cs typeface="Calibri" panose="020F0502020204030204" pitchFamily="34" charset="0"/>
                  </a:rPr>
                  <a:t>Second, we assume that The variance of the noisy truncated gradient </a:t>
                </a:r>
                <a:r>
                  <a:rPr lang="en-US" altLang="zh-CN" b="0" i="0" dirty="0">
                    <a:latin typeface="Cambria Math" panose="02040503050406030204" pitchFamily="18" charset="0"/>
                    <a:ea typeface="Calibri" panose="020F0502020204030204" pitchFamily="34" charset="0"/>
                    <a:cs typeface="Calibri" panose="020F0502020204030204" pitchFamily="34" charset="0"/>
                  </a:rPr>
                  <a:t>𝛻 ̂_𝐾 𝐽_𝑖 (⋅)</a:t>
                </a:r>
                <a:r>
                  <a:rPr lang="zh-CN" altLang="en-US"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is bounded by </a:t>
                </a:r>
                <a:r>
                  <a:rPr lang="en-US" altLang="zh-CN" b="0" i="0">
                    <a:latin typeface="Cambria Math" panose="02040503050406030204" pitchFamily="18" charset="0"/>
                    <a:ea typeface="Calibri" panose="020F0502020204030204" pitchFamily="34" charset="0"/>
                    <a:cs typeface="Calibri" panose="020F0502020204030204" pitchFamily="34" charset="0"/>
                  </a:rPr>
                  <a:t>𝜎^2</a:t>
                </a:r>
                <a:r>
                  <a:rPr lang="en-US" altLang="zh-CN" dirty="0">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ea typeface="Calibri" panose="020F0502020204030204" pitchFamily="34" charset="0"/>
                    <a:cs typeface="Calibri" panose="020F0502020204030204" pitchFamily="34" charset="0"/>
                  </a:rPr>
                  <a:t>Third, we assume that the truncation error is at most …, where D is a constant, gamma is between 0 and 1, and K is the rollout factor. This is also a standard assumption made when dealing with truncated policy gradients.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Calibri" panose="020F0502020204030204" pitchFamily="34" charset="0"/>
                    <a:ea typeface="Calibri" panose="020F0502020204030204" pitchFamily="34" charset="0"/>
                    <a:cs typeface="Calibri" panose="020F0502020204030204" pitchFamily="34" charset="0"/>
                  </a:rPr>
                  <a:t>We also list the main challenges that arise during the analysis of our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panose="020F0502020204030204" pitchFamily="34" charset="0"/>
                  <a:ea typeface="Calibri" panose="020F0502020204030204" pitchFamily="34" charset="0"/>
                  <a:cs typeface="Calibri" panose="020F0502020204030204" pitchFamily="34" charset="0"/>
                </a:endParaRPr>
              </a:p>
            </p:txBody>
          </p:sp>
        </mc:Fallback>
      </mc:AlternateContent>
      <p:sp>
        <p:nvSpPr>
          <p:cNvPr id="4" name="Slide Number Placeholder 3">
            <a:extLst>
              <a:ext uri="{FF2B5EF4-FFF2-40B4-BE49-F238E27FC236}">
                <a16:creationId xmlns:a16="http://schemas.microsoft.com/office/drawing/2014/main" id="{DE4F9D5E-F8AB-EAE8-5E10-BFA197ABC580}"/>
              </a:ext>
            </a:extLst>
          </p:cNvPr>
          <p:cNvSpPr>
            <a:spLocks noGrp="1"/>
          </p:cNvSpPr>
          <p:nvPr>
            <p:ph type="sldNum" sz="quarter" idx="5"/>
          </p:nvPr>
        </p:nvSpPr>
        <p:spPr/>
        <p:txBody>
          <a:bodyPr/>
          <a:lstStyle/>
          <a:p>
            <a:fld id="{2C5A53A2-8C52-43D1-9661-5751A84B8701}" type="slidenum">
              <a:rPr lang="zh-CN" altLang="en-US" smtClean="0"/>
              <a:t>10</a:t>
            </a:fld>
            <a:endParaRPr lang="zh-CN" altLang="en-US"/>
          </a:p>
        </p:txBody>
      </p:sp>
    </p:spTree>
    <p:extLst>
      <p:ext uri="{BB962C8B-B14F-4D97-AF65-F5344CB8AC3E}">
        <p14:creationId xmlns:p14="http://schemas.microsoft.com/office/powerpoint/2010/main" val="229764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1A84C-E93D-BF34-393F-402185C1B6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46FE87-1F4F-BCE1-B4D1-C62C67FC4D0C}"/>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F64E48E3-E847-3D9B-6045-9273FB7048BA}"/>
                  </a:ext>
                </a:extLst>
              </p:cNvPr>
              <p:cNvSpPr>
                <a:spLocks noGrp="1"/>
              </p:cNvSpPr>
              <p:nvPr>
                <p:ph type="body" idx="1"/>
              </p:nvPr>
            </p:nvSpPr>
            <p:spPr/>
            <p:txBody>
              <a:bodyPr/>
              <a:lstStyle/>
              <a:p>
                <a:r>
                  <a:rPr lang="en-US" altLang="zh-CN" dirty="0"/>
                  <a:t>Our first result is the one under the gradient-domination condition: </a:t>
                </a:r>
              </a:p>
              <a:p>
                <a:endParaRPr lang="en-US" altLang="zh-CN" dirty="0"/>
              </a:p>
              <a:p>
                <a:r>
                  <a:rPr lang="en-US" altLang="zh-CN" dirty="0"/>
                  <a:t>So under a suitable choice of </a:t>
                </a:r>
                <a:r>
                  <a:rPr lang="en-US" altLang="zh-CN" dirty="0" err="1"/>
                  <a:t>stepsize</a:t>
                </a:r>
                <a:r>
                  <a:rPr lang="en-US" altLang="zh-CN" dirty="0"/>
                  <a:t>, and under the g-d condition, Theorem 1 states that our algorithm achieves 1/NHT convergence rate, where N is the number of agents, H is the # local steps and T the # of communication rounds. Here theta star is the optimal point of the global loss function J.</a:t>
                </a:r>
              </a:p>
              <a:p>
                <a:endParaRPr lang="en-US" altLang="zh-CN" dirty="0"/>
              </a:p>
              <a:p>
                <a:r>
                  <a:rPr lang="en-US" altLang="zh-CN" dirty="0"/>
                  <a:t>There are a couple of takeaways in this result: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a:t>
                </a:r>
                <a:r>
                  <a:rPr lang="en-US" altLang="zh-CN" sz="1200" dirty="0">
                    <a:latin typeface="Calibri" panose="020F0502020204030204" pitchFamily="34" charset="0"/>
                    <a:ea typeface="Calibri" panose="020F0502020204030204" pitchFamily="34" charset="0"/>
                    <a:cs typeface="Calibri" panose="020F0502020204030204" pitchFamily="34" charset="0"/>
                  </a:rPr>
                  <a:t>Up to round </a:t>
                </a:r>
                <a14:m>
                  <m:oMath xmlns:m="http://schemas.openxmlformats.org/officeDocument/2006/math">
                    <m:r>
                      <a:rPr lang="en-US" altLang="zh-CN" sz="1200" b="0" i="1" smtClean="0">
                        <a:latin typeface="Cambria Math" panose="02040503050406030204" pitchFamily="18" charset="0"/>
                        <a:ea typeface="Calibri" panose="020F0502020204030204" pitchFamily="34" charset="0"/>
                        <a:cs typeface="Calibri" panose="020F0502020204030204" pitchFamily="34" charset="0"/>
                      </a:rPr>
                      <m:t>𝑇</m:t>
                    </m:r>
                  </m:oMath>
                </a14:m>
                <a:r>
                  <a:rPr lang="en-US" altLang="zh-CN" sz="1200" b="0" dirty="0">
                    <a:latin typeface="Calibri" panose="020F0502020204030204" pitchFamily="34" charset="0"/>
                    <a:ea typeface="Calibri" panose="020F0502020204030204" pitchFamily="34" charset="0"/>
                    <a:cs typeface="Calibri" panose="020F0502020204030204" pitchFamily="34" charset="0"/>
                  </a:rPr>
                  <a:t>, the total sample complexity is </a:t>
                </a:r>
                <a14:m>
                  <m:oMath xmlns:m="http://schemas.openxmlformats.org/officeDocument/2006/math">
                    <m:r>
                      <a:rPr lang="en-US" altLang="zh-CN" sz="1200" b="0" i="1" smtClean="0">
                        <a:latin typeface="Cambria Math" panose="02040503050406030204" pitchFamily="18" charset="0"/>
                        <a:ea typeface="Calibri" panose="020F0502020204030204" pitchFamily="34" charset="0"/>
                        <a:cs typeface="Calibri" panose="020F0502020204030204" pitchFamily="34" charset="0"/>
                      </a:rPr>
                      <m:t>𝑁𝐻𝑇</m:t>
                    </m:r>
                  </m:oMath>
                </a14:m>
                <a:r>
                  <a:rPr lang="en-US" altLang="zh-CN" sz="1200" b="0" dirty="0">
                    <a:latin typeface="Calibri" panose="020F0502020204030204" pitchFamily="34" charset="0"/>
                    <a:ea typeface="Calibri" panose="020F0502020204030204" pitchFamily="34" charset="0"/>
                    <a:cs typeface="Calibri" panose="020F0502020204030204" pitchFamily="34" charset="0"/>
                  </a:rPr>
                  <a:t>, and our result features </a:t>
                </a:r>
                <a14:m>
                  <m:oMath xmlns:m="http://schemas.openxmlformats.org/officeDocument/2006/math">
                    <m:acc>
                      <m:accPr>
                        <m:chr m:val="̃"/>
                        <m:ctrlPr>
                          <a:rPr lang="en-US" altLang="zh-CN" sz="1200" i="1">
                            <a:latin typeface="Cambria Math" panose="02040503050406030204" pitchFamily="18" charset="0"/>
                          </a:rPr>
                        </m:ctrlPr>
                      </m:accPr>
                      <m:e>
                        <m:r>
                          <a:rPr lang="en-US" altLang="zh-CN" sz="1200" i="1">
                            <a:latin typeface="Cambria Math" panose="02040503050406030204" pitchFamily="18" charset="0"/>
                          </a:rPr>
                          <m:t>𝒪</m:t>
                        </m:r>
                      </m:e>
                    </m:acc>
                    <m:d>
                      <m:dPr>
                        <m:ctrlPr>
                          <a:rPr lang="en-US" altLang="zh-CN" sz="1200" i="1">
                            <a:latin typeface="Cambria Math" panose="02040503050406030204" pitchFamily="18" charset="0"/>
                          </a:rPr>
                        </m:ctrlPr>
                      </m:dPr>
                      <m:e>
                        <m:f>
                          <m:fPr>
                            <m:ctrlPr>
                              <a:rPr lang="en-US" altLang="zh-CN" sz="1200" i="1">
                                <a:latin typeface="Cambria Math" panose="02040503050406030204" pitchFamily="18" charset="0"/>
                              </a:rPr>
                            </m:ctrlPr>
                          </m:fPr>
                          <m:num>
                            <m:r>
                              <a:rPr lang="en-US" altLang="zh-CN" sz="1200" i="1">
                                <a:latin typeface="Cambria Math" panose="02040503050406030204" pitchFamily="18" charset="0"/>
                              </a:rPr>
                              <m:t>1</m:t>
                            </m:r>
                          </m:num>
                          <m:den>
                            <m:r>
                              <a:rPr lang="en-US" altLang="zh-CN" sz="1200" i="1" smtClean="0">
                                <a:solidFill>
                                  <a:srgbClr val="C00000"/>
                                </a:solidFill>
                                <a:latin typeface="Cambria Math" panose="02040503050406030204" pitchFamily="18" charset="0"/>
                              </a:rPr>
                              <m:t>𝑁</m:t>
                            </m:r>
                            <m:r>
                              <a:rPr lang="en-US" altLang="zh-CN" sz="1200" i="1">
                                <a:latin typeface="Cambria Math" panose="02040503050406030204" pitchFamily="18" charset="0"/>
                              </a:rPr>
                              <m:t>𝐻𝑇</m:t>
                            </m:r>
                          </m:den>
                        </m:f>
                      </m:e>
                    </m:d>
                  </m:oMath>
                </a14:m>
                <a:r>
                  <a:rPr lang="en-US" altLang="zh-CN" sz="1200" b="0" dirty="0">
                    <a:latin typeface="Calibri" panose="020F0502020204030204" pitchFamily="34" charset="0"/>
                    <a:ea typeface="Calibri" panose="020F0502020204030204" pitchFamily="34" charset="0"/>
                    <a:cs typeface="Calibri" panose="020F0502020204030204" pitchFamily="34" charset="0"/>
                  </a:rPr>
                  <a:t>, which is the best one could hope for.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libri" panose="020F0502020204030204" pitchFamily="34" charset="0"/>
                    <a:ea typeface="Calibri" panose="020F0502020204030204" pitchFamily="34" charset="0"/>
                    <a:cs typeface="Calibri" panose="020F0502020204030204" pitchFamily="34" charset="0"/>
                  </a:rPr>
                  <a:t>Second, Our final result exhibits </a:t>
                </a:r>
                <a14:m>
                  <m:oMath xmlns:m="http://schemas.openxmlformats.org/officeDocument/2006/math">
                    <m:r>
                      <a:rPr lang="en-US" altLang="zh-CN" sz="1200" b="1" i="1" smtClean="0">
                        <a:latin typeface="Cambria Math" panose="02040503050406030204" pitchFamily="18" charset="0"/>
                      </a:rPr>
                      <m:t>𝑵</m:t>
                    </m:r>
                  </m:oMath>
                </a14:m>
                <a:r>
                  <a:rPr lang="en-US" altLang="zh-CN" sz="1200" b="1" dirty="0">
                    <a:latin typeface="Calibri" panose="020F0502020204030204" pitchFamily="34" charset="0"/>
                    <a:ea typeface="Calibri" panose="020F0502020204030204" pitchFamily="34" charset="0"/>
                    <a:cs typeface="Calibri" panose="020F0502020204030204" pitchFamily="34" charset="0"/>
                  </a:rPr>
                  <a:t>-fold speedup</a:t>
                </a:r>
                <a:r>
                  <a:rPr lang="en-US" altLang="zh-CN" sz="1200" b="0" dirty="0">
                    <a:latin typeface="Calibri" panose="020F0502020204030204" pitchFamily="34" charset="0"/>
                    <a:ea typeface="Calibri" panose="020F0502020204030204" pitchFamily="34" charset="0"/>
                    <a:cs typeface="Calibri" panose="020F0502020204030204" pitchFamily="34" charset="0"/>
                  </a:rPr>
                  <a:t> and </a:t>
                </a:r>
                <a:r>
                  <a:rPr lang="en-US" altLang="zh-CN" sz="1200" b="1" dirty="0">
                    <a:latin typeface="Calibri" panose="020F0502020204030204" pitchFamily="34" charset="0"/>
                    <a:ea typeface="Calibri" panose="020F0502020204030204" pitchFamily="34" charset="0"/>
                    <a:cs typeface="Calibri" panose="020F0502020204030204" pitchFamily="34" charset="0"/>
                  </a:rPr>
                  <a:t>no</a:t>
                </a:r>
                <a:r>
                  <a:rPr lang="en-US" altLang="zh-CN" sz="1200" b="0" dirty="0">
                    <a:latin typeface="Calibri" panose="020F0502020204030204" pitchFamily="34" charset="0"/>
                    <a:ea typeface="Calibri" panose="020F0502020204030204" pitchFamily="34" charset="0"/>
                    <a:cs typeface="Calibri" panose="020F0502020204030204" pitchFamily="34" charset="0"/>
                  </a:rPr>
                  <a:t> </a:t>
                </a:r>
                <a:r>
                  <a:rPr lang="en-US" altLang="zh-CN" sz="1200" b="1" dirty="0">
                    <a:latin typeface="Calibri" panose="020F0502020204030204" pitchFamily="34" charset="0"/>
                    <a:ea typeface="Calibri" panose="020F0502020204030204" pitchFamily="34" charset="0"/>
                    <a:cs typeface="Calibri" panose="020F0502020204030204" pitchFamily="34" charset="0"/>
                  </a:rPr>
                  <a:t>heterogeneity bias</a:t>
                </a:r>
                <a:r>
                  <a:rPr lang="en-US" altLang="zh-CN" sz="1200" b="0" dirty="0">
                    <a:latin typeface="Calibri" panose="020F0502020204030204" pitchFamily="34" charset="0"/>
                    <a:ea typeface="Calibri" panose="020F0502020204030204" pitchFamily="34" charset="0"/>
                    <a:cs typeface="Calibri" panose="020F0502020204030204" pitchFamily="34" charset="0"/>
                  </a:rPr>
                  <a:t> is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baseline="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baseline="0" dirty="0">
                    <a:latin typeface="Calibri" panose="020F0502020204030204" pitchFamily="34" charset="0"/>
                    <a:ea typeface="Calibri" panose="020F0502020204030204" pitchFamily="34" charset="0"/>
                    <a:cs typeface="Calibri" panose="020F0502020204030204" pitchFamily="34" charset="0"/>
                  </a:rPr>
                  <a:t> which </a:t>
                </a:r>
                <a:r>
                  <a:rPr lang="en-US" altLang="zh-CN" sz="1200" dirty="0">
                    <a:latin typeface="Calibri" panose="020F0502020204030204" pitchFamily="34" charset="0"/>
                    <a:ea typeface="Calibri" panose="020F0502020204030204" pitchFamily="34" charset="0"/>
                    <a:cs typeface="Calibri" panose="020F0502020204030204" pitchFamily="34" charset="0"/>
                  </a:rPr>
                  <a:t>bridges the gap in the literature, where we have shown finite-time analysis with </a:t>
                </a:r>
                <a:r>
                  <a:rPr lang="en-US" altLang="zh-CN" sz="1200" b="1" dirty="0">
                    <a:latin typeface="Calibri" panose="020F0502020204030204" pitchFamily="34" charset="0"/>
                    <a:ea typeface="Calibri" panose="020F0502020204030204" pitchFamily="34" charset="0"/>
                    <a:cs typeface="Calibri" panose="020F0502020204030204" pitchFamily="34" charset="0"/>
                  </a:rPr>
                  <a:t>linear speedup </a:t>
                </a:r>
                <a:r>
                  <a:rPr lang="en-US" altLang="zh-CN" sz="1200" dirty="0">
                    <a:latin typeface="Calibri" panose="020F0502020204030204" pitchFamily="34" charset="0"/>
                    <a:ea typeface="Calibri" panose="020F0502020204030204" pitchFamily="34" charset="0"/>
                    <a:cs typeface="Calibri" panose="020F0502020204030204" pitchFamily="34" charset="0"/>
                  </a:rPr>
                  <a:t>and</a:t>
                </a:r>
                <a:r>
                  <a:rPr lang="en-US" altLang="zh-CN" sz="1200" b="1" dirty="0">
                    <a:latin typeface="Calibri" panose="020F0502020204030204" pitchFamily="34" charset="0"/>
                    <a:ea typeface="Calibri" panose="020F0502020204030204" pitchFamily="34" charset="0"/>
                    <a:cs typeface="Calibri" panose="020F0502020204030204" pitchFamily="34" charset="0"/>
                  </a:rPr>
                  <a:t> no heterogeneity bias</a:t>
                </a:r>
                <a:r>
                  <a:rPr lang="en-US" altLang="zh-CN" sz="1200" dirty="0">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libri" panose="020F0502020204030204" pitchFamily="34" charset="0"/>
                    <a:ea typeface="Calibri" panose="020F0502020204030204" pitchFamily="34" charset="0"/>
                    <a:cs typeface="Calibri" panose="020F0502020204030204" pitchFamily="34" charset="0"/>
                  </a:rPr>
                  <a:t>To arrive at this result, we proved a key helper result, that is, the </a:t>
                </a:r>
                <a:r>
                  <a:rPr lang="en-US" altLang="zh-CN" sz="1200" b="1" dirty="0">
                    <a:latin typeface="Calibri" panose="020F0502020204030204" pitchFamily="34" charset="0"/>
                    <a:ea typeface="Calibri" panose="020F0502020204030204" pitchFamily="34" charset="0"/>
                    <a:cs typeface="Calibri" panose="020F0502020204030204" pitchFamily="34" charset="0"/>
                  </a:rPr>
                  <a:t>Average of gradients from different MDPs is the gradient of a suitably defined “average MDP”</a:t>
                </a:r>
                <a:r>
                  <a:rPr lang="en-US" altLang="zh-CN" sz="1200" dirty="0">
                    <a:latin typeface="Calibri" panose="020F0502020204030204" pitchFamily="34" charset="0"/>
                    <a:ea typeface="Calibri" panose="020F0502020204030204" pitchFamily="34" charset="0"/>
                    <a:cs typeface="Calibri" panose="020F0502020204030204" pitchFamily="34" charset="0"/>
                  </a:rPr>
                  <a:t> – to allow us to use the gradient-domination condition that ensures fast rates.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Notes Placeholder 2">
                <a:extLst>
                  <a:ext uri="{FF2B5EF4-FFF2-40B4-BE49-F238E27FC236}">
                    <a16:creationId xmlns:a16="http://schemas.microsoft.com/office/drawing/2014/main" id="{F64E48E3-E847-3D9B-6045-9273FB7048BA}"/>
                  </a:ext>
                </a:extLst>
              </p:cNvPr>
              <p:cNvSpPr>
                <a:spLocks noGrp="1"/>
              </p:cNvSpPr>
              <p:nvPr>
                <p:ph type="body" idx="1"/>
              </p:nvPr>
            </p:nvSpPr>
            <p:spPr/>
            <p:txBody>
              <a:bodyPr/>
              <a:lstStyle/>
              <a:p>
                <a:r>
                  <a:rPr lang="en-US" altLang="zh-CN" dirty="0"/>
                  <a:t>Our first result is the one under the gradient-domination condition: </a:t>
                </a:r>
              </a:p>
              <a:p>
                <a:endParaRPr lang="en-US" altLang="zh-CN" dirty="0"/>
              </a:p>
              <a:p>
                <a:r>
                  <a:rPr lang="en-US" altLang="zh-CN" dirty="0"/>
                  <a:t>So under a suitable choice of </a:t>
                </a:r>
                <a:r>
                  <a:rPr lang="en-US" altLang="zh-CN" dirty="0" err="1"/>
                  <a:t>stepsize</a:t>
                </a:r>
                <a:r>
                  <a:rPr lang="en-US" altLang="zh-CN" dirty="0"/>
                  <a:t>, and under the g-d condition, Theorem 1 states that our algorithm achieves 1/NHT convergence rate, where N is the number of agents, H is the # local steps and T the # of communication rounds. Here theta is the optimal point of the global loss function J.</a:t>
                </a:r>
              </a:p>
              <a:p>
                <a:endParaRPr lang="en-US" altLang="zh-CN" dirty="0"/>
              </a:p>
              <a:p>
                <a:r>
                  <a:rPr lang="en-US" altLang="zh-CN" dirty="0"/>
                  <a:t>There are a couple of takeaways in this result: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a:t>
                </a:r>
                <a:r>
                  <a:rPr lang="en-US" altLang="zh-CN" sz="1200" dirty="0">
                    <a:latin typeface="Calibri" panose="020F0502020204030204" pitchFamily="34" charset="0"/>
                    <a:ea typeface="Calibri" panose="020F0502020204030204" pitchFamily="34" charset="0"/>
                    <a:cs typeface="Calibri" panose="020F0502020204030204" pitchFamily="34" charset="0"/>
                  </a:rPr>
                  <a:t>Our final result exhibits </a:t>
                </a:r>
                <a:r>
                  <a:rPr lang="en-US" altLang="zh-CN" sz="1200" b="1" i="0">
                    <a:latin typeface="Cambria Math" panose="02040503050406030204" pitchFamily="18" charset="0"/>
                  </a:rPr>
                  <a:t>𝑵</a:t>
                </a:r>
                <a:r>
                  <a:rPr lang="en-US" altLang="zh-CN" sz="1200" b="1" dirty="0">
                    <a:latin typeface="Calibri" panose="020F0502020204030204" pitchFamily="34" charset="0"/>
                    <a:ea typeface="Calibri" panose="020F0502020204030204" pitchFamily="34" charset="0"/>
                    <a:cs typeface="Calibri" panose="020F0502020204030204" pitchFamily="34" charset="0"/>
                  </a:rPr>
                  <a:t>-fold speedup</a:t>
                </a:r>
                <a:r>
                  <a:rPr lang="en-US" altLang="zh-CN" sz="1200" b="0" dirty="0">
                    <a:latin typeface="Calibri" panose="020F0502020204030204" pitchFamily="34" charset="0"/>
                    <a:ea typeface="Calibri" panose="020F0502020204030204" pitchFamily="34" charset="0"/>
                    <a:cs typeface="Calibri" panose="020F0502020204030204" pitchFamily="34" charset="0"/>
                  </a:rPr>
                  <a:t> and </a:t>
                </a:r>
                <a:r>
                  <a:rPr lang="en-US" altLang="zh-CN" sz="1200" b="1" dirty="0">
                    <a:latin typeface="Calibri" panose="020F0502020204030204" pitchFamily="34" charset="0"/>
                    <a:ea typeface="Calibri" panose="020F0502020204030204" pitchFamily="34" charset="0"/>
                    <a:cs typeface="Calibri" panose="020F0502020204030204" pitchFamily="34" charset="0"/>
                  </a:rPr>
                  <a:t>no</a:t>
                </a:r>
                <a:r>
                  <a:rPr lang="en-US" altLang="zh-CN" sz="1200" b="0" dirty="0">
                    <a:latin typeface="Calibri" panose="020F0502020204030204" pitchFamily="34" charset="0"/>
                    <a:ea typeface="Calibri" panose="020F0502020204030204" pitchFamily="34" charset="0"/>
                    <a:cs typeface="Calibri" panose="020F0502020204030204" pitchFamily="34" charset="0"/>
                  </a:rPr>
                  <a:t> </a:t>
                </a:r>
                <a:r>
                  <a:rPr lang="en-US" altLang="zh-CN" sz="1200" b="1" dirty="0">
                    <a:latin typeface="Calibri" panose="020F0502020204030204" pitchFamily="34" charset="0"/>
                    <a:ea typeface="Calibri" panose="020F0502020204030204" pitchFamily="34" charset="0"/>
                    <a:cs typeface="Calibri" panose="020F0502020204030204" pitchFamily="34" charset="0"/>
                  </a:rPr>
                  <a:t>heterogeneity bias</a:t>
                </a:r>
                <a:r>
                  <a:rPr lang="en-US" altLang="zh-CN" sz="1200" b="0" dirty="0">
                    <a:latin typeface="Calibri" panose="020F0502020204030204" pitchFamily="34" charset="0"/>
                    <a:ea typeface="Calibri" panose="020F0502020204030204" pitchFamily="34" charset="0"/>
                    <a:cs typeface="Calibri" panose="020F0502020204030204" pitchFamily="34" charset="0"/>
                  </a:rPr>
                  <a:t> is present,</a:t>
                </a:r>
                <a:r>
                  <a:rPr lang="en-US" altLang="zh-CN" sz="1200" b="0" baseline="0" dirty="0">
                    <a:latin typeface="Calibri" panose="020F0502020204030204" pitchFamily="34" charset="0"/>
                    <a:ea typeface="Calibri" panose="020F0502020204030204" pitchFamily="34" charset="0"/>
                    <a:cs typeface="Calibri" panose="020F0502020204030204" pitchFamily="34" charset="0"/>
                  </a:rPr>
                  <a:t> which </a:t>
                </a:r>
                <a:r>
                  <a:rPr lang="en-US" altLang="zh-CN" sz="1200" dirty="0">
                    <a:latin typeface="Calibri" panose="020F0502020204030204" pitchFamily="34" charset="0"/>
                    <a:ea typeface="Calibri" panose="020F0502020204030204" pitchFamily="34" charset="0"/>
                    <a:cs typeface="Calibri" panose="020F0502020204030204" pitchFamily="34" charset="0"/>
                  </a:rPr>
                  <a:t>bridges the gap in the literature, where we have shown finite-time analysis with </a:t>
                </a:r>
                <a:r>
                  <a:rPr lang="en-US" altLang="zh-CN" sz="1200" b="1" dirty="0">
                    <a:latin typeface="Calibri" panose="020F0502020204030204" pitchFamily="34" charset="0"/>
                    <a:ea typeface="Calibri" panose="020F0502020204030204" pitchFamily="34" charset="0"/>
                    <a:cs typeface="Calibri" panose="020F0502020204030204" pitchFamily="34" charset="0"/>
                  </a:rPr>
                  <a:t>linear speedup </a:t>
                </a:r>
                <a:r>
                  <a:rPr lang="en-US" altLang="zh-CN" sz="1200" dirty="0">
                    <a:latin typeface="Calibri" panose="020F0502020204030204" pitchFamily="34" charset="0"/>
                    <a:ea typeface="Calibri" panose="020F0502020204030204" pitchFamily="34" charset="0"/>
                    <a:cs typeface="Calibri" panose="020F0502020204030204" pitchFamily="34" charset="0"/>
                  </a:rPr>
                  <a:t>and</a:t>
                </a:r>
                <a:r>
                  <a:rPr lang="en-US" altLang="zh-CN" sz="1200" b="1" dirty="0">
                    <a:latin typeface="Calibri" panose="020F0502020204030204" pitchFamily="34" charset="0"/>
                    <a:ea typeface="Calibri" panose="020F0502020204030204" pitchFamily="34" charset="0"/>
                    <a:cs typeface="Calibri" panose="020F0502020204030204" pitchFamily="34" charset="0"/>
                  </a:rPr>
                  <a:t> no heterogeneity bias</a:t>
                </a:r>
                <a:r>
                  <a:rPr lang="en-US" altLang="zh-CN" sz="1200" dirty="0">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libri" panose="020F0502020204030204" pitchFamily="34" charset="0"/>
                    <a:ea typeface="Calibri" panose="020F0502020204030204" pitchFamily="34" charset="0"/>
                    <a:cs typeface="Calibri" panose="020F0502020204030204" pitchFamily="34" charset="0"/>
                  </a:rPr>
                  <a:t>To arrive at this result, we proved a key helper result, that is, the </a:t>
                </a:r>
                <a:r>
                  <a:rPr lang="en-US" altLang="zh-CN" sz="1200" b="1" dirty="0">
                    <a:latin typeface="Calibri" panose="020F0502020204030204" pitchFamily="34" charset="0"/>
                    <a:ea typeface="Calibri" panose="020F0502020204030204" pitchFamily="34" charset="0"/>
                    <a:cs typeface="Calibri" panose="020F0502020204030204" pitchFamily="34" charset="0"/>
                  </a:rPr>
                  <a:t>Average of gradients from different MDPs is the gradient of a suitably defined “average MDP”</a:t>
                </a:r>
                <a:r>
                  <a:rPr lang="en-US" altLang="zh-CN" sz="1200" dirty="0">
                    <a:latin typeface="Calibri" panose="020F0502020204030204" pitchFamily="34" charset="0"/>
                    <a:ea typeface="Calibri" panose="020F0502020204030204" pitchFamily="34" charset="0"/>
                    <a:cs typeface="Calibri" panose="020F0502020204030204" pitchFamily="34" charset="0"/>
                  </a:rPr>
                  <a:t> – to allow us to use the gradient-domination condition that ensures fast rates.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dirty="0">
                  <a:latin typeface="Calibri" panose="020F0502020204030204" pitchFamily="34" charset="0"/>
                  <a:ea typeface="Calibri" panose="020F0502020204030204" pitchFamily="34" charset="0"/>
                  <a:cs typeface="Calibri" panose="020F0502020204030204" pitchFamily="34" charset="0"/>
                </a:endParaRPr>
              </a:p>
            </p:txBody>
          </p:sp>
        </mc:Fallback>
      </mc:AlternateContent>
      <p:sp>
        <p:nvSpPr>
          <p:cNvPr id="4" name="Slide Number Placeholder 3">
            <a:extLst>
              <a:ext uri="{FF2B5EF4-FFF2-40B4-BE49-F238E27FC236}">
                <a16:creationId xmlns:a16="http://schemas.microsoft.com/office/drawing/2014/main" id="{3BCB6CEF-BC8F-32CF-77C1-EE0C1DC549BF}"/>
              </a:ext>
            </a:extLst>
          </p:cNvPr>
          <p:cNvSpPr>
            <a:spLocks noGrp="1"/>
          </p:cNvSpPr>
          <p:nvPr>
            <p:ph type="sldNum" sz="quarter" idx="5"/>
          </p:nvPr>
        </p:nvSpPr>
        <p:spPr/>
        <p:txBody>
          <a:bodyPr/>
          <a:lstStyle/>
          <a:p>
            <a:fld id="{2C5A53A2-8C52-43D1-9661-5751A84B8701}" type="slidenum">
              <a:rPr lang="zh-CN" altLang="en-US" smtClean="0"/>
              <a:t>11</a:t>
            </a:fld>
            <a:endParaRPr lang="zh-CN" altLang="en-US"/>
          </a:p>
        </p:txBody>
      </p:sp>
    </p:spTree>
    <p:extLst>
      <p:ext uri="{BB962C8B-B14F-4D97-AF65-F5344CB8AC3E}">
        <p14:creationId xmlns:p14="http://schemas.microsoft.com/office/powerpoint/2010/main" val="1886029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926F0-4709-DBE2-3743-0BBCE6714A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5CDFDC-645F-55BD-14DD-982388EA0A5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761EB50E-0B7B-6B55-C5C7-6C867B0440A8}"/>
                  </a:ext>
                </a:extLst>
              </p:cNvPr>
              <p:cNvSpPr>
                <a:spLocks noGrp="1"/>
              </p:cNvSpPr>
              <p:nvPr>
                <p:ph type="body" idx="1"/>
              </p:nvPr>
            </p:nvSpPr>
            <p:spPr/>
            <p:txBody>
              <a:bodyPr/>
              <a:lstStyle/>
              <a:p>
                <a:r>
                  <a:rPr lang="en-US" altLang="zh-CN" dirty="0"/>
                  <a:t>The second result is without the g-d condition. </a:t>
                </a:r>
              </a:p>
              <a:p>
                <a:endParaRPr lang="en-US" altLang="zh-CN" dirty="0"/>
              </a:p>
              <a:p>
                <a:r>
                  <a:rPr lang="en-US" altLang="zh-CN" dirty="0"/>
                  <a:t>Theorem 2 states that under a suitable choice of </a:t>
                </a:r>
                <a:r>
                  <a:rPr lang="en-US" altLang="zh-CN" dirty="0" err="1"/>
                  <a:t>stepsize</a:t>
                </a:r>
                <a:r>
                  <a:rPr lang="en-US" altLang="zh-CN" dirty="0"/>
                  <a:t>, our algorithm ensures that the expectation of the average squared gradient norm is upper=bounded by 1/sqrt(NHT), which is also the best one could hope for with nonconvex objectives. </a:t>
                </a:r>
              </a:p>
              <a:p>
                <a:endParaRPr lang="en-US" altLang="zh-CN" dirty="0"/>
              </a:p>
              <a:p>
                <a:r>
                  <a:rPr lang="en-US" altLang="zh-CN" dirty="0"/>
                  <a:t>The takeaways here are then</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libri" panose="020F0502020204030204" pitchFamily="34" charset="0"/>
                    <a:ea typeface="Calibri" panose="020F0502020204030204" pitchFamily="34" charset="0"/>
                    <a:cs typeface="Calibri" panose="020F0502020204030204" pitchFamily="34" charset="0"/>
                  </a:rPr>
                  <a:t>First, Without the gradient-domination condition, our result still achieves a </a:t>
                </a:r>
                <a14:m>
                  <m:oMath xmlns:m="http://schemas.openxmlformats.org/officeDocument/2006/math">
                    <m:rad>
                      <m:radPr>
                        <m:degHide m:val="on"/>
                        <m:ctrlPr>
                          <a:rPr lang="en-US" altLang="zh-CN" sz="1200" b="1" i="1" smtClean="0">
                            <a:latin typeface="Cambria Math" panose="02040503050406030204" pitchFamily="18" charset="0"/>
                            <a:ea typeface="Calibri" panose="020F0502020204030204" pitchFamily="34" charset="0"/>
                            <a:cs typeface="Calibri" panose="020F0502020204030204" pitchFamily="34" charset="0"/>
                          </a:rPr>
                        </m:ctrlPr>
                      </m:radPr>
                      <m:deg/>
                      <m:e>
                        <m:r>
                          <a:rPr lang="en-US" altLang="zh-CN" sz="1200" b="1" i="1" smtClean="0">
                            <a:latin typeface="Cambria Math" panose="02040503050406030204" pitchFamily="18" charset="0"/>
                            <a:ea typeface="Calibri" panose="020F0502020204030204" pitchFamily="34" charset="0"/>
                            <a:cs typeface="Calibri" panose="020F0502020204030204" pitchFamily="34" charset="0"/>
                          </a:rPr>
                          <m:t>𝑵</m:t>
                        </m:r>
                      </m:e>
                    </m:rad>
                  </m:oMath>
                </a14:m>
                <a:r>
                  <a:rPr lang="en-US" altLang="zh-CN" sz="1200" b="1" dirty="0">
                    <a:latin typeface="Calibri" panose="020F0502020204030204" pitchFamily="34" charset="0"/>
                    <a:ea typeface="Calibri" panose="020F0502020204030204" pitchFamily="34" charset="0"/>
                    <a:cs typeface="Calibri" panose="020F0502020204030204" pitchFamily="34" charset="0"/>
                  </a:rPr>
                  <a:t>-fold speedup</a:t>
                </a:r>
                <a:r>
                  <a:rPr lang="en-US" altLang="zh-CN" sz="1200" dirty="0">
                    <a:latin typeface="Calibri" panose="020F0502020204030204" pitchFamily="34" charset="0"/>
                    <a:ea typeface="Calibri" panose="020F0502020204030204" pitchFamily="34" charset="0"/>
                    <a:cs typeface="Calibri" panose="020F0502020204030204" pitchFamily="34" charset="0"/>
                  </a:rPr>
                  <a:t> with </a:t>
                </a:r>
                <a:r>
                  <a:rPr lang="en-US" altLang="zh-CN" sz="1200" b="1" dirty="0">
                    <a:latin typeface="Calibri" panose="020F0502020204030204" pitchFamily="34" charset="0"/>
                    <a:ea typeface="Calibri" panose="020F0502020204030204" pitchFamily="34" charset="0"/>
                    <a:cs typeface="Calibri" panose="020F0502020204030204" pitchFamily="34" charset="0"/>
                  </a:rPr>
                  <a:t>no heterogeneity bias</a:t>
                </a:r>
                <a:r>
                  <a:rPr lang="en-US" altLang="zh-CN" sz="1200" dirty="0">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libri" panose="020F0502020204030204" pitchFamily="34" charset="0"/>
                    <a:ea typeface="Calibri" panose="020F0502020204030204" pitchFamily="34" charset="0"/>
                    <a:cs typeface="Calibri" panose="020F0502020204030204" pitchFamily="34" charset="0"/>
                  </a:rPr>
                  <a:t>Second, in the setup we assumed that the agents have different regrets but same transition kernels. But here, Theorem 2 still holds even if the agents have different transition kernels</a:t>
                </a:r>
                <a:endParaRPr lang="zh-CN" altLang="en-US" dirty="0"/>
              </a:p>
            </p:txBody>
          </p:sp>
        </mc:Choice>
        <mc:Fallback xmlns="">
          <p:sp>
            <p:nvSpPr>
              <p:cNvPr id="3" name="Notes Placeholder 2">
                <a:extLst>
                  <a:ext uri="{FF2B5EF4-FFF2-40B4-BE49-F238E27FC236}">
                    <a16:creationId xmlns:a16="http://schemas.microsoft.com/office/drawing/2014/main" id="{761EB50E-0B7B-6B55-C5C7-6C867B0440A8}"/>
                  </a:ext>
                </a:extLst>
              </p:cNvPr>
              <p:cNvSpPr>
                <a:spLocks noGrp="1"/>
              </p:cNvSpPr>
              <p:nvPr>
                <p:ph type="body" idx="1"/>
              </p:nvPr>
            </p:nvSpPr>
            <p:spPr/>
            <p:txBody>
              <a:bodyPr/>
              <a:lstStyle/>
              <a:p>
                <a:r>
                  <a:rPr lang="en-US" altLang="zh-CN" dirty="0"/>
                  <a:t>The second result is without the g-d condition. </a:t>
                </a:r>
              </a:p>
              <a:p>
                <a:endParaRPr lang="en-US" altLang="zh-CN" dirty="0"/>
              </a:p>
              <a:p>
                <a:r>
                  <a:rPr lang="en-US" altLang="zh-CN" dirty="0"/>
                  <a:t>Theorem 2 states that under a suitable choice of </a:t>
                </a:r>
                <a:r>
                  <a:rPr lang="en-US" altLang="zh-CN" dirty="0" err="1"/>
                  <a:t>stepsize</a:t>
                </a:r>
                <a:r>
                  <a:rPr lang="en-US" altLang="zh-CN" dirty="0"/>
                  <a:t>, our algorithm ensures that the expectation of the average squared gradient norm is upper=bounded by 1/sqrt(NHT), which also matches the rate of vanilla SGD with nonconvex objectives. </a:t>
                </a:r>
              </a:p>
              <a:p>
                <a:endParaRPr lang="en-US" altLang="zh-CN" dirty="0"/>
              </a:p>
              <a:p>
                <a:r>
                  <a:rPr lang="en-US" altLang="zh-CN" dirty="0"/>
                  <a:t>The takeaways here are then</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libri" panose="020F0502020204030204" pitchFamily="34" charset="0"/>
                    <a:ea typeface="Calibri" panose="020F0502020204030204" pitchFamily="34" charset="0"/>
                    <a:cs typeface="Calibri" panose="020F0502020204030204" pitchFamily="34" charset="0"/>
                  </a:rPr>
                  <a:t>First, Without the gradient-domination condition, our result still achieves a </a:t>
                </a:r>
                <a:r>
                  <a:rPr lang="en-US" altLang="zh-CN" sz="1200" b="1" i="0">
                    <a:latin typeface="Cambria Math" panose="02040503050406030204" pitchFamily="18" charset="0"/>
                    <a:ea typeface="Calibri" panose="020F0502020204030204" pitchFamily="34" charset="0"/>
                    <a:cs typeface="Calibri" panose="020F0502020204030204" pitchFamily="34" charset="0"/>
                  </a:rPr>
                  <a:t>√𝑵</a:t>
                </a:r>
                <a:r>
                  <a:rPr lang="en-US" altLang="zh-CN" sz="1200" b="1" dirty="0">
                    <a:latin typeface="Calibri" panose="020F0502020204030204" pitchFamily="34" charset="0"/>
                    <a:ea typeface="Calibri" panose="020F0502020204030204" pitchFamily="34" charset="0"/>
                    <a:cs typeface="Calibri" panose="020F0502020204030204" pitchFamily="34" charset="0"/>
                  </a:rPr>
                  <a:t>-fold speedup</a:t>
                </a:r>
                <a:r>
                  <a:rPr lang="en-US" altLang="zh-CN" sz="1200" dirty="0">
                    <a:latin typeface="Calibri" panose="020F0502020204030204" pitchFamily="34" charset="0"/>
                    <a:ea typeface="Calibri" panose="020F0502020204030204" pitchFamily="34" charset="0"/>
                    <a:cs typeface="Calibri" panose="020F0502020204030204" pitchFamily="34" charset="0"/>
                  </a:rPr>
                  <a:t> with </a:t>
                </a:r>
                <a:r>
                  <a:rPr lang="en-US" altLang="zh-CN" sz="1200" b="1" dirty="0">
                    <a:latin typeface="Calibri" panose="020F0502020204030204" pitchFamily="34" charset="0"/>
                    <a:ea typeface="Calibri" panose="020F0502020204030204" pitchFamily="34" charset="0"/>
                    <a:cs typeface="Calibri" panose="020F0502020204030204" pitchFamily="34" charset="0"/>
                  </a:rPr>
                  <a:t>no heterogeneity bias</a:t>
                </a:r>
                <a:r>
                  <a:rPr lang="en-US" altLang="zh-CN" sz="1200" dirty="0">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Calibri" panose="020F0502020204030204" pitchFamily="34" charset="0"/>
                    <a:ea typeface="Calibri" panose="020F0502020204030204" pitchFamily="34" charset="0"/>
                    <a:cs typeface="Calibri" panose="020F0502020204030204" pitchFamily="34" charset="0"/>
                  </a:rPr>
                  <a:t>Second, in the setup we assumed that the agents have different regrets but same transition kernels. But here, Theorem 2 still holds even if the agents have different </a:t>
                </a:r>
                <a:r>
                  <a:rPr lang="en-US" altLang="zh-CN" sz="1200">
                    <a:latin typeface="Calibri" panose="020F0502020204030204" pitchFamily="34" charset="0"/>
                    <a:ea typeface="Calibri" panose="020F0502020204030204" pitchFamily="34" charset="0"/>
                    <a:cs typeface="Calibri" panose="020F0502020204030204" pitchFamily="34" charset="0"/>
                  </a:rPr>
                  <a:t>transition kernels.</a:t>
                </a:r>
                <a:endParaRPr lang="en-US" altLang="zh-CN" sz="1200" dirty="0">
                  <a:latin typeface="Calibri" panose="020F0502020204030204" pitchFamily="34" charset="0"/>
                  <a:ea typeface="Calibri" panose="020F0502020204030204" pitchFamily="34" charset="0"/>
                  <a:cs typeface="Calibri" panose="020F0502020204030204" pitchFamily="34" charset="0"/>
                </a:endParaRPr>
              </a:p>
              <a:p>
                <a:endParaRPr lang="zh-CN" altLang="en-US" dirty="0"/>
              </a:p>
            </p:txBody>
          </p:sp>
        </mc:Fallback>
      </mc:AlternateContent>
      <p:sp>
        <p:nvSpPr>
          <p:cNvPr id="4" name="Slide Number Placeholder 3">
            <a:extLst>
              <a:ext uri="{FF2B5EF4-FFF2-40B4-BE49-F238E27FC236}">
                <a16:creationId xmlns:a16="http://schemas.microsoft.com/office/drawing/2014/main" id="{ABEE1AED-BAE7-6E0B-9099-2141E01B9161}"/>
              </a:ext>
            </a:extLst>
          </p:cNvPr>
          <p:cNvSpPr>
            <a:spLocks noGrp="1"/>
          </p:cNvSpPr>
          <p:nvPr>
            <p:ph type="sldNum" sz="quarter" idx="5"/>
          </p:nvPr>
        </p:nvSpPr>
        <p:spPr/>
        <p:txBody>
          <a:bodyPr/>
          <a:lstStyle/>
          <a:p>
            <a:fld id="{2C5A53A2-8C52-43D1-9661-5751A84B8701}" type="slidenum">
              <a:rPr lang="zh-CN" altLang="en-US" smtClean="0"/>
              <a:t>12</a:t>
            </a:fld>
            <a:endParaRPr lang="zh-CN" altLang="en-US"/>
          </a:p>
        </p:txBody>
      </p:sp>
    </p:spTree>
    <p:extLst>
      <p:ext uri="{BB962C8B-B14F-4D97-AF65-F5344CB8AC3E}">
        <p14:creationId xmlns:p14="http://schemas.microsoft.com/office/powerpoint/2010/main" val="886049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dirty="0"/>
                  <a:t>We then provide the main ideas used in the proof.</a:t>
                </a:r>
              </a:p>
              <a:p>
                <a:endParaRPr lang="en-US" altLang="zh-CN" dirty="0"/>
              </a:p>
              <a:p>
                <a:r>
                  <a:rPr lang="en-US" altLang="zh-CN" dirty="0"/>
                  <a:t>First we introduce Lemma 1, which bounds the one-step progress of the objective function. As we can see on the RHS of the inequality, the one-step progress of the global loss function J is bounded above by the negative squared gradient norm, which is the good term, plus the drift term caused by the client-drift effect, and the term caused by noise and truncation bias. Since the red and purple terms are always non-negative, they can be regarded as the bad term and needs to be controlled by the good term, which is our primary goal here.</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a:t>
                </a:r>
                <a:r>
                  <a:rPr lang="en-US" altLang="zh-CN" sz="1200" dirty="0">
                    <a:latin typeface="Calibri" panose="020F0502020204030204" pitchFamily="34" charset="0"/>
                    <a:ea typeface="Calibri" panose="020F0502020204030204" pitchFamily="34" charset="0"/>
                    <a:cs typeface="Calibri" panose="020F0502020204030204" pitchFamily="34" charset="0"/>
                  </a:rPr>
                  <a:t>Lemma 1 relates the one-step progress to the magnitude of the PG </a:t>
                </a:r>
                <a14:m>
                  <m:oMath xmlns:m="http://schemas.openxmlformats.org/officeDocument/2006/math">
                    <m:d>
                      <m:dPr>
                        <m:begChr m:val="‖"/>
                        <m:endChr m:val="‖"/>
                        <m:ctrlPr>
                          <a:rPr lang="en-US" altLang="zh-CN" sz="1200" i="1" smtClean="0">
                            <a:solidFill>
                              <a:schemeClr val="tx1"/>
                            </a:solidFill>
                            <a:latin typeface="Cambria Math" panose="02040503050406030204" pitchFamily="18" charset="0"/>
                          </a:rPr>
                        </m:ctrlPr>
                      </m:dPr>
                      <m:e>
                        <m:r>
                          <m:rPr>
                            <m:sty m:val="p"/>
                          </m:rPr>
                          <a:rPr lang="en-US" altLang="zh-CN" sz="1200">
                            <a:solidFill>
                              <a:schemeClr val="tx1"/>
                            </a:solidFill>
                            <a:latin typeface="Cambria Math" panose="02040503050406030204" pitchFamily="18" charset="0"/>
                          </a:rPr>
                          <m:t>∇</m:t>
                        </m:r>
                        <m:r>
                          <a:rPr lang="en-US" altLang="zh-CN" sz="1200" i="1">
                            <a:solidFill>
                              <a:schemeClr val="tx1"/>
                            </a:solidFill>
                            <a:latin typeface="Cambria Math" panose="02040503050406030204" pitchFamily="18" charset="0"/>
                          </a:rPr>
                          <m:t>𝐽</m:t>
                        </m:r>
                        <m:d>
                          <m:dPr>
                            <m:ctrlPr>
                              <a:rPr lang="en-US" altLang="zh-CN" sz="1200" i="1">
                                <a:solidFill>
                                  <a:schemeClr val="tx1"/>
                                </a:solidFill>
                                <a:latin typeface="Cambria Math" panose="02040503050406030204" pitchFamily="18" charset="0"/>
                              </a:rPr>
                            </m:ctrlPr>
                          </m:dPr>
                          <m:e>
                            <m:sSup>
                              <m:sSupPr>
                                <m:ctrlPr>
                                  <a:rPr lang="en-US" altLang="zh-CN" sz="1200" i="1">
                                    <a:solidFill>
                                      <a:schemeClr val="tx1"/>
                                    </a:solidFill>
                                    <a:latin typeface="Cambria Math" panose="02040503050406030204" pitchFamily="18" charset="0"/>
                                  </a:rPr>
                                </m:ctrlPr>
                              </m:sSupPr>
                              <m:e>
                                <m:acc>
                                  <m:accPr>
                                    <m:chr m:val="̅"/>
                                    <m:ctrlPr>
                                      <a:rPr lang="en-US" altLang="zh-CN" sz="1200" i="1">
                                        <a:solidFill>
                                          <a:schemeClr val="tx1"/>
                                        </a:solidFill>
                                        <a:latin typeface="Cambria Math" panose="02040503050406030204" pitchFamily="18" charset="0"/>
                                      </a:rPr>
                                    </m:ctrlPr>
                                  </m:accPr>
                                  <m:e>
                                    <m:r>
                                      <a:rPr lang="en-US" altLang="zh-CN" sz="1200" i="1">
                                        <a:solidFill>
                                          <a:schemeClr val="tx1"/>
                                        </a:solidFill>
                                        <a:latin typeface="Cambria Math" panose="02040503050406030204" pitchFamily="18" charset="0"/>
                                      </a:rPr>
                                      <m:t>𝜃</m:t>
                                    </m:r>
                                  </m:e>
                                </m:acc>
                              </m:e>
                              <m:sup>
                                <m:d>
                                  <m:dPr>
                                    <m:ctrlPr>
                                      <a:rPr lang="en-US" altLang="zh-CN" sz="1200" i="1">
                                        <a:solidFill>
                                          <a:schemeClr val="tx1"/>
                                        </a:solidFill>
                                        <a:latin typeface="Cambria Math" panose="02040503050406030204" pitchFamily="18" charset="0"/>
                                      </a:rPr>
                                    </m:ctrlPr>
                                  </m:dPr>
                                  <m:e>
                                    <m:r>
                                      <a:rPr lang="en-US" altLang="zh-CN" sz="1200" i="1">
                                        <a:solidFill>
                                          <a:schemeClr val="tx1"/>
                                        </a:solidFill>
                                        <a:latin typeface="Cambria Math" panose="02040503050406030204" pitchFamily="18" charset="0"/>
                                      </a:rPr>
                                      <m:t>𝑡</m:t>
                                    </m:r>
                                  </m:e>
                                </m:d>
                              </m:sup>
                            </m:sSup>
                          </m:e>
                        </m:d>
                      </m:e>
                    </m:d>
                  </m:oMath>
                </a14:m>
                <a:r>
                  <a:rPr lang="en-US" altLang="zh-CN" sz="1200" dirty="0">
                    <a:latin typeface="Calibri" panose="020F0502020204030204" pitchFamily="34" charset="0"/>
                    <a:ea typeface="Calibri" panose="020F0502020204030204" pitchFamily="34" charset="0"/>
                    <a:cs typeface="Calibri" panose="020F0502020204030204" pitchFamily="34" charset="0"/>
                  </a:rPr>
                  <a:t>, which is the </a:t>
                </a:r>
                <a:r>
                  <a:rPr lang="en-US" altLang="zh-CN" sz="1200" i="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PG of the global objective function </a:t>
                </a:r>
                <a:r>
                  <a:rPr lang="en-US" altLang="zh-CN" sz="1200" dirty="0">
                    <a:latin typeface="Calibri" panose="020F0502020204030204" pitchFamily="34" charset="0"/>
                    <a:ea typeface="Calibri" panose="020F0502020204030204" pitchFamily="34" charset="0"/>
                    <a:cs typeface="Calibri" panose="020F0502020204030204" pitchFamily="34" charset="0"/>
                  </a:rPr>
                  <a:t>– exactly what we desire.</a:t>
                </a:r>
              </a:p>
              <a:p>
                <a:endParaRPr lang="en-US" altLang="zh-CN" dirty="0"/>
              </a:p>
              <a:p>
                <a:r>
                  <a:rPr lang="en-US" altLang="zh-CN" dirty="0"/>
                  <a:t>And our idea, as we just said, is to </a:t>
                </a:r>
                <a:r>
                  <a:rPr lang="en-US" altLang="zh-CN" sz="1200" dirty="0">
                    <a:latin typeface="Calibri" panose="020F0502020204030204" pitchFamily="34" charset="0"/>
                    <a:ea typeface="Calibri" panose="020F0502020204030204" pitchFamily="34" charset="0"/>
                    <a:cs typeface="Calibri" panose="020F0502020204030204" pitchFamily="34" charset="0"/>
                  </a:rPr>
                  <a:t>control the drift term in the order of </a:t>
                </a:r>
                <a14:m>
                  <m:oMath xmlns:m="http://schemas.openxmlformats.org/officeDocument/2006/math">
                    <m:r>
                      <a:rPr lang="en-US" altLang="zh-CN" sz="1200" b="0" i="1" smtClean="0">
                        <a:latin typeface="Cambria Math" panose="02040503050406030204" pitchFamily="18" charset="0"/>
                        <a:ea typeface="Calibri" panose="020F0502020204030204" pitchFamily="34" charset="0"/>
                        <a:cs typeface="Calibri" panose="020F0502020204030204" pitchFamily="34" charset="0"/>
                      </a:rPr>
                      <m:t>𝒪</m:t>
                    </m:r>
                    <m:d>
                      <m:dPr>
                        <m:ctrlPr>
                          <a:rPr lang="en-US" altLang="zh-CN" sz="1200" b="0" i="1" smtClean="0">
                            <a:latin typeface="Cambria Math" panose="02040503050406030204" pitchFamily="18" charset="0"/>
                            <a:ea typeface="Calibri" panose="020F0502020204030204" pitchFamily="34" charset="0"/>
                            <a:cs typeface="Calibri" panose="020F0502020204030204" pitchFamily="34" charset="0"/>
                          </a:rPr>
                        </m:ctrlPr>
                      </m:dPr>
                      <m:e>
                        <m:sSup>
                          <m:sSupPr>
                            <m:ctrlPr>
                              <a:rPr lang="en-US" altLang="zh-CN" sz="1200" b="0" i="1" smtClean="0">
                                <a:latin typeface="Cambria Math" panose="02040503050406030204" pitchFamily="18" charset="0"/>
                                <a:ea typeface="Calibri" panose="020F0502020204030204" pitchFamily="34" charset="0"/>
                                <a:cs typeface="Calibri" panose="020F0502020204030204" pitchFamily="34" charset="0"/>
                              </a:rPr>
                            </m:ctrlPr>
                          </m:sSupPr>
                          <m:e>
                            <m:r>
                              <a:rPr lang="en-US" altLang="zh-CN" sz="1200" b="0" i="1" smtClean="0">
                                <a:latin typeface="Cambria Math" panose="02040503050406030204" pitchFamily="18" charset="0"/>
                                <a:ea typeface="Calibri" panose="020F0502020204030204" pitchFamily="34" charset="0"/>
                                <a:cs typeface="Calibri" panose="020F0502020204030204" pitchFamily="34" charset="0"/>
                              </a:rPr>
                              <m:t>𝛼</m:t>
                            </m:r>
                          </m:e>
                          <m:sup>
                            <m:r>
                              <a:rPr lang="en-US" altLang="zh-CN" sz="1200" b="0" i="1" smtClean="0">
                                <a:latin typeface="Cambria Math" panose="02040503050406030204" pitchFamily="18" charset="0"/>
                                <a:ea typeface="Calibri" panose="020F0502020204030204" pitchFamily="34" charset="0"/>
                                <a:cs typeface="Calibri" panose="020F0502020204030204" pitchFamily="34" charset="0"/>
                              </a:rPr>
                              <m:t>2</m:t>
                            </m:r>
                          </m:sup>
                        </m:sSup>
                      </m:e>
                    </m:d>
                    <m:r>
                      <a:rPr lang="en-US" altLang="zh-CN" sz="1200" i="1">
                        <a:latin typeface="Cambria Math" panose="02040503050406030204" pitchFamily="18" charset="0"/>
                      </a:rPr>
                      <m:t>𝔼</m:t>
                    </m:r>
                    <m:d>
                      <m:dPr>
                        <m:begChr m:val="["/>
                        <m:endChr m:val="]"/>
                        <m:ctrlPr>
                          <a:rPr lang="en-US" altLang="zh-CN" sz="1200" i="1">
                            <a:latin typeface="Cambria Math" panose="02040503050406030204" pitchFamily="18" charset="0"/>
                          </a:rPr>
                        </m:ctrlPr>
                      </m:dPr>
                      <m:e>
                        <m:sSup>
                          <m:sSupPr>
                            <m:ctrlPr>
                              <a:rPr lang="en-US" altLang="zh-CN" sz="1200" i="1">
                                <a:latin typeface="Cambria Math" panose="02040503050406030204" pitchFamily="18" charset="0"/>
                              </a:rPr>
                            </m:ctrlPr>
                          </m:sSupPr>
                          <m:e>
                            <m:d>
                              <m:dPr>
                                <m:begChr m:val="‖"/>
                                <m:endChr m:val="‖"/>
                                <m:ctrlPr>
                                  <a:rPr lang="en-US" altLang="zh-CN" sz="1200" i="1">
                                    <a:latin typeface="Cambria Math" panose="02040503050406030204" pitchFamily="18" charset="0"/>
                                  </a:rPr>
                                </m:ctrlPr>
                              </m:dPr>
                              <m:e>
                                <m:r>
                                  <m:rPr>
                                    <m:sty m:val="p"/>
                                  </m:rPr>
                                  <a:rPr lang="en-US" altLang="zh-CN" sz="1200">
                                    <a:latin typeface="Cambria Math" panose="02040503050406030204" pitchFamily="18" charset="0"/>
                                  </a:rPr>
                                  <m:t>∇</m:t>
                                </m:r>
                                <m:r>
                                  <a:rPr lang="en-US" altLang="zh-CN" sz="1200" i="1">
                                    <a:latin typeface="Cambria Math" panose="02040503050406030204" pitchFamily="18" charset="0"/>
                                  </a:rPr>
                                  <m:t>𝐽</m:t>
                                </m:r>
                                <m:d>
                                  <m:dPr>
                                    <m:ctrlPr>
                                      <a:rPr lang="en-US" altLang="zh-CN" sz="1200" i="1">
                                        <a:latin typeface="Cambria Math" panose="02040503050406030204" pitchFamily="18" charset="0"/>
                                      </a:rPr>
                                    </m:ctrlPr>
                                  </m:dPr>
                                  <m:e>
                                    <m:sSup>
                                      <m:sSupPr>
                                        <m:ctrlPr>
                                          <a:rPr lang="en-US" altLang="zh-CN" sz="1200" i="1">
                                            <a:latin typeface="Cambria Math" panose="02040503050406030204" pitchFamily="18" charset="0"/>
                                          </a:rPr>
                                        </m:ctrlPr>
                                      </m:sSupPr>
                                      <m:e>
                                        <m:acc>
                                          <m:accPr>
                                            <m:chr m:val="̅"/>
                                            <m:ctrlPr>
                                              <a:rPr lang="en-US" altLang="zh-CN" sz="1200" i="1">
                                                <a:latin typeface="Cambria Math" panose="02040503050406030204" pitchFamily="18" charset="0"/>
                                              </a:rPr>
                                            </m:ctrlPr>
                                          </m:accPr>
                                          <m:e>
                                            <m:r>
                                              <a:rPr lang="en-US" altLang="zh-CN" sz="1200" i="1">
                                                <a:latin typeface="Cambria Math" panose="02040503050406030204" pitchFamily="18" charset="0"/>
                                              </a:rPr>
                                              <m:t>𝜃</m:t>
                                            </m:r>
                                          </m:e>
                                        </m:acc>
                                      </m:e>
                                      <m:sup>
                                        <m:d>
                                          <m:dPr>
                                            <m:ctrlPr>
                                              <a:rPr lang="en-US" altLang="zh-CN" sz="1200" i="1">
                                                <a:latin typeface="Cambria Math" panose="02040503050406030204" pitchFamily="18" charset="0"/>
                                              </a:rPr>
                                            </m:ctrlPr>
                                          </m:dPr>
                                          <m:e>
                                            <m:r>
                                              <a:rPr lang="en-US" altLang="zh-CN" sz="1200" i="1">
                                                <a:latin typeface="Cambria Math" panose="02040503050406030204" pitchFamily="18" charset="0"/>
                                              </a:rPr>
                                              <m:t>𝑡</m:t>
                                            </m:r>
                                          </m:e>
                                        </m:d>
                                      </m:sup>
                                    </m:sSup>
                                  </m:e>
                                </m:d>
                              </m:e>
                            </m:d>
                          </m:e>
                          <m:sup>
                            <m:r>
                              <a:rPr lang="en-US" altLang="zh-CN" sz="1200" i="1">
                                <a:latin typeface="Cambria Math" panose="02040503050406030204" pitchFamily="18" charset="0"/>
                              </a:rPr>
                              <m:t>2</m:t>
                            </m:r>
                          </m:sup>
                        </m:sSup>
                      </m:e>
                    </m:d>
                  </m:oMath>
                </a14:m>
                <a:r>
                  <a:rPr lang="en-US" altLang="zh-CN" sz="1200" dirty="0">
                    <a:latin typeface="Calibri" panose="020F0502020204030204" pitchFamily="34" charset="0"/>
                    <a:ea typeface="Calibri" panose="020F0502020204030204" pitchFamily="34" charset="0"/>
                    <a:cs typeface="Calibri" panose="020F0502020204030204" pitchFamily="34" charset="0"/>
                  </a:rPr>
                  <a:t> to achieve overall progress, since terms of higher order in </a:t>
                </a:r>
                <a14:m>
                  <m:oMath xmlns:m="http://schemas.openxmlformats.org/officeDocument/2006/math">
                    <m:r>
                      <a:rPr lang="en-US" altLang="zh-CN" sz="1200" b="0" i="1" smtClean="0">
                        <a:latin typeface="Cambria Math" panose="02040503050406030204" pitchFamily="18" charset="0"/>
                        <a:ea typeface="Calibri" panose="020F0502020204030204" pitchFamily="34" charset="0"/>
                        <a:cs typeface="Calibri" panose="020F0502020204030204" pitchFamily="34" charset="0"/>
                      </a:rPr>
                      <m:t>𝛼</m:t>
                    </m:r>
                  </m:oMath>
                </a14:m>
                <a:r>
                  <a:rPr lang="en-US" altLang="zh-CN" sz="1200" b="1" dirty="0">
                    <a:latin typeface="Calibri" panose="020F0502020204030204" pitchFamily="34" charset="0"/>
                    <a:ea typeface="Calibri" panose="020F0502020204030204" pitchFamily="34" charset="0"/>
                    <a:cs typeface="Calibri" panose="020F0502020204030204" pitchFamily="34" charset="0"/>
                  </a:rPr>
                  <a:t> </a:t>
                </a:r>
                <a:r>
                  <a:rPr lang="en-US" altLang="zh-CN" sz="1200" dirty="0">
                    <a:latin typeface="Calibri" panose="020F0502020204030204" pitchFamily="34" charset="0"/>
                    <a:ea typeface="Calibri" panose="020F0502020204030204" pitchFamily="34" charset="0"/>
                    <a:cs typeface="Calibri" panose="020F0502020204030204" pitchFamily="34" charset="0"/>
                  </a:rPr>
                  <a:t>are dominate by the “good term”.</a:t>
                </a:r>
                <a:endParaRPr lang="en-US" altLang="zh-CN" dirty="0"/>
              </a:p>
              <a:p>
                <a:endParaRPr lang="en-US" altLang="zh-CN" dirty="0"/>
              </a:p>
              <a:p>
                <a:endParaRPr lang="en-US" altLang="zh-CN" dirty="0"/>
              </a:p>
              <a:p>
                <a:endParaRPr lang="en-US" dirty="0"/>
              </a:p>
            </p:txBody>
          </p:sp>
        </mc:Choice>
        <mc:Fallback xmlns="">
          <p:sp>
            <p:nvSpPr>
              <p:cNvPr id="3" name="Notes Placeholder 2"/>
              <p:cNvSpPr>
                <a:spLocks noGrp="1"/>
              </p:cNvSpPr>
              <p:nvPr>
                <p:ph type="body" idx="1"/>
              </p:nvPr>
            </p:nvSpPr>
            <p:spPr/>
            <p:txBody>
              <a:bodyPr/>
              <a:lstStyle/>
              <a:p>
                <a:r>
                  <a:rPr lang="en-US" altLang="zh-CN" dirty="0"/>
                  <a:t>We then provide the main ideas used in the proof.</a:t>
                </a:r>
              </a:p>
              <a:p>
                <a:endParaRPr lang="en-US" altLang="zh-CN" dirty="0"/>
              </a:p>
              <a:p>
                <a:r>
                  <a:rPr lang="en-US" altLang="zh-CN" dirty="0"/>
                  <a:t>First we introduce Lemma 1, which bounds the one-step progress of the objective function. As we can see on the RHS of the inequality, the one-step progress of the global loss function J is bounded above by the negative squared gradient norm, which is the good term, plus the drift term caused by the client-drift effect, and the term caused by noise and truncation bias. Since the red and purple terms are always non-negative, they can be regarded as the bad term and needs to be controlled by the good term, which is our primary goal here.</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a:t>
                </a:r>
                <a:r>
                  <a:rPr lang="en-US" altLang="zh-CN" sz="1200" dirty="0">
                    <a:latin typeface="Calibri" panose="020F0502020204030204" pitchFamily="34" charset="0"/>
                    <a:ea typeface="Calibri" panose="020F0502020204030204" pitchFamily="34" charset="0"/>
                    <a:cs typeface="Calibri" panose="020F0502020204030204" pitchFamily="34" charset="0"/>
                  </a:rPr>
                  <a:t>Lemma 1 relates the one-step progress to the magnitude of the PG </a:t>
                </a:r>
                <a:r>
                  <a:rPr lang="en-US" altLang="zh-CN" sz="1200" i="0">
                    <a:solidFill>
                      <a:schemeClr val="tx1"/>
                    </a:solidFill>
                    <a:latin typeface="Cambria Math" panose="02040503050406030204" pitchFamily="18" charset="0"/>
                  </a:rPr>
                  <a:t>‖∇𝐽(𝜃 ̅^((𝑡) ) )‖</a:t>
                </a:r>
                <a:r>
                  <a:rPr lang="en-US" altLang="zh-CN" sz="1200" dirty="0">
                    <a:latin typeface="Calibri" panose="020F0502020204030204" pitchFamily="34" charset="0"/>
                    <a:ea typeface="Calibri" panose="020F0502020204030204" pitchFamily="34" charset="0"/>
                    <a:cs typeface="Calibri" panose="020F0502020204030204" pitchFamily="34" charset="0"/>
                  </a:rPr>
                  <a:t>, which is the </a:t>
                </a:r>
                <a:r>
                  <a:rPr lang="en-US" altLang="zh-CN" sz="1200" i="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PG of the global objective function </a:t>
                </a:r>
                <a:r>
                  <a:rPr lang="en-US" altLang="zh-CN" sz="1200" dirty="0">
                    <a:latin typeface="Calibri" panose="020F0502020204030204" pitchFamily="34" charset="0"/>
                    <a:ea typeface="Calibri" panose="020F0502020204030204" pitchFamily="34" charset="0"/>
                    <a:cs typeface="Calibri" panose="020F0502020204030204" pitchFamily="34" charset="0"/>
                  </a:rPr>
                  <a:t>– exactly what we desire.</a:t>
                </a:r>
              </a:p>
              <a:p>
                <a:endParaRPr lang="en-US" altLang="zh-CN" dirty="0"/>
              </a:p>
              <a:p>
                <a:r>
                  <a:rPr lang="en-US" altLang="zh-CN" dirty="0"/>
                  <a:t>And our idea, as we just said, is to </a:t>
                </a:r>
                <a:r>
                  <a:rPr lang="en-US" altLang="zh-CN" sz="1200" dirty="0">
                    <a:latin typeface="Calibri" panose="020F0502020204030204" pitchFamily="34" charset="0"/>
                    <a:ea typeface="Calibri" panose="020F0502020204030204" pitchFamily="34" charset="0"/>
                    <a:cs typeface="Calibri" panose="020F0502020204030204" pitchFamily="34" charset="0"/>
                  </a:rPr>
                  <a:t>control the drift term in the order of </a:t>
                </a:r>
                <a:r>
                  <a:rPr lang="en-US" altLang="zh-CN" sz="1200" b="0" i="0">
                    <a:latin typeface="Cambria Math" panose="02040503050406030204" pitchFamily="18" charset="0"/>
                    <a:ea typeface="Calibri" panose="020F0502020204030204" pitchFamily="34" charset="0"/>
                    <a:cs typeface="Calibri" panose="020F0502020204030204" pitchFamily="34" charset="0"/>
                  </a:rPr>
                  <a:t>𝒪(𝛼^2 )</a:t>
                </a:r>
                <a:r>
                  <a:rPr lang="en-US" altLang="zh-CN" sz="1200" i="0">
                    <a:latin typeface="Cambria Math" panose="02040503050406030204" pitchFamily="18" charset="0"/>
                  </a:rPr>
                  <a:t>𝔼[‖∇𝐽(𝜃 ̅^((𝑡) ) )‖^2 ]</a:t>
                </a:r>
                <a:r>
                  <a:rPr lang="en-US" altLang="zh-CN" sz="1200" dirty="0">
                    <a:latin typeface="Calibri" panose="020F0502020204030204" pitchFamily="34" charset="0"/>
                    <a:ea typeface="Calibri" panose="020F0502020204030204" pitchFamily="34" charset="0"/>
                    <a:cs typeface="Calibri" panose="020F0502020204030204" pitchFamily="34" charset="0"/>
                  </a:rPr>
                  <a:t> to achieve overall progress, since terms of higher order in </a:t>
                </a:r>
                <a:r>
                  <a:rPr lang="en-US" altLang="zh-CN" sz="1200" b="0" i="0">
                    <a:latin typeface="Cambria Math" panose="02040503050406030204" pitchFamily="18" charset="0"/>
                    <a:ea typeface="Calibri" panose="020F0502020204030204" pitchFamily="34" charset="0"/>
                    <a:cs typeface="Calibri" panose="020F0502020204030204" pitchFamily="34" charset="0"/>
                  </a:rPr>
                  <a:t>𝛼</a:t>
                </a:r>
                <a:r>
                  <a:rPr lang="en-US" altLang="zh-CN" sz="1200" b="1" dirty="0">
                    <a:latin typeface="Calibri" panose="020F0502020204030204" pitchFamily="34" charset="0"/>
                    <a:ea typeface="Calibri" panose="020F0502020204030204" pitchFamily="34" charset="0"/>
                    <a:cs typeface="Calibri" panose="020F0502020204030204" pitchFamily="34" charset="0"/>
                  </a:rPr>
                  <a:t> </a:t>
                </a:r>
                <a:r>
                  <a:rPr lang="en-US" altLang="zh-CN" sz="1200" dirty="0">
                    <a:latin typeface="Calibri" panose="020F0502020204030204" pitchFamily="34" charset="0"/>
                    <a:ea typeface="Calibri" panose="020F0502020204030204" pitchFamily="34" charset="0"/>
                    <a:cs typeface="Calibri" panose="020F0502020204030204" pitchFamily="34" charset="0"/>
                  </a:rPr>
                  <a:t>are dominate by the “good term”.</a:t>
                </a:r>
                <a:endParaRPr lang="en-US" altLang="zh-CN" dirty="0"/>
              </a:p>
              <a:p>
                <a:endParaRPr lang="en-US" altLang="zh-CN" dirty="0"/>
              </a:p>
              <a:p>
                <a:endParaRPr lang="en-US" altLang="zh-CN" dirty="0"/>
              </a:p>
              <a:p>
                <a:endParaRPr lang="en-US" dirty="0"/>
              </a:p>
            </p:txBody>
          </p:sp>
        </mc:Fallback>
      </mc:AlternateContent>
      <p:sp>
        <p:nvSpPr>
          <p:cNvPr id="4" name="Slide Number Placeholder 3"/>
          <p:cNvSpPr>
            <a:spLocks noGrp="1"/>
          </p:cNvSpPr>
          <p:nvPr>
            <p:ph type="sldNum" sz="quarter" idx="5"/>
          </p:nvPr>
        </p:nvSpPr>
        <p:spPr/>
        <p:txBody>
          <a:bodyPr/>
          <a:lstStyle/>
          <a:p>
            <a:fld id="{4D370461-7BCF-498F-8F7F-BB4C6336ED37}" type="slidenum">
              <a:rPr lang="en-US" smtClean="0"/>
              <a:t>13</a:t>
            </a:fld>
            <a:endParaRPr lang="en-US"/>
          </a:p>
        </p:txBody>
      </p:sp>
    </p:spTree>
    <p:extLst>
      <p:ext uri="{BB962C8B-B14F-4D97-AF65-F5344CB8AC3E}">
        <p14:creationId xmlns:p14="http://schemas.microsoft.com/office/powerpoint/2010/main" val="2672208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5335B-0AD9-15E5-0190-93FE5947DA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5C8DF8-6C46-B383-B9BE-ED72D32C85D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E98C58B6-64F4-0EA4-6346-7AA3BAF2EA95}"/>
                  </a:ext>
                </a:extLst>
              </p:cNvPr>
              <p:cNvSpPr>
                <a:spLocks noGrp="1"/>
              </p:cNvSpPr>
              <p:nvPr>
                <p:ph type="body" idx="1"/>
              </p:nvPr>
            </p:nvSpPr>
            <p:spPr/>
            <p:txBody>
              <a:bodyPr/>
              <a:lstStyle/>
              <a:p>
                <a:r>
                  <a:rPr lang="en-US" altLang="zh-CN" dirty="0"/>
                  <a:t>With this in mind, we then proceed to bound the drift term, and arrive at Lemma 2:</a:t>
                </a:r>
              </a:p>
              <a:p>
                <a:endParaRPr lang="en-US" altLang="zh-CN" dirty="0"/>
              </a:p>
              <a:p>
                <a:r>
                  <a:rPr lang="en-US" altLang="zh-CN" dirty="0"/>
                  <a:t>Here in Lemma 2, we used recursion to bound the drift term.</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the result demonstrates, </a:t>
                </a:r>
                <a:r>
                  <a:rPr lang="en-US" altLang="zh-CN" sz="1200" dirty="0">
                    <a:latin typeface="Calibri" panose="020F0502020204030204" pitchFamily="34" charset="0"/>
                    <a:ea typeface="Calibri" panose="020F0502020204030204" pitchFamily="34" charset="0"/>
                    <a:cs typeface="Calibri" panose="020F0502020204030204" pitchFamily="34" charset="0"/>
                  </a:rPr>
                  <a:t>The drift term is controlled to cause only </a:t>
                </a:r>
                <a14:m>
                  <m:oMath xmlns:m="http://schemas.openxmlformats.org/officeDocument/2006/math">
                    <m:r>
                      <a:rPr lang="en-US" altLang="zh-CN" sz="1200" i="1">
                        <a:latin typeface="Cambria Math" panose="02040503050406030204" pitchFamily="18" charset="0"/>
                        <a:ea typeface="Calibri" panose="020F0502020204030204" pitchFamily="34" charset="0"/>
                        <a:cs typeface="Calibri" panose="020F0502020204030204" pitchFamily="34" charset="0"/>
                      </a:rPr>
                      <m:t>𝒪</m:t>
                    </m:r>
                    <m:d>
                      <m:dPr>
                        <m:ctrlPr>
                          <a:rPr lang="en-US" altLang="zh-CN" sz="1200" i="1">
                            <a:latin typeface="Cambria Math" panose="02040503050406030204" pitchFamily="18" charset="0"/>
                            <a:ea typeface="Calibri" panose="020F0502020204030204" pitchFamily="34" charset="0"/>
                            <a:cs typeface="Calibri" panose="020F0502020204030204" pitchFamily="34" charset="0"/>
                          </a:rPr>
                        </m:ctrlPr>
                      </m:dPr>
                      <m:e>
                        <m:sSup>
                          <m:sSupPr>
                            <m:ctrlPr>
                              <a:rPr lang="en-US" altLang="zh-CN" sz="1200" i="1">
                                <a:latin typeface="Cambria Math" panose="02040503050406030204" pitchFamily="18" charset="0"/>
                                <a:ea typeface="Calibri" panose="020F0502020204030204" pitchFamily="34" charset="0"/>
                                <a:cs typeface="Calibri" panose="020F0502020204030204" pitchFamily="34" charset="0"/>
                              </a:rPr>
                            </m:ctrlPr>
                          </m:sSupPr>
                          <m:e>
                            <m:r>
                              <a:rPr lang="en-US" altLang="zh-CN" sz="1200" i="1">
                                <a:latin typeface="Cambria Math" panose="02040503050406030204" pitchFamily="18" charset="0"/>
                                <a:ea typeface="Calibri" panose="020F0502020204030204" pitchFamily="34" charset="0"/>
                                <a:cs typeface="Calibri" panose="020F0502020204030204" pitchFamily="34" charset="0"/>
                              </a:rPr>
                              <m:t>𝛼</m:t>
                            </m:r>
                          </m:e>
                          <m:sup>
                            <m:r>
                              <a:rPr lang="en-US" altLang="zh-CN" sz="1200" i="1">
                                <a:latin typeface="Cambria Math" panose="02040503050406030204" pitchFamily="18" charset="0"/>
                                <a:ea typeface="Calibri" panose="020F0502020204030204" pitchFamily="34" charset="0"/>
                                <a:cs typeface="Calibri" panose="020F0502020204030204" pitchFamily="34" charset="0"/>
                              </a:rPr>
                              <m:t>2</m:t>
                            </m:r>
                          </m:sup>
                        </m:sSup>
                      </m:e>
                    </m:d>
                    <m:r>
                      <a:rPr lang="en-US" altLang="zh-CN" sz="1200" i="1">
                        <a:latin typeface="Cambria Math" panose="02040503050406030204" pitchFamily="18" charset="0"/>
                      </a:rPr>
                      <m:t>𝔼</m:t>
                    </m:r>
                    <m:d>
                      <m:dPr>
                        <m:begChr m:val="["/>
                        <m:endChr m:val="]"/>
                        <m:ctrlPr>
                          <a:rPr lang="en-US" altLang="zh-CN" sz="1200" i="1">
                            <a:latin typeface="Cambria Math" panose="02040503050406030204" pitchFamily="18" charset="0"/>
                          </a:rPr>
                        </m:ctrlPr>
                      </m:dPr>
                      <m:e>
                        <m:sSup>
                          <m:sSupPr>
                            <m:ctrlPr>
                              <a:rPr lang="en-US" altLang="zh-CN" sz="1200" i="1">
                                <a:latin typeface="Cambria Math" panose="02040503050406030204" pitchFamily="18" charset="0"/>
                              </a:rPr>
                            </m:ctrlPr>
                          </m:sSupPr>
                          <m:e>
                            <m:d>
                              <m:dPr>
                                <m:begChr m:val="‖"/>
                                <m:endChr m:val="‖"/>
                                <m:ctrlPr>
                                  <a:rPr lang="en-US" altLang="zh-CN" sz="1200" i="1">
                                    <a:latin typeface="Cambria Math" panose="02040503050406030204" pitchFamily="18" charset="0"/>
                                  </a:rPr>
                                </m:ctrlPr>
                              </m:dPr>
                              <m:e>
                                <m:r>
                                  <m:rPr>
                                    <m:sty m:val="p"/>
                                  </m:rPr>
                                  <a:rPr lang="en-US" altLang="zh-CN" sz="1200">
                                    <a:latin typeface="Cambria Math" panose="02040503050406030204" pitchFamily="18" charset="0"/>
                                  </a:rPr>
                                  <m:t>∇</m:t>
                                </m:r>
                                <m:r>
                                  <a:rPr lang="en-US" altLang="zh-CN" sz="1200" i="1">
                                    <a:latin typeface="Cambria Math" panose="02040503050406030204" pitchFamily="18" charset="0"/>
                                  </a:rPr>
                                  <m:t>𝐽</m:t>
                                </m:r>
                                <m:d>
                                  <m:dPr>
                                    <m:ctrlPr>
                                      <a:rPr lang="en-US" altLang="zh-CN" sz="1200" i="1">
                                        <a:latin typeface="Cambria Math" panose="02040503050406030204" pitchFamily="18" charset="0"/>
                                      </a:rPr>
                                    </m:ctrlPr>
                                  </m:dPr>
                                  <m:e>
                                    <m:sSup>
                                      <m:sSupPr>
                                        <m:ctrlPr>
                                          <a:rPr lang="en-US" altLang="zh-CN" sz="1200" i="1">
                                            <a:latin typeface="Cambria Math" panose="02040503050406030204" pitchFamily="18" charset="0"/>
                                          </a:rPr>
                                        </m:ctrlPr>
                                      </m:sSupPr>
                                      <m:e>
                                        <m:acc>
                                          <m:accPr>
                                            <m:chr m:val="̅"/>
                                            <m:ctrlPr>
                                              <a:rPr lang="en-US" altLang="zh-CN" sz="1200" i="1">
                                                <a:latin typeface="Cambria Math" panose="02040503050406030204" pitchFamily="18" charset="0"/>
                                              </a:rPr>
                                            </m:ctrlPr>
                                          </m:accPr>
                                          <m:e>
                                            <m:r>
                                              <a:rPr lang="en-US" altLang="zh-CN" sz="1200" i="1">
                                                <a:latin typeface="Cambria Math" panose="02040503050406030204" pitchFamily="18" charset="0"/>
                                              </a:rPr>
                                              <m:t>𝜃</m:t>
                                            </m:r>
                                          </m:e>
                                        </m:acc>
                                      </m:e>
                                      <m:sup>
                                        <m:d>
                                          <m:dPr>
                                            <m:ctrlPr>
                                              <a:rPr lang="en-US" altLang="zh-CN" sz="1200" i="1">
                                                <a:latin typeface="Cambria Math" panose="02040503050406030204" pitchFamily="18" charset="0"/>
                                              </a:rPr>
                                            </m:ctrlPr>
                                          </m:dPr>
                                          <m:e>
                                            <m:r>
                                              <a:rPr lang="en-US" altLang="zh-CN" sz="1200" i="1">
                                                <a:latin typeface="Cambria Math" panose="02040503050406030204" pitchFamily="18" charset="0"/>
                                              </a:rPr>
                                              <m:t>𝑡</m:t>
                                            </m:r>
                                          </m:e>
                                        </m:d>
                                      </m:sup>
                                    </m:sSup>
                                  </m:e>
                                </m:d>
                              </m:e>
                            </m:d>
                          </m:e>
                          <m:sup>
                            <m:r>
                              <a:rPr lang="en-US" altLang="zh-CN" sz="1200" i="1">
                                <a:latin typeface="Cambria Math" panose="02040503050406030204" pitchFamily="18" charset="0"/>
                              </a:rPr>
                              <m:t>2</m:t>
                            </m:r>
                          </m:sup>
                        </m:sSup>
                      </m:e>
                    </m:d>
                  </m:oMath>
                </a14:m>
                <a:r>
                  <a:rPr lang="en-US" altLang="zh-CN" sz="1200" dirty="0">
                    <a:latin typeface="Calibri" panose="020F0502020204030204" pitchFamily="34" charset="0"/>
                    <a:ea typeface="Calibri" panose="020F0502020204030204" pitchFamily="34" charset="0"/>
                    <a:cs typeface="Calibri" panose="020F0502020204030204" pitchFamily="34" charset="0"/>
                  </a:rPr>
                  <a:t> perturbation, which can be absorbed by the “good term”.</a:t>
                </a:r>
              </a:p>
              <a:p>
                <a:endParaRPr lang="en-US" altLang="zh-CN" dirty="0"/>
              </a:p>
              <a:p>
                <a:r>
                  <a:rPr lang="en-US" altLang="zh-CN" dirty="0"/>
                  <a:t>In retrospect, to validate our algorithm, we observe that </a:t>
                </a:r>
                <a:r>
                  <a:rPr lang="en-US" altLang="zh-CN" sz="1200" dirty="0">
                    <a:latin typeface="Calibri" panose="020F0502020204030204" pitchFamily="34" charset="0"/>
                    <a:ea typeface="Calibri" panose="020F0502020204030204" pitchFamily="34" charset="0"/>
                    <a:cs typeface="Calibri" panose="020F0502020204030204" pitchFamily="34" charset="0"/>
                  </a:rPr>
                  <a:t>If</a:t>
                </a:r>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p>
                      <m:sSupPr>
                        <m:ctrlPr>
                          <a:rPr lang="en-US" altLang="zh-CN" sz="1200" i="1">
                            <a:solidFill>
                              <a:schemeClr val="tx1"/>
                            </a:solidFill>
                            <a:latin typeface="Cambria Math" panose="02040503050406030204" pitchFamily="18" charset="0"/>
                          </a:rPr>
                        </m:ctrlPr>
                      </m:sSupPr>
                      <m:e>
                        <m:acc>
                          <m:accPr>
                            <m:chr m:val="̅"/>
                            <m:ctrlPr>
                              <a:rPr lang="en-US" altLang="zh-CN" sz="1200" i="1">
                                <a:solidFill>
                                  <a:schemeClr val="tx1"/>
                                </a:solidFill>
                                <a:latin typeface="Cambria Math" panose="02040503050406030204" pitchFamily="18" charset="0"/>
                              </a:rPr>
                            </m:ctrlPr>
                          </m:accPr>
                          <m:e>
                            <m:r>
                              <a:rPr lang="en-US" altLang="zh-CN" sz="1200" i="1">
                                <a:solidFill>
                                  <a:schemeClr val="tx1"/>
                                </a:solidFill>
                                <a:latin typeface="Cambria Math" panose="02040503050406030204" pitchFamily="18" charset="0"/>
                              </a:rPr>
                              <m:t>𝜃</m:t>
                            </m:r>
                          </m:e>
                        </m:acc>
                      </m:e>
                      <m:sup>
                        <m:d>
                          <m:dPr>
                            <m:ctrlPr>
                              <a:rPr lang="en-US" altLang="zh-CN" sz="1200" i="1">
                                <a:solidFill>
                                  <a:schemeClr val="tx1"/>
                                </a:solidFill>
                                <a:latin typeface="Cambria Math" panose="02040503050406030204" pitchFamily="18" charset="0"/>
                              </a:rPr>
                            </m:ctrlPr>
                          </m:dPr>
                          <m:e>
                            <m:r>
                              <a:rPr lang="en-US" altLang="zh-CN" sz="1200" i="1">
                                <a:solidFill>
                                  <a:schemeClr val="tx1"/>
                                </a:solidFill>
                                <a:latin typeface="Cambria Math" panose="02040503050406030204" pitchFamily="18" charset="0"/>
                              </a:rPr>
                              <m:t>𝑡</m:t>
                            </m:r>
                          </m:e>
                        </m:d>
                      </m:sup>
                    </m:sSup>
                    <m:r>
                      <a:rPr lang="en-US" altLang="zh-CN" sz="1200" b="0" i="1" smtClean="0">
                        <a:solidFill>
                          <a:schemeClr val="tx1"/>
                        </a:solidFill>
                        <a:latin typeface="Cambria Math" panose="02040503050406030204" pitchFamily="18" charset="0"/>
                      </a:rPr>
                      <m:t>=</m:t>
                    </m:r>
                    <m:sSup>
                      <m:sSupPr>
                        <m:ctrlPr>
                          <a:rPr lang="en-US" altLang="zh-CN" sz="1200" b="0" i="1" smtClean="0">
                            <a:solidFill>
                              <a:schemeClr val="tx1"/>
                            </a:solidFill>
                            <a:latin typeface="Cambria Math" panose="02040503050406030204" pitchFamily="18" charset="0"/>
                          </a:rPr>
                        </m:ctrlPr>
                      </m:sSupPr>
                      <m:e>
                        <m:r>
                          <a:rPr lang="en-US" altLang="zh-CN" sz="1200" b="0" i="1" smtClean="0">
                            <a:solidFill>
                              <a:schemeClr val="tx1"/>
                            </a:solidFill>
                            <a:latin typeface="Cambria Math" panose="02040503050406030204" pitchFamily="18" charset="0"/>
                          </a:rPr>
                          <m:t>𝜃</m:t>
                        </m:r>
                      </m:e>
                      <m:sup>
                        <m:r>
                          <a:rPr lang="en-US" altLang="zh-CN" sz="1200" b="0" i="1" smtClean="0">
                            <a:solidFill>
                              <a:schemeClr val="tx1"/>
                            </a:solidFill>
                            <a:latin typeface="Cambria Math" panose="02040503050406030204" pitchFamily="18" charset="0"/>
                          </a:rPr>
                          <m:t>∗</m:t>
                        </m:r>
                      </m:sup>
                    </m:sSup>
                  </m:oMath>
                </a14:m>
                <a:r>
                  <a:rPr lang="en-US" altLang="zh-CN" sz="1200" dirty="0">
                    <a:latin typeface="Calibri" panose="020F0502020204030204" pitchFamily="34" charset="0"/>
                    <a:ea typeface="Calibri" panose="020F0502020204030204" pitchFamily="34" charset="0"/>
                    <a:cs typeface="Calibri" panose="020F0502020204030204" pitchFamily="34" charset="0"/>
                  </a:rPr>
                  <a:t>, i.e., the param. at the beginning of the round is where we eventually want it to be, there will be no drift at all – precisely what we want.</a:t>
                </a:r>
                <a:endParaRPr lang="en-US" altLang="zh-CN" dirty="0"/>
              </a:p>
              <a:p>
                <a:endParaRPr lang="en-US" dirty="0"/>
              </a:p>
              <a:p>
                <a:endParaRPr lang="en-US" dirty="0"/>
              </a:p>
              <a:p>
                <a:endParaRPr lang="en-US" dirty="0"/>
              </a:p>
              <a:p>
                <a:endParaRPr lang="en-US" dirty="0"/>
              </a:p>
              <a:p>
                <a:r>
                  <a:rPr lang="en-US" b="1" dirty="0"/>
                  <a:t>Observation only when there is no noise and </a:t>
                </a:r>
                <a:r>
                  <a:rPr lang="en-US" b="1" dirty="0" err="1"/>
                  <a:t>trunc</a:t>
                </a:r>
                <a:r>
                  <a:rPr lang="en-US" b="1" dirty="0"/>
                  <a:t>. </a:t>
                </a:r>
              </a:p>
            </p:txBody>
          </p:sp>
        </mc:Choice>
        <mc:Fallback xmlns="">
          <p:sp>
            <p:nvSpPr>
              <p:cNvPr id="3" name="Notes Placeholder 2">
                <a:extLst>
                  <a:ext uri="{FF2B5EF4-FFF2-40B4-BE49-F238E27FC236}">
                    <a16:creationId xmlns:a16="http://schemas.microsoft.com/office/drawing/2014/main" id="{E98C58B6-64F4-0EA4-6346-7AA3BAF2EA95}"/>
                  </a:ext>
                </a:extLst>
              </p:cNvPr>
              <p:cNvSpPr>
                <a:spLocks noGrp="1"/>
              </p:cNvSpPr>
              <p:nvPr>
                <p:ph type="body" idx="1"/>
              </p:nvPr>
            </p:nvSpPr>
            <p:spPr/>
            <p:txBody>
              <a:bodyPr/>
              <a:lstStyle/>
              <a:p>
                <a:r>
                  <a:rPr lang="en-US" altLang="zh-CN" dirty="0"/>
                  <a:t>With this in mind, we then proceed to bound the drift term, and arrive at Lemma 2:</a:t>
                </a:r>
              </a:p>
              <a:p>
                <a:endParaRPr lang="en-US" altLang="zh-CN" dirty="0"/>
              </a:p>
              <a:p>
                <a:r>
                  <a:rPr lang="en-US" altLang="zh-CN" dirty="0"/>
                  <a:t>Here in Lemma 2, we used recursion to bound the drift term.</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the result demonstrates, </a:t>
                </a:r>
                <a:r>
                  <a:rPr lang="en-US" altLang="zh-CN" sz="1200" dirty="0">
                    <a:latin typeface="Calibri" panose="020F0502020204030204" pitchFamily="34" charset="0"/>
                    <a:ea typeface="Calibri" panose="020F0502020204030204" pitchFamily="34" charset="0"/>
                    <a:cs typeface="Calibri" panose="020F0502020204030204" pitchFamily="34" charset="0"/>
                  </a:rPr>
                  <a:t>The drift term is controlled to cause only </a:t>
                </a:r>
                <a:r>
                  <a:rPr lang="en-US" altLang="zh-CN" sz="1200" i="0">
                    <a:latin typeface="Cambria Math" panose="02040503050406030204" pitchFamily="18" charset="0"/>
                    <a:ea typeface="Calibri" panose="020F0502020204030204" pitchFamily="34" charset="0"/>
                    <a:cs typeface="Calibri" panose="020F0502020204030204" pitchFamily="34" charset="0"/>
                  </a:rPr>
                  <a:t>𝒪(𝛼^2 )</a:t>
                </a:r>
                <a:r>
                  <a:rPr lang="en-US" altLang="zh-CN" sz="1200" i="0">
                    <a:latin typeface="Cambria Math" panose="02040503050406030204" pitchFamily="18" charset="0"/>
                  </a:rPr>
                  <a:t>𝔼[‖∇𝐽(𝜃 ̅^((𝑡) ) )‖^2 ]</a:t>
                </a:r>
                <a:r>
                  <a:rPr lang="en-US" altLang="zh-CN" sz="1200" dirty="0">
                    <a:latin typeface="Calibri" panose="020F0502020204030204" pitchFamily="34" charset="0"/>
                    <a:ea typeface="Calibri" panose="020F0502020204030204" pitchFamily="34" charset="0"/>
                    <a:cs typeface="Calibri" panose="020F0502020204030204" pitchFamily="34" charset="0"/>
                  </a:rPr>
                  <a:t> perturbation, which can be absorbed by the “good term”.</a:t>
                </a:r>
              </a:p>
              <a:p>
                <a:endParaRPr lang="en-US" altLang="zh-CN" dirty="0"/>
              </a:p>
              <a:p>
                <a:r>
                  <a:rPr lang="en-US" altLang="zh-CN" dirty="0"/>
                  <a:t>In retrospect, to validate our algorithm, we observe that </a:t>
                </a:r>
                <a:r>
                  <a:rPr lang="en-US" altLang="zh-CN" sz="1200" dirty="0">
                    <a:latin typeface="Calibri" panose="020F0502020204030204" pitchFamily="34" charset="0"/>
                    <a:ea typeface="Calibri" panose="020F0502020204030204" pitchFamily="34" charset="0"/>
                    <a:cs typeface="Calibri" panose="020F0502020204030204" pitchFamily="34" charset="0"/>
                  </a:rPr>
                  <a:t>If</a:t>
                </a:r>
                <a:r>
                  <a:rPr lang="en-US" altLang="zh-CN"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zh-CN" sz="1200" i="0">
                    <a:solidFill>
                      <a:schemeClr val="tx1"/>
                    </a:solidFill>
                    <a:latin typeface="Cambria Math" panose="02040503050406030204" pitchFamily="18" charset="0"/>
                  </a:rPr>
                  <a:t>𝜃 ̅^((𝑡) )</a:t>
                </a:r>
                <a:r>
                  <a:rPr lang="en-US" altLang="zh-CN" sz="1200" b="0" i="0">
                    <a:solidFill>
                      <a:schemeClr val="tx1"/>
                    </a:solidFill>
                    <a:latin typeface="Cambria Math" panose="02040503050406030204" pitchFamily="18" charset="0"/>
                  </a:rPr>
                  <a:t>=𝜃^∗</a:t>
                </a:r>
                <a:r>
                  <a:rPr lang="en-US" altLang="zh-CN" sz="1200" dirty="0">
                    <a:latin typeface="Calibri" panose="020F0502020204030204" pitchFamily="34" charset="0"/>
                    <a:ea typeface="Calibri" panose="020F0502020204030204" pitchFamily="34" charset="0"/>
                    <a:cs typeface="Calibri" panose="020F0502020204030204" pitchFamily="34" charset="0"/>
                  </a:rPr>
                  <a:t>, i.e., the param. at the beginning of the round is where we eventually want it to be, there will be no drift at all – precisely what we want.</a:t>
                </a:r>
                <a:endParaRPr lang="en-US" altLang="zh-CN" dirty="0"/>
              </a:p>
              <a:p>
                <a:endParaRPr lang="en-US" dirty="0"/>
              </a:p>
            </p:txBody>
          </p:sp>
        </mc:Fallback>
      </mc:AlternateContent>
      <p:sp>
        <p:nvSpPr>
          <p:cNvPr id="4" name="Slide Number Placeholder 3">
            <a:extLst>
              <a:ext uri="{FF2B5EF4-FFF2-40B4-BE49-F238E27FC236}">
                <a16:creationId xmlns:a16="http://schemas.microsoft.com/office/drawing/2014/main" id="{F3189593-1D86-F25C-C001-19CD16325D4D}"/>
              </a:ext>
            </a:extLst>
          </p:cNvPr>
          <p:cNvSpPr>
            <a:spLocks noGrp="1"/>
          </p:cNvSpPr>
          <p:nvPr>
            <p:ph type="sldNum" sz="quarter" idx="5"/>
          </p:nvPr>
        </p:nvSpPr>
        <p:spPr/>
        <p:txBody>
          <a:bodyPr/>
          <a:lstStyle/>
          <a:p>
            <a:fld id="{4D370461-7BCF-498F-8F7F-BB4C6336ED37}" type="slidenum">
              <a:rPr lang="en-US" smtClean="0"/>
              <a:t>14</a:t>
            </a:fld>
            <a:endParaRPr lang="en-US"/>
          </a:p>
        </p:txBody>
      </p:sp>
    </p:spTree>
    <p:extLst>
      <p:ext uri="{BB962C8B-B14F-4D97-AF65-F5344CB8AC3E}">
        <p14:creationId xmlns:p14="http://schemas.microsoft.com/office/powerpoint/2010/main" val="1859686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t>Even if we collect data from different </a:t>
            </a:r>
            <a:r>
              <a:rPr lang="en-US" altLang="zh-CN" b="1" dirty="0" err="1"/>
              <a:t>envs</a:t>
            </a:r>
            <a:r>
              <a:rPr lang="en-US" altLang="zh-CN" b="1" dirty="0"/>
              <a:t>, we can increase sample efficiency</a:t>
            </a:r>
          </a:p>
          <a:p>
            <a:endParaRPr lang="en-US" altLang="zh-CN" dirty="0"/>
          </a:p>
          <a:p>
            <a:r>
              <a:rPr lang="en-US" altLang="zh-CN" dirty="0"/>
              <a:t>Only a policy good on all </a:t>
            </a:r>
            <a:r>
              <a:rPr lang="en-US" altLang="zh-CN" dirty="0" err="1"/>
              <a:t>envs</a:t>
            </a:r>
            <a:r>
              <a:rPr lang="en-US" altLang="zh-CN" dirty="0"/>
              <a:t> -&gt;personalized </a:t>
            </a:r>
            <a:endParaRPr lang="zh-CN" altLang="en-US" dirty="0"/>
          </a:p>
        </p:txBody>
      </p:sp>
      <p:sp>
        <p:nvSpPr>
          <p:cNvPr id="4" name="Slide Number Placeholder 3"/>
          <p:cNvSpPr>
            <a:spLocks noGrp="1"/>
          </p:cNvSpPr>
          <p:nvPr>
            <p:ph type="sldNum" sz="quarter" idx="5"/>
          </p:nvPr>
        </p:nvSpPr>
        <p:spPr/>
        <p:txBody>
          <a:bodyPr/>
          <a:lstStyle/>
          <a:p>
            <a:fld id="{2C5A53A2-8C52-43D1-9661-5751A84B8701}" type="slidenum">
              <a:rPr lang="zh-CN" altLang="en-US" smtClean="0"/>
              <a:t>15</a:t>
            </a:fld>
            <a:endParaRPr lang="zh-CN" altLang="en-US"/>
          </a:p>
        </p:txBody>
      </p:sp>
    </p:spTree>
    <p:extLst>
      <p:ext uri="{BB962C8B-B14F-4D97-AF65-F5344CB8AC3E}">
        <p14:creationId xmlns:p14="http://schemas.microsoft.com/office/powerpoint/2010/main" val="2839458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Before we start, we want to raise the question: what makes RL challenging?</a:t>
            </a:r>
          </a:p>
          <a:p>
            <a:endParaRPr lang="en-US" altLang="zh-CN" dirty="0"/>
          </a:p>
          <a:p>
            <a:r>
              <a:rPr lang="en-US" altLang="zh-CN" dirty="0"/>
              <a:t>Contemporary RL is extremely nontrivial in real-world applications such as autonomous driving and robotics, mainly for the following reasons:</a:t>
            </a:r>
          </a:p>
          <a:p>
            <a:endParaRPr lang="en-US" altLang="zh-CN" dirty="0"/>
          </a:p>
          <a:p>
            <a:r>
              <a:rPr lang="en-US" altLang="zh-CN" dirty="0"/>
              <a:t>High-dimensional data</a:t>
            </a:r>
          </a:p>
          <a:p>
            <a:r>
              <a:rPr lang="en-US" altLang="zh-CN" dirty="0"/>
              <a:t>Massive state and action spaces</a:t>
            </a:r>
          </a:p>
          <a:p>
            <a:r>
              <a:rPr lang="en-US" altLang="zh-CN" dirty="0"/>
              <a:t>Data hungry algorithms</a:t>
            </a:r>
          </a:p>
          <a:p>
            <a:endParaRPr lang="en-US" altLang="zh-CN" dirty="0"/>
          </a:p>
          <a:p>
            <a:r>
              <a:rPr lang="en-US" altLang="zh-CN" dirty="0"/>
              <a:t>In light of this, our proposal in this work is: To use data samples from multiple environments. </a:t>
            </a:r>
          </a:p>
          <a:p>
            <a:endParaRPr lang="en-US" altLang="zh-CN" dirty="0"/>
          </a:p>
          <a:p>
            <a:r>
              <a:rPr lang="en-US" altLang="zh-CN" dirty="0"/>
              <a:t>With this proposal in mind, we ask: </a:t>
            </a:r>
            <a:r>
              <a:rPr lang="en-US" altLang="zh-CN" sz="1200" dirty="0">
                <a:solidFill>
                  <a:schemeClr val="tx1"/>
                </a:solidFill>
              </a:rPr>
              <a:t>Can we reduce the </a:t>
            </a:r>
            <a:r>
              <a:rPr lang="en-US" altLang="zh-CN" sz="1200" b="1" dirty="0">
                <a:solidFill>
                  <a:schemeClr val="tx1"/>
                </a:solidFill>
              </a:rPr>
              <a:t>sample-complexity</a:t>
            </a:r>
            <a:r>
              <a:rPr lang="en-US" altLang="zh-CN" sz="1200" dirty="0">
                <a:solidFill>
                  <a:schemeClr val="tx1"/>
                </a:solidFill>
              </a:rPr>
              <a:t> for learning by using data collected from </a:t>
            </a:r>
            <a:r>
              <a:rPr lang="en-US" altLang="zh-CN" sz="1200" b="1" dirty="0">
                <a:solidFill>
                  <a:schemeClr val="tx1"/>
                </a:solidFill>
              </a:rPr>
              <a:t>diverse environments </a:t>
            </a:r>
            <a:r>
              <a:rPr lang="en-US" altLang="zh-CN" sz="1200" dirty="0">
                <a:solidFill>
                  <a:schemeClr val="tx1"/>
                </a:solidFill>
              </a:rPr>
              <a:t>in RL? </a:t>
            </a:r>
          </a:p>
          <a:p>
            <a:endParaRPr lang="en-US" altLang="zh-CN" sz="1200" dirty="0">
              <a:solidFill>
                <a:schemeClr val="tx1"/>
              </a:solidFill>
            </a:endParaRPr>
          </a:p>
          <a:p>
            <a:r>
              <a:rPr lang="en-US" altLang="zh-CN" sz="1200" dirty="0">
                <a:solidFill>
                  <a:schemeClr val="tx1"/>
                </a:solidFill>
              </a:rPr>
              <a:t>(In other words, can we expedite the learning process by using data from multiple agents compared to each agent learning alone?)</a:t>
            </a:r>
          </a:p>
        </p:txBody>
      </p:sp>
      <p:sp>
        <p:nvSpPr>
          <p:cNvPr id="4" name="Slide Number Placeholder 3"/>
          <p:cNvSpPr>
            <a:spLocks noGrp="1"/>
          </p:cNvSpPr>
          <p:nvPr>
            <p:ph type="sldNum" sz="quarter" idx="5"/>
          </p:nvPr>
        </p:nvSpPr>
        <p:spPr/>
        <p:txBody>
          <a:bodyPr/>
          <a:lstStyle/>
          <a:p>
            <a:fld id="{2C5A53A2-8C52-43D1-9661-5751A84B8701}" type="slidenum">
              <a:rPr lang="zh-CN" altLang="en-US" smtClean="0"/>
              <a:t>2</a:t>
            </a:fld>
            <a:endParaRPr lang="zh-CN" altLang="en-US"/>
          </a:p>
        </p:txBody>
      </p:sp>
    </p:spTree>
    <p:extLst>
      <p:ext uri="{BB962C8B-B14F-4D97-AF65-F5344CB8AC3E}">
        <p14:creationId xmlns:p14="http://schemas.microsoft.com/office/powerpoint/2010/main" val="2205087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answer this question, we make the natural connection between federated learning (FL) and federated reinforcement learning (FRL). </a:t>
            </a:r>
          </a:p>
          <a:p>
            <a:endParaRPr lang="en-US" altLang="zh-CN" dirty="0"/>
          </a:p>
          <a:p>
            <a:r>
              <a:rPr lang="en-US" altLang="zh-CN" dirty="0"/>
              <a:t>In FL, we have a central server acting as a model aggregator, and several users who update their local models based on their local datasets. The users then upload their computed model gradients to the server for aggregation. This process is then repeated till convergence.</a:t>
            </a:r>
          </a:p>
          <a:p>
            <a:endParaRPr lang="en-US" altLang="zh-CN" dirty="0"/>
          </a:p>
          <a:p>
            <a:r>
              <a:rPr lang="en-US" altLang="zh-CN" dirty="0"/>
              <a:t>Similarly, for FRL, we also have a central server for model aggregation, and multiple agents interacting with their distinct environments (here, one can interpret the environment as the dataset). The agents also upload the computed models or model differentials to the server for aggregation.</a:t>
            </a:r>
          </a:p>
          <a:p>
            <a:endParaRPr lang="en-US" altLang="zh-CN" dirty="0"/>
          </a:p>
          <a:p>
            <a:r>
              <a:rPr lang="en-US" altLang="zh-CN" dirty="0"/>
              <a:t>We then ask the natural question: Can we achieve collaborative speedups </a:t>
            </a:r>
            <a:r>
              <a:rPr lang="en-US" altLang="zh-CN" dirty="0" err="1"/>
              <a:t>w.r.t.</a:t>
            </a:r>
            <a:r>
              <a:rPr lang="en-US" altLang="zh-CN" dirty="0"/>
              <a:t> the # agents in FRL as we do in FL?</a:t>
            </a:r>
          </a:p>
          <a:p>
            <a:endParaRPr lang="en-US" altLang="zh-CN" dirty="0"/>
          </a:p>
          <a:p>
            <a:r>
              <a:rPr lang="en-US" altLang="zh-CN" dirty="0"/>
              <a:t>So our goals in this work are the following:</a:t>
            </a:r>
          </a:p>
          <a:p>
            <a:endParaRPr lang="en-US" altLang="zh-CN" dirty="0"/>
          </a:p>
          <a:p>
            <a:pPr marL="457200" indent="-457200">
              <a:buFont typeface="Arial" panose="020B0604020202020204" pitchFamily="34" charset="0"/>
              <a:buChar char="•"/>
            </a:pPr>
            <a:r>
              <a:rPr lang="en-US" altLang="zh-CN" sz="1200" dirty="0">
                <a:solidFill>
                  <a:schemeClr val="tx1"/>
                </a:solidFill>
              </a:rPr>
              <a:t>To learn a policy that can perform well in all environments.</a:t>
            </a:r>
          </a:p>
          <a:p>
            <a:pPr marL="457200" indent="-457200">
              <a:buFont typeface="Arial" panose="020B0604020202020204" pitchFamily="34" charset="0"/>
              <a:buChar char="•"/>
            </a:pPr>
            <a:r>
              <a:rPr lang="en-US" altLang="zh-CN" sz="1200" dirty="0">
                <a:solidFill>
                  <a:schemeClr val="tx1"/>
                </a:solidFill>
              </a:rPr>
              <a:t>To demonstrate </a:t>
            </a:r>
            <a:r>
              <a:rPr lang="en-US" altLang="zh-CN" sz="1200" b="1" dirty="0">
                <a:solidFill>
                  <a:schemeClr val="tx1"/>
                </a:solidFill>
              </a:rPr>
              <a:t>collaborative speedup </a:t>
            </a:r>
            <a:r>
              <a:rPr lang="en-US" altLang="zh-CN" sz="1200" dirty="0">
                <a:solidFill>
                  <a:schemeClr val="tx1"/>
                </a:solidFill>
              </a:rPr>
              <a:t>in the </a:t>
            </a:r>
            <a:r>
              <a:rPr lang="en-US" altLang="zh-CN" sz="1200" b="1" dirty="0">
                <a:solidFill>
                  <a:schemeClr val="tx1"/>
                </a:solidFill>
              </a:rPr>
              <a:t>sample-complexity bounds</a:t>
            </a:r>
            <a:r>
              <a:rPr lang="en-US" altLang="zh-CN" sz="1200" dirty="0">
                <a:solidFill>
                  <a:schemeClr val="tx1"/>
                </a:solidFill>
              </a:rPr>
              <a:t>, i.e., multiple agents do help </a:t>
            </a:r>
            <a:r>
              <a:rPr lang="en-US" altLang="zh-CN" sz="1200" b="1" dirty="0">
                <a:solidFill>
                  <a:schemeClr val="tx1"/>
                </a:solidFill>
              </a:rPr>
              <a:t>expedite</a:t>
            </a:r>
            <a:r>
              <a:rPr lang="en-US" altLang="zh-CN" sz="1200" dirty="0">
                <a:solidFill>
                  <a:schemeClr val="tx1"/>
                </a:solidFill>
              </a:rPr>
              <a:t> the learning.</a:t>
            </a:r>
          </a:p>
          <a:p>
            <a:pPr marL="0" indent="0">
              <a:buFont typeface="Arial" panose="020B0604020202020204" pitchFamily="34" charset="0"/>
              <a:buNone/>
            </a:pPr>
            <a:endParaRPr lang="en-US" altLang="zh-CN" sz="1200" dirty="0">
              <a:solidFill>
                <a:schemeClr val="tx1"/>
              </a:solidFill>
            </a:endParaRPr>
          </a:p>
        </p:txBody>
      </p:sp>
      <p:sp>
        <p:nvSpPr>
          <p:cNvPr id="4" name="Slide Number Placeholder 3"/>
          <p:cNvSpPr>
            <a:spLocks noGrp="1"/>
          </p:cNvSpPr>
          <p:nvPr>
            <p:ph type="sldNum" sz="quarter" idx="5"/>
          </p:nvPr>
        </p:nvSpPr>
        <p:spPr/>
        <p:txBody>
          <a:bodyPr/>
          <a:lstStyle/>
          <a:p>
            <a:fld id="{2C5A53A2-8C52-43D1-9661-5751A84B8701}" type="slidenum">
              <a:rPr lang="zh-CN" altLang="en-US" smtClean="0"/>
              <a:t>3</a:t>
            </a:fld>
            <a:endParaRPr lang="zh-CN" altLang="en-US"/>
          </a:p>
        </p:txBody>
      </p:sp>
    </p:spTree>
    <p:extLst>
      <p:ext uri="{BB962C8B-B14F-4D97-AF65-F5344CB8AC3E}">
        <p14:creationId xmlns:p14="http://schemas.microsoft.com/office/powerpoint/2010/main" val="1248080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Informally, our contributions can be listed as follows:</a:t>
            </a:r>
          </a:p>
        </p:txBody>
      </p:sp>
      <p:sp>
        <p:nvSpPr>
          <p:cNvPr id="4" name="Slide Number Placeholder 3"/>
          <p:cNvSpPr>
            <a:spLocks noGrp="1"/>
          </p:cNvSpPr>
          <p:nvPr>
            <p:ph type="sldNum" sz="quarter" idx="5"/>
          </p:nvPr>
        </p:nvSpPr>
        <p:spPr/>
        <p:txBody>
          <a:bodyPr/>
          <a:lstStyle/>
          <a:p>
            <a:fld id="{4D370461-7BCF-498F-8F7F-BB4C6336ED37}" type="slidenum">
              <a:rPr lang="en-US" smtClean="0"/>
              <a:t>4</a:t>
            </a:fld>
            <a:endParaRPr lang="en-US"/>
          </a:p>
        </p:txBody>
      </p:sp>
    </p:spTree>
    <p:extLst>
      <p:ext uri="{BB962C8B-B14F-4D97-AF65-F5344CB8AC3E}">
        <p14:creationId xmlns:p14="http://schemas.microsoft.com/office/powerpoint/2010/main" val="376718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dirty="0"/>
                  <a:t>Before we start, we need to introduce the basic RL setup that is used throughout our work. </a:t>
                </a:r>
              </a:p>
              <a:p>
                <a:endParaRPr lang="en-US" altLang="zh-CN" dirty="0"/>
              </a:p>
              <a:p>
                <a:r>
                  <a:rPr lang="en-US" altLang="zh-CN" dirty="0"/>
                  <a:t>We consider a setting of N agents, where each agent I interacts with a distinct environment.</a:t>
                </a:r>
              </a:p>
              <a:p>
                <a:endParaRPr lang="en-US" altLang="zh-CN" dirty="0"/>
              </a:p>
              <a:p>
                <a:r>
                  <a:rPr lang="en-US" altLang="zh-CN" dirty="0"/>
                  <a:t>The environment of agent I is then characterized by MDP </a:t>
                </a:r>
                <a:r>
                  <a:rPr lang="en-US" altLang="zh-CN" dirty="0" err="1"/>
                  <a:t>M_i</a:t>
                </a:r>
                <a:r>
                  <a:rPr lang="en-US" altLang="zh-CN" dirty="0"/>
                  <a:t>, with finite state and action spaces. </a:t>
                </a:r>
              </a:p>
              <a:p>
                <a:endParaRPr lang="en-US" altLang="zh-CN" dirty="0"/>
              </a:p>
              <a:p>
                <a:r>
                  <a:rPr lang="en-US" altLang="zh-CN" dirty="0"/>
                  <a:t>Here we note that the agents’ environments differ in the regret function </a:t>
                </a:r>
                <a:r>
                  <a:rPr lang="en-US" altLang="zh-CN" dirty="0" err="1"/>
                  <a:t>R_i</a:t>
                </a:r>
                <a:r>
                  <a:rPr lang="en-US" altLang="zh-CN" dirty="0"/>
                  <a:t>, where different regrets help capture different goals or tasks. (Here we make the regret function as the negative reward, just to phrase our analysis in the language of optimization.)</a:t>
                </a:r>
              </a:p>
              <a:p>
                <a:r>
                  <a:rPr lang="en-US" altLang="zh-CN" dirty="0"/>
                  <a:t>The behavior of an agent is captured by </a:t>
                </a:r>
                <a:r>
                  <a:rPr lang="en-US" altLang="zh-CN" i="1" dirty="0">
                    <a:solidFill>
                      <a:srgbClr val="0070C0"/>
                    </a:solidFill>
                  </a:rPr>
                  <a:t>policy</a:t>
                </a:r>
                <a:r>
                  <a:rPr lang="en-US" altLang="zh-CN" i="1" dirty="0"/>
                  <a:t> </a:t>
                </a:r>
                <a14:m>
                  <m:oMath xmlns:m="http://schemas.openxmlformats.org/officeDocument/2006/math">
                    <m:r>
                      <a:rPr lang="en-US" altLang="zh-CN"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𝒮</m:t>
                    </m:r>
                    <m:r>
                      <a:rPr lang="en-US" altLang="zh-CN" i="1">
                        <a:latin typeface="Cambria Math" panose="02040503050406030204" pitchFamily="18" charset="0"/>
                      </a:rPr>
                      <m:t>→</m:t>
                    </m:r>
                    <m:r>
                      <m:rPr>
                        <m:sty m:val="p"/>
                      </m:rPr>
                      <a:rPr lang="en-US" altLang="zh-CN">
                        <a:latin typeface="Cambria Math" panose="02040503050406030204" pitchFamily="18" charset="0"/>
                      </a:rPr>
                      <m:t>Δ</m:t>
                    </m:r>
                    <m:d>
                      <m:dPr>
                        <m:ctrlPr>
                          <a:rPr lang="en-US" altLang="zh-CN" i="1">
                            <a:latin typeface="Cambria Math" panose="02040503050406030204" pitchFamily="18" charset="0"/>
                          </a:rPr>
                        </m:ctrlPr>
                      </m:dPr>
                      <m:e>
                        <m:r>
                          <a:rPr lang="en-US" altLang="zh-CN" i="1">
                            <a:latin typeface="Cambria Math" panose="02040503050406030204" pitchFamily="18" charset="0"/>
                          </a:rPr>
                          <m:t>𝒜</m:t>
                        </m:r>
                      </m:e>
                    </m:d>
                  </m:oMath>
                </a14:m>
                <a:r>
                  <a:rPr lang="en-US" altLang="zh-CN" dirty="0"/>
                  <a:t> which induces a Markov reward process (MRP) with an </a:t>
                </a:r>
                <a:r>
                  <a:rPr lang="en-US" altLang="zh-CN" i="1" dirty="0">
                    <a:solidFill>
                      <a:srgbClr val="0070C0"/>
                    </a:solidFill>
                  </a:rPr>
                  <a:t>immediate regret </a:t>
                </a:r>
                <a14:m>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𝑟</m:t>
                        </m:r>
                      </m:e>
                      <m:sub>
                        <m:r>
                          <a:rPr lang="en-US" altLang="zh-CN" i="1">
                            <a:solidFill>
                              <a:schemeClr val="tx1"/>
                            </a:solidFill>
                            <a:latin typeface="Cambria Math" panose="02040503050406030204" pitchFamily="18" charset="0"/>
                          </a:rPr>
                          <m:t>𝑖</m:t>
                        </m:r>
                      </m:sub>
                      <m: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𝑡</m:t>
                            </m:r>
                          </m:e>
                        </m:d>
                      </m:sup>
                    </m:sSubSup>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𝑅</m:t>
                        </m:r>
                      </m:e>
                      <m:sub>
                        <m:r>
                          <a:rPr lang="en-US" altLang="zh-CN" b="0" i="1" smtClean="0">
                            <a:solidFill>
                              <a:schemeClr val="tx1"/>
                            </a:solidFill>
                            <a:latin typeface="Cambria Math" panose="02040503050406030204" pitchFamily="18" charset="0"/>
                          </a:rPr>
                          <m:t>𝑖</m:t>
                        </m:r>
                      </m:sub>
                    </m:sSub>
                    <m:d>
                      <m:dPr>
                        <m:ctrlPr>
                          <a:rPr lang="en-US" altLang="zh-CN" b="0" i="1" smtClean="0">
                            <a:solidFill>
                              <a:schemeClr val="tx1"/>
                            </a:solidFill>
                            <a:latin typeface="Cambria Math" panose="02040503050406030204" pitchFamily="18" charset="0"/>
                          </a:rPr>
                        </m:ctrlPr>
                      </m:dPr>
                      <m:e>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𝑠</m:t>
                            </m:r>
                          </m:e>
                          <m:sub>
                            <m:r>
                              <a:rPr lang="en-US" altLang="zh-CN" b="0" i="1" smtClean="0">
                                <a:solidFill>
                                  <a:schemeClr val="tx1"/>
                                </a:solidFill>
                                <a:latin typeface="Cambria Math" panose="02040503050406030204" pitchFamily="18" charset="0"/>
                              </a:rPr>
                              <m:t>𝑖</m:t>
                            </m:r>
                          </m:sub>
                          <m: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𝑡</m:t>
                                </m:r>
                              </m:e>
                            </m:d>
                          </m:sup>
                        </m:sSubSup>
                        <m:r>
                          <a:rPr lang="en-US" altLang="zh-CN" b="0" i="1" smtClean="0">
                            <a:solidFill>
                              <a:schemeClr val="tx1"/>
                            </a:solidFill>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i="1">
                                <a:latin typeface="Cambria Math" panose="02040503050406030204" pitchFamily="18" charset="0"/>
                              </a:rPr>
                              <m:t>𝑖</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sup>
                        </m:sSubSup>
                      </m:e>
                    </m:d>
                  </m:oMath>
                </a14:m>
                <a:r>
                  <a:rPr lang="en-US" altLang="zh-CN" dirty="0"/>
                  <a:t> for agent </a:t>
                </a:r>
                <a14:m>
                  <m:oMath xmlns:m="http://schemas.openxmlformats.org/officeDocument/2006/math">
                    <m:r>
                      <a:rPr lang="en-US" altLang="zh-CN" b="0" i="1" smtClean="0">
                        <a:latin typeface="Cambria Math" panose="02040503050406030204" pitchFamily="18" charset="0"/>
                      </a:rPr>
                      <m:t>𝑖</m:t>
                    </m:r>
                  </m:oMath>
                </a14:m>
                <a:r>
                  <a:rPr lang="en-US" altLang="zh-CN" dirty="0"/>
                  <a:t> at time-step </a:t>
                </a:r>
                <a14:m>
                  <m:oMath xmlns:m="http://schemas.openxmlformats.org/officeDocument/2006/math">
                    <m:r>
                      <a:rPr lang="en-US" altLang="zh-CN" b="0" i="1" smtClean="0">
                        <a:latin typeface="Cambria Math" panose="02040503050406030204" pitchFamily="18" charset="0"/>
                      </a:rPr>
                      <m:t>𝑡</m:t>
                    </m:r>
                  </m:oMath>
                </a14:m>
                <a:r>
                  <a:rPr lang="en-US" altLang="zh-CN" dirty="0"/>
                  <a:t>.</a:t>
                </a:r>
              </a:p>
              <a:p>
                <a:endParaRPr lang="en-US" altLang="zh-CN" dirty="0"/>
              </a:p>
              <a:p>
                <a:r>
                  <a:rPr lang="en-US" altLang="zh-CN" dirty="0"/>
                  <a:t>We can then construct the local loss function of agent I by playing policy pi: That is, we take the expectation of the cumulative discounted regret over all the randomness, given the initial state distribution rho, and by playing policy pi throughout.</a:t>
                </a:r>
              </a:p>
              <a:p>
                <a:endParaRPr lang="en-US" altLang="zh-CN" dirty="0"/>
              </a:p>
              <a:p>
                <a:endParaRPr lang="en-US" altLang="zh-CN" dirty="0"/>
              </a:p>
              <a:p>
                <a:endParaRPr lang="zh-CN" altLang="en-US" dirty="0"/>
              </a:p>
            </p:txBody>
          </p:sp>
        </mc:Choice>
        <mc:Fallback xmlns="">
          <p:sp>
            <p:nvSpPr>
              <p:cNvPr id="3" name="Notes Placeholder 2"/>
              <p:cNvSpPr>
                <a:spLocks noGrp="1"/>
              </p:cNvSpPr>
              <p:nvPr>
                <p:ph type="body" idx="1"/>
              </p:nvPr>
            </p:nvSpPr>
            <p:spPr/>
            <p:txBody>
              <a:bodyPr/>
              <a:lstStyle/>
              <a:p>
                <a:r>
                  <a:rPr lang="en-US" altLang="zh-CN" dirty="0"/>
                  <a:t>Before we start, we need to introduce the basic RL setup that is used throughout our work. </a:t>
                </a:r>
              </a:p>
              <a:p>
                <a:endParaRPr lang="en-US" altLang="zh-CN" dirty="0"/>
              </a:p>
              <a:p>
                <a:r>
                  <a:rPr lang="en-US" altLang="zh-CN" dirty="0"/>
                  <a:t>We consider a setting of N agents, where each agent I interacts with a distinct environment.</a:t>
                </a:r>
              </a:p>
              <a:p>
                <a:endParaRPr lang="en-US" altLang="zh-CN" dirty="0"/>
              </a:p>
              <a:p>
                <a:r>
                  <a:rPr lang="en-US" altLang="zh-CN" dirty="0"/>
                  <a:t>The environment of agent I is then characterized by MDP </a:t>
                </a:r>
                <a:r>
                  <a:rPr lang="en-US" altLang="zh-CN" dirty="0" err="1"/>
                  <a:t>M_i</a:t>
                </a:r>
                <a:r>
                  <a:rPr lang="en-US" altLang="zh-CN" dirty="0"/>
                  <a:t>, with finite state and action spaces. </a:t>
                </a:r>
              </a:p>
              <a:p>
                <a:endParaRPr lang="en-US" altLang="zh-CN" dirty="0"/>
              </a:p>
              <a:p>
                <a:r>
                  <a:rPr lang="en-US" altLang="zh-CN" dirty="0"/>
                  <a:t>Here we note that the agents’ environments differ in the regret function </a:t>
                </a:r>
                <a:r>
                  <a:rPr lang="en-US" altLang="zh-CN" dirty="0" err="1"/>
                  <a:t>R_i</a:t>
                </a:r>
                <a:r>
                  <a:rPr lang="en-US" altLang="zh-CN" dirty="0"/>
                  <a:t>, where different regrets help capture different goals or tasks. (Usually we use the reward function, but here we use the regret function to construct a minimization problem instead of a maximization one for conformity with the optimization tradition)</a:t>
                </a:r>
              </a:p>
              <a:p>
                <a:endParaRPr lang="en-US" altLang="zh-CN" dirty="0"/>
              </a:p>
              <a:p>
                <a:r>
                  <a:rPr lang="en-US" altLang="zh-CN" dirty="0"/>
                  <a:t>The behavior of an agent is captured by </a:t>
                </a:r>
                <a:r>
                  <a:rPr lang="en-US" altLang="zh-CN" i="1" dirty="0">
                    <a:solidFill>
                      <a:srgbClr val="0070C0"/>
                    </a:solidFill>
                  </a:rPr>
                  <a:t>policy</a:t>
                </a:r>
                <a:r>
                  <a:rPr lang="en-US" altLang="zh-CN" i="1" dirty="0"/>
                  <a:t> </a:t>
                </a:r>
                <a:r>
                  <a:rPr lang="en-US" altLang="zh-CN" i="0">
                    <a:latin typeface="Cambria Math" panose="02040503050406030204" pitchFamily="18" charset="0"/>
                  </a:rPr>
                  <a:t>𝜋:𝒮→Δ(𝒜)</a:t>
                </a:r>
                <a:r>
                  <a:rPr lang="en-US" altLang="zh-CN" dirty="0"/>
                  <a:t> which induces a Markov reward process (MRP) with an </a:t>
                </a:r>
                <a:r>
                  <a:rPr lang="en-US" altLang="zh-CN" i="1" dirty="0">
                    <a:solidFill>
                      <a:srgbClr val="0070C0"/>
                    </a:solidFill>
                  </a:rPr>
                  <a:t>immediate regret </a:t>
                </a:r>
                <a:r>
                  <a:rPr lang="en-US" altLang="zh-CN" i="0">
                    <a:solidFill>
                      <a:schemeClr val="tx1"/>
                    </a:solidFill>
                    <a:latin typeface="Cambria Math" panose="02040503050406030204" pitchFamily="18" charset="0"/>
                  </a:rPr>
                  <a:t>𝑟</a:t>
                </a:r>
                <a:r>
                  <a:rPr lang="en-US" altLang="zh-CN" b="0"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𝑖^</a:t>
                </a:r>
                <a:r>
                  <a:rPr lang="en-US" altLang="zh-CN" b="0" i="0">
                    <a:solidFill>
                      <a:schemeClr val="tx1"/>
                    </a:solidFill>
                    <a:latin typeface="Cambria Math" panose="02040503050406030204" pitchFamily="18" charset="0"/>
                  </a:rPr>
                  <a:t>((𝑡) )=𝑅_𝑖 (𝑠_𝑖^((𝑡) ),</a:t>
                </a:r>
                <a:r>
                  <a:rPr lang="en-US" altLang="zh-CN" b="0" i="0">
                    <a:latin typeface="Cambria Math" panose="02040503050406030204" pitchFamily="18" charset="0"/>
                  </a:rPr>
                  <a:t>𝑎_</a:t>
                </a:r>
                <a:r>
                  <a:rPr lang="en-US" altLang="zh-CN" i="0">
                    <a:latin typeface="Cambria Math" panose="02040503050406030204" pitchFamily="18" charset="0"/>
                  </a:rPr>
                  <a:t>𝑖^((𝑡) ) )</a:t>
                </a:r>
                <a:r>
                  <a:rPr lang="en-US" altLang="zh-CN" dirty="0"/>
                  <a:t> for agent </a:t>
                </a:r>
                <a:r>
                  <a:rPr lang="en-US" altLang="zh-CN" b="0" i="0">
                    <a:latin typeface="Cambria Math" panose="02040503050406030204" pitchFamily="18" charset="0"/>
                  </a:rPr>
                  <a:t>𝑖</a:t>
                </a:r>
                <a:r>
                  <a:rPr lang="en-US" altLang="zh-CN" dirty="0"/>
                  <a:t> at time-step </a:t>
                </a:r>
                <a:r>
                  <a:rPr lang="en-US" altLang="zh-CN" b="0" i="0">
                    <a:latin typeface="Cambria Math" panose="02040503050406030204" pitchFamily="18" charset="0"/>
                  </a:rPr>
                  <a:t>𝑡</a:t>
                </a:r>
                <a:r>
                  <a:rPr lang="en-US" altLang="zh-CN" dirty="0"/>
                  <a:t>.</a:t>
                </a:r>
              </a:p>
              <a:p>
                <a:endParaRPr lang="en-US" altLang="zh-CN" dirty="0"/>
              </a:p>
              <a:p>
                <a:r>
                  <a:rPr lang="en-US" altLang="zh-CN" dirty="0"/>
                  <a:t>We can then construct the local loss function of agent I by playing policy pi: That is, we take the expectation of the discounted regret over all the randomness, given the distribution rho of the initial state distribution, and by playing policy pi throughout.</a:t>
                </a:r>
              </a:p>
              <a:p>
                <a:endParaRPr lang="zh-CN" altLang="en-US" dirty="0"/>
              </a:p>
            </p:txBody>
          </p:sp>
        </mc:Fallback>
      </mc:AlternateContent>
      <p:sp>
        <p:nvSpPr>
          <p:cNvPr id="4" name="Slide Number Placeholder 3"/>
          <p:cNvSpPr>
            <a:spLocks noGrp="1"/>
          </p:cNvSpPr>
          <p:nvPr>
            <p:ph type="sldNum" sz="quarter" idx="5"/>
          </p:nvPr>
        </p:nvSpPr>
        <p:spPr/>
        <p:txBody>
          <a:bodyPr/>
          <a:lstStyle/>
          <a:p>
            <a:fld id="{2C5A53A2-8C52-43D1-9661-5751A84B8701}" type="slidenum">
              <a:rPr lang="zh-CN" altLang="en-US" smtClean="0"/>
              <a:t>5</a:t>
            </a:fld>
            <a:endParaRPr lang="zh-CN" altLang="en-US"/>
          </a:p>
        </p:txBody>
      </p:sp>
    </p:spTree>
    <p:extLst>
      <p:ext uri="{BB962C8B-B14F-4D97-AF65-F5344CB8AC3E}">
        <p14:creationId xmlns:p14="http://schemas.microsoft.com/office/powerpoint/2010/main" val="3242141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dirty="0"/>
                  <a:t>In this slide, we introduce the method we use to minimize the loss function, that is the policy gradient method.</a:t>
                </a:r>
              </a:p>
              <a:p>
                <a:endParaRPr lang="en-US" altLang="zh-CN" dirty="0"/>
              </a:p>
              <a:p>
                <a:r>
                  <a:rPr lang="en-US" altLang="zh-CN" dirty="0"/>
                  <a:t>The PG method </a:t>
                </a:r>
                <a:r>
                  <a:rPr lang="en-US" altLang="zh-CN" sz="1200" dirty="0"/>
                  <a:t>parameterizes the policy to obtain </a:t>
                </a:r>
                <a14:m>
                  <m:oMath xmlns:m="http://schemas.openxmlformats.org/officeDocument/2006/math">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𝜋</m:t>
                        </m:r>
                      </m:e>
                      <m:sub>
                        <m:r>
                          <a:rPr lang="en-US" altLang="zh-CN" sz="1200" b="0" i="1" smtClean="0">
                            <a:latin typeface="Cambria Math" panose="02040503050406030204" pitchFamily="18" charset="0"/>
                          </a:rPr>
                          <m:t>𝜃</m:t>
                        </m:r>
                      </m:sub>
                    </m:sSub>
                  </m:oMath>
                </a14:m>
                <a:r>
                  <a:rPr lang="en-US" altLang="zh-CN" sz="1200" dirty="0"/>
                  <a:t>, and then we directly optimize 𝜃 to </a:t>
                </a:r>
                <a:r>
                  <a:rPr lang="en-US" altLang="zh-CN" sz="1200" u="sng" dirty="0"/>
                  <a:t>minimize the loss function</a:t>
                </a:r>
                <a:r>
                  <a:rPr lang="en-US" altLang="zh-CN" sz="1200"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𝜃</m:t>
                        </m:r>
                      </m:sub>
                    </m:sSub>
                    <m:r>
                      <a:rPr lang="en-US" altLang="zh-CN" i="1">
                        <a:latin typeface="Cambria Math" panose="02040503050406030204" pitchFamily="18" charset="0"/>
                      </a:rPr>
                      <m:t>)</m:t>
                    </m:r>
                  </m:oMath>
                </a14:m>
                <a:r>
                  <a:rPr lang="en-US" altLang="zh-CN" dirty="0"/>
                  <a:t>, here we slightly abused the notation.</a:t>
                </a:r>
              </a:p>
              <a:p>
                <a:endParaRPr lang="en-US" altLang="zh-CN" dirty="0"/>
              </a:p>
              <a:p>
                <a:r>
                  <a:rPr lang="en-US" altLang="zh-CN" dirty="0"/>
                  <a:t>The minimization problem of interest is then similar to that one used in FL in thousands of papers: To minimize the average loss function J(\theta) across N agents.</a:t>
                </a:r>
              </a:p>
              <a:p>
                <a:endParaRPr lang="en-US" altLang="zh-CN" dirty="0"/>
              </a:p>
              <a:p>
                <a:r>
                  <a:rPr lang="en-US" altLang="zh-CN" dirty="0"/>
                  <a:t>We also have the following constraints in the problem:</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it’s not a perfect world, so agent </a:t>
                </a:r>
                <a14:m>
                  <m:oMath xmlns:m="http://schemas.openxmlformats.org/officeDocument/2006/math">
                    <m:r>
                      <a:rPr lang="en-US" altLang="zh-CN" b="0" i="1" smtClean="0">
                        <a:latin typeface="Cambria Math" panose="02040503050406030204" pitchFamily="18" charset="0"/>
                      </a:rPr>
                      <m:t>𝑖</m:t>
                    </m:r>
                  </m:oMath>
                </a14:m>
                <a:r>
                  <a:rPr lang="en-US" altLang="zh-CN" dirty="0"/>
                  <a:t> only has access to </a:t>
                </a:r>
                <a:r>
                  <a:rPr lang="en-US" altLang="zh-CN" b="1" dirty="0"/>
                  <a:t>noisy</a:t>
                </a:r>
                <a:r>
                  <a:rPr lang="en-US" altLang="zh-CN" dirty="0"/>
                  <a:t> and </a:t>
                </a:r>
                <a:r>
                  <a:rPr lang="en-US" altLang="zh-CN" b="1" dirty="0"/>
                  <a:t>truncated</a:t>
                </a:r>
                <a:r>
                  <a:rPr lang="en-US" altLang="zh-CN" dirty="0"/>
                  <a:t> gradient </a:t>
                </a:r>
                <a14:m>
                  <m:oMath xmlns:m="http://schemas.openxmlformats.org/officeDocument/2006/math">
                    <m:sSub>
                      <m:sSubPr>
                        <m:ctrlPr>
                          <a:rPr lang="en-US" altLang="zh-CN" i="1" dirty="0">
                            <a:latin typeface="Cambria Math" panose="02040503050406030204" pitchFamily="18" charset="0"/>
                          </a:rPr>
                        </m:ctrlPr>
                      </m:sSubPr>
                      <m:e>
                        <m:acc>
                          <m:accPr>
                            <m:chr m:val="̂"/>
                            <m:ctrlPr>
                              <a:rPr lang="en-US" altLang="zh-CN" i="1" dirty="0">
                                <a:latin typeface="Cambria Math" panose="02040503050406030204" pitchFamily="18" charset="0"/>
                              </a:rPr>
                            </m:ctrlPr>
                          </m:accPr>
                          <m:e>
                            <m:r>
                              <m:rPr>
                                <m:sty m:val="p"/>
                              </m:rPr>
                              <a:rPr lang="en-US" altLang="zh-CN" dirty="0">
                                <a:latin typeface="Cambria Math" panose="02040503050406030204" pitchFamily="18" charset="0"/>
                              </a:rPr>
                              <m:t>∇</m:t>
                            </m:r>
                          </m:e>
                        </m:acc>
                      </m:e>
                      <m:sub>
                        <m:r>
                          <a:rPr lang="en-US" altLang="zh-CN" i="1" dirty="0">
                            <a:latin typeface="Cambria Math" panose="02040503050406030204" pitchFamily="18" charset="0"/>
                          </a:rPr>
                          <m:t>𝐾</m:t>
                        </m:r>
                      </m:sub>
                    </m:s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𝐽</m:t>
                        </m:r>
                      </m:e>
                      <m:sub>
                        <m:r>
                          <a:rPr lang="en-US" altLang="zh-CN" i="1" dirty="0">
                            <a:latin typeface="Cambria Math" panose="02040503050406030204" pitchFamily="18" charset="0"/>
                          </a:rPr>
                          <m:t>𝑖</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m:t>
                        </m:r>
                      </m:e>
                    </m:d>
                  </m:oMath>
                </a14:m>
                <a:r>
                  <a:rPr lang="en-US" altLang="zh-CN" dirty="0"/>
                  <a:t>, where </a:t>
                </a:r>
                <a14:m>
                  <m:oMath xmlns:m="http://schemas.openxmlformats.org/officeDocument/2006/math">
                    <m:r>
                      <a:rPr lang="en-US" altLang="zh-CN" b="0" i="1" smtClean="0">
                        <a:latin typeface="Cambria Math" panose="02040503050406030204" pitchFamily="18" charset="0"/>
                      </a:rPr>
                      <m:t>𝐾</m:t>
                    </m:r>
                  </m:oMath>
                </a14:m>
                <a:r>
                  <a:rPr lang="en-US" altLang="zh-CN" dirty="0"/>
                  <a:t> represents the length of each rollout. (Ideally, at each time step, to compute the policy</a:t>
                </a:r>
                <a:r>
                  <a:rPr lang="en-US" altLang="zh-CN" baseline="0" dirty="0"/>
                  <a:t> gradient, the agent needs to go over an entire trajectory, which is not practical. Thus, instead of going over infinite horizons, the agent goes over K steps of the trajectory.</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Second, we only allow intermittent communication once in every H iterations between agents and the server to increase communication efficiency, which is consistent with most FL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mc:Choice>
        <mc:Fallback xmlns="">
          <p:sp>
            <p:nvSpPr>
              <p:cNvPr id="3" name="Notes Placeholder 2"/>
              <p:cNvSpPr>
                <a:spLocks noGrp="1"/>
              </p:cNvSpPr>
              <p:nvPr>
                <p:ph type="body" idx="1"/>
              </p:nvPr>
            </p:nvSpPr>
            <p:spPr/>
            <p:txBody>
              <a:bodyPr/>
              <a:lstStyle/>
              <a:p>
                <a:r>
                  <a:rPr lang="en-US" altLang="zh-CN" dirty="0"/>
                  <a:t>In this slide, we introduce the method we use to minimize the loss function, that is the policy gradient method.</a:t>
                </a:r>
              </a:p>
              <a:p>
                <a:endParaRPr lang="en-US" altLang="zh-CN" dirty="0"/>
              </a:p>
              <a:p>
                <a:r>
                  <a:rPr lang="en-US" altLang="zh-CN" dirty="0"/>
                  <a:t>The PG method </a:t>
                </a:r>
                <a:r>
                  <a:rPr lang="en-US" altLang="zh-CN" sz="1200" dirty="0"/>
                  <a:t>parameterizes the policy to obtain </a:t>
                </a:r>
                <a:r>
                  <a:rPr lang="en-US" altLang="zh-CN" sz="1200" b="0" i="0">
                    <a:latin typeface="Cambria Math" panose="02040503050406030204" pitchFamily="18" charset="0"/>
                  </a:rPr>
                  <a:t>𝜋_𝜃</a:t>
                </a:r>
                <a:r>
                  <a:rPr lang="en-US" altLang="zh-CN" sz="1200" dirty="0"/>
                  <a:t>, and then we directly optimize 𝜃 to </a:t>
                </a:r>
                <a:r>
                  <a:rPr lang="en-US" altLang="zh-CN" sz="1200" u="sng" dirty="0"/>
                  <a:t>minimize the loss function</a:t>
                </a:r>
                <a:r>
                  <a:rPr lang="en-US" altLang="zh-CN" sz="1200" dirty="0"/>
                  <a:t> </a:t>
                </a:r>
                <a:r>
                  <a:rPr lang="en-US" altLang="zh-CN" i="0">
                    <a:latin typeface="Cambria Math" panose="02040503050406030204" pitchFamily="18" charset="0"/>
                  </a:rPr>
                  <a:t>𝐽_𝑖 (𝜃)≔𝐽_𝑖 (𝜋_𝜃)</a:t>
                </a:r>
                <a:r>
                  <a:rPr lang="en-US" altLang="zh-CN" dirty="0"/>
                  <a:t>, here we slightly abused the notation.</a:t>
                </a:r>
              </a:p>
              <a:p>
                <a:endParaRPr lang="en-US" altLang="zh-CN" dirty="0"/>
              </a:p>
              <a:p>
                <a:r>
                  <a:rPr lang="en-US" altLang="zh-CN" dirty="0"/>
                  <a:t>The minimization problem of interest is then similar to that one used in FL in thousands of papers: To minimize the average loss function J(\theta) across N agents.</a:t>
                </a:r>
              </a:p>
              <a:p>
                <a:endParaRPr lang="en-US" altLang="zh-CN" dirty="0"/>
              </a:p>
              <a:p>
                <a:r>
                  <a:rPr lang="en-US" altLang="zh-CN" dirty="0"/>
                  <a:t>We also have the following constraints in the problem:</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it’s not a perfect world, so agent </a:t>
                </a:r>
                <a:r>
                  <a:rPr lang="en-US" altLang="zh-CN" b="0" i="0">
                    <a:latin typeface="Cambria Math" panose="02040503050406030204" pitchFamily="18" charset="0"/>
                  </a:rPr>
                  <a:t>𝑖</a:t>
                </a:r>
                <a:r>
                  <a:rPr lang="en-US" altLang="zh-CN" dirty="0"/>
                  <a:t> only has access to </a:t>
                </a:r>
                <a:r>
                  <a:rPr lang="en-US" altLang="zh-CN" b="1" dirty="0"/>
                  <a:t>noisy</a:t>
                </a:r>
                <a:r>
                  <a:rPr lang="en-US" altLang="zh-CN" dirty="0"/>
                  <a:t> and </a:t>
                </a:r>
                <a:r>
                  <a:rPr lang="en-US" altLang="zh-CN" b="1" dirty="0"/>
                  <a:t>truncated</a:t>
                </a:r>
                <a:r>
                  <a:rPr lang="en-US" altLang="zh-CN" dirty="0"/>
                  <a:t> gradient </a:t>
                </a:r>
                <a:r>
                  <a:rPr lang="en-US" altLang="zh-CN" i="0" dirty="0">
                    <a:latin typeface="Cambria Math" panose="02040503050406030204" pitchFamily="18" charset="0"/>
                  </a:rPr>
                  <a:t>∇ ̂_𝐾 𝐽_𝑖 (⋅)</a:t>
                </a:r>
                <a:r>
                  <a:rPr lang="en-US" altLang="zh-CN" dirty="0"/>
                  <a:t>, where </a:t>
                </a:r>
                <a:r>
                  <a:rPr lang="en-US" altLang="zh-CN" b="0" i="0">
                    <a:latin typeface="Cambria Math" panose="02040503050406030204" pitchFamily="18" charset="0"/>
                  </a:rPr>
                  <a:t>𝐾</a:t>
                </a:r>
                <a:r>
                  <a:rPr lang="en-US" altLang="zh-CN" dirty="0"/>
                  <a:t> represents the length of each rollout. (Ideally, at each time step, to compute the policy</a:t>
                </a:r>
                <a:r>
                  <a:rPr lang="en-US" altLang="zh-CN" baseline="0" dirty="0"/>
                  <a:t> gradient, the agent needs to go over an entire trajectory, which is not practical. Thus, instead of go over infinite horizons, the agent goes over K steps of the trajectory.</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Second, we only allow intermittent communication between agents and the server to increase communication efficiency.</a:t>
                </a:r>
              </a:p>
            </p:txBody>
          </p:sp>
        </mc:Fallback>
      </mc:AlternateContent>
      <p:sp>
        <p:nvSpPr>
          <p:cNvPr id="4" name="Slide Number Placeholder 3"/>
          <p:cNvSpPr>
            <a:spLocks noGrp="1"/>
          </p:cNvSpPr>
          <p:nvPr>
            <p:ph type="sldNum" sz="quarter" idx="5"/>
          </p:nvPr>
        </p:nvSpPr>
        <p:spPr/>
        <p:txBody>
          <a:bodyPr/>
          <a:lstStyle/>
          <a:p>
            <a:fld id="{2C5A53A2-8C52-43D1-9661-5751A84B8701}" type="slidenum">
              <a:rPr lang="zh-CN" altLang="en-US" smtClean="0"/>
              <a:t>6</a:t>
            </a:fld>
            <a:endParaRPr lang="zh-CN" altLang="en-US"/>
          </a:p>
        </p:txBody>
      </p:sp>
    </p:spTree>
    <p:extLst>
      <p:ext uri="{BB962C8B-B14F-4D97-AF65-F5344CB8AC3E}">
        <p14:creationId xmlns:p14="http://schemas.microsoft.com/office/powerpoint/2010/main" val="4011414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this slide, we introduce the gaps in the literature, which are then all bridged by our work.</a:t>
            </a:r>
          </a:p>
          <a:p>
            <a:endParaRPr lang="en-US" altLang="zh-CN" dirty="0"/>
          </a:p>
          <a:p>
            <a:r>
              <a:rPr lang="en-US" altLang="zh-CN" dirty="0"/>
              <a:t>The papers by </a:t>
            </a:r>
            <a:r>
              <a:rPr lang="en-US" altLang="zh-CN" dirty="0" err="1"/>
              <a:t>Khodadadian</a:t>
            </a:r>
            <a:r>
              <a:rPr lang="en-US" altLang="zh-CN" dirty="0"/>
              <a:t> and Woo focus on homogeneous environments and they achieved linear speedup.</a:t>
            </a:r>
          </a:p>
          <a:p>
            <a:endParaRPr lang="en-US" altLang="zh-CN" dirty="0"/>
          </a:p>
          <a:p>
            <a:r>
              <a:rPr lang="en-US" altLang="zh-CN" dirty="0"/>
              <a:t>The papers by Wang and Zhang look at heterogeneous environments. They achieved linear speedup but there is a bias term in their final result due to environmental heterogeneity.</a:t>
            </a:r>
          </a:p>
          <a:p>
            <a:endParaRPr lang="en-US" altLang="zh-CN" dirty="0"/>
          </a:p>
          <a:p>
            <a:r>
              <a:rPr lang="en-US" altLang="zh-CN" dirty="0"/>
              <a:t>The paper by Bai and Doan is a concurrent work of ours that also focuses on heterogeneous environments, and it demonstrates a 1/\sqrt(T) rate under the g-d condition, which is slower than ours. No linear speedup is achieved either.</a:t>
            </a:r>
          </a:p>
          <a:p>
            <a:endParaRPr lang="en-US" altLang="zh-CN" dirty="0"/>
          </a:p>
          <a:p>
            <a:r>
              <a:rPr lang="en-US" altLang="zh-CN" dirty="0"/>
              <a:t>So the question here is, </a:t>
            </a:r>
            <a:r>
              <a:rPr lang="en-US" altLang="zh-CN" sz="1200" dirty="0"/>
              <a:t>Can we achieve </a:t>
            </a:r>
            <a:r>
              <a:rPr lang="en-US" altLang="zh-CN" sz="1200" b="1" dirty="0"/>
              <a:t>linear speedup </a:t>
            </a:r>
            <a:r>
              <a:rPr lang="en-US" altLang="zh-CN" sz="1200" dirty="0"/>
              <a:t>with </a:t>
            </a:r>
            <a:r>
              <a:rPr lang="en-US" altLang="zh-CN" sz="1200" b="1" dirty="0"/>
              <a:t>no heterogeneity bias</a:t>
            </a:r>
            <a:r>
              <a:rPr lang="en-US" altLang="zh-CN" sz="1200" dirty="0"/>
              <a:t>?</a:t>
            </a:r>
          </a:p>
          <a:p>
            <a:endParaRPr lang="en-US" altLang="zh-CN" sz="1200" dirty="0"/>
          </a:p>
        </p:txBody>
      </p:sp>
      <p:sp>
        <p:nvSpPr>
          <p:cNvPr id="4" name="Slide Number Placeholder 3"/>
          <p:cNvSpPr>
            <a:spLocks noGrp="1"/>
          </p:cNvSpPr>
          <p:nvPr>
            <p:ph type="sldNum" sz="quarter" idx="5"/>
          </p:nvPr>
        </p:nvSpPr>
        <p:spPr/>
        <p:txBody>
          <a:bodyPr/>
          <a:lstStyle/>
          <a:p>
            <a:fld id="{2C5A53A2-8C52-43D1-9661-5751A84B8701}" type="slidenum">
              <a:rPr lang="zh-CN" altLang="en-US" smtClean="0"/>
              <a:t>7</a:t>
            </a:fld>
            <a:endParaRPr lang="zh-CN" altLang="en-US"/>
          </a:p>
        </p:txBody>
      </p:sp>
    </p:spTree>
    <p:extLst>
      <p:ext uri="{BB962C8B-B14F-4D97-AF65-F5344CB8AC3E}">
        <p14:creationId xmlns:p14="http://schemas.microsoft.com/office/powerpoint/2010/main" val="1500811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8EF5B-1EA5-45AD-4B30-BA19E18792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708508-564A-B3C4-8082-6909590AF97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5B09C167-7246-3703-6181-DC110274C7C5}"/>
                  </a:ext>
                </a:extLst>
              </p:cNvPr>
              <p:cNvSpPr>
                <a:spLocks noGrp="1"/>
              </p:cNvSpPr>
              <p:nvPr>
                <p:ph type="body" idx="1"/>
              </p:nvPr>
            </p:nvSpPr>
            <p:spPr/>
            <p:txBody>
              <a:bodyPr/>
              <a:lstStyle/>
              <a:p>
                <a:r>
                  <a:rPr lang="en-US" altLang="zh-CN" dirty="0"/>
                  <a:t>Then we proceed to introduce our Fast-</a:t>
                </a:r>
                <a:r>
                  <a:rPr lang="en-US" altLang="zh-CN" dirty="0" err="1"/>
                  <a:t>FedPG</a:t>
                </a:r>
                <a:r>
                  <a:rPr lang="en-US" altLang="zh-CN" dirty="0"/>
                  <a:t> algorithm.</a:t>
                </a:r>
              </a:p>
              <a:p>
                <a:endParaRPr lang="en-US" altLang="zh-CN" dirty="0"/>
              </a:p>
              <a:p>
                <a:r>
                  <a:rPr lang="en-US" altLang="zh-CN" dirty="0"/>
                  <a:t>First, as we talked about in the constraints of the problem, we have the communication constraints in FRL, so our algorithm adopts the central server-client communication mechanism. To be concrete, the </a:t>
                </a:r>
                <a:r>
                  <a:rPr lang="en-US" altLang="zh-CN" dirty="0">
                    <a:latin typeface="Calibri" panose="020F0502020204030204" pitchFamily="34" charset="0"/>
                    <a:ea typeface="Calibri" panose="020F0502020204030204" pitchFamily="34" charset="0"/>
                    <a:cs typeface="Calibri" panose="020F0502020204030204" pitchFamily="34" charset="0"/>
                  </a:rPr>
                  <a:t>server broadcasts </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𝜃</m:t>
                            </m:r>
                          </m:e>
                        </m:acc>
                      </m:e>
                      <m:sup>
                        <m:d>
                          <m:dPr>
                            <m:ctrlPr>
                              <a:rPr lang="en-US" altLang="zh-CN" i="1" dirty="0">
                                <a:latin typeface="Cambria Math" panose="02040503050406030204" pitchFamily="18" charset="0"/>
                              </a:rPr>
                            </m:ctrlPr>
                          </m:dPr>
                          <m:e>
                            <m:r>
                              <a:rPr lang="en-US" altLang="zh-CN" i="1" dirty="0">
                                <a:latin typeface="Cambria Math" panose="02040503050406030204" pitchFamily="18" charset="0"/>
                              </a:rPr>
                              <m:t>𝑡</m:t>
                            </m:r>
                          </m:e>
                        </m:d>
                      </m:sup>
                    </m:sSup>
                  </m:oMath>
                </a14:m>
                <a:r>
                  <a:rPr lang="en-US" altLang="zh-CN" dirty="0">
                    <a:latin typeface="Calibri" panose="020F0502020204030204" pitchFamily="34" charset="0"/>
                    <a:ea typeface="Calibri" panose="020F0502020204030204" pitchFamily="34" charset="0"/>
                    <a:cs typeface="Calibri" panose="020F0502020204030204" pitchFamily="34" charset="0"/>
                  </a:rPr>
                  <a:t> at round </a:t>
                </a:r>
                <a14:m>
                  <m:oMath xmlns:m="http://schemas.openxmlformats.org/officeDocument/2006/math">
                    <m:r>
                      <a:rPr lang="en-US" altLang="zh-CN" i="1">
                        <a:latin typeface="Cambria Math" panose="02040503050406030204" pitchFamily="18" charset="0"/>
                      </a:rPr>
                      <m:t>𝑡</m:t>
                    </m:r>
                  </m:oMath>
                </a14:m>
                <a:r>
                  <a:rPr lang="en-US" altLang="zh-CN" dirty="0">
                    <a:latin typeface="Calibri" panose="020F0502020204030204" pitchFamily="34" charset="0"/>
                    <a:ea typeface="Calibri" panose="020F0502020204030204" pitchFamily="34" charset="0"/>
                    <a:cs typeface="Calibri" panose="020F0502020204030204" pitchFamily="34" charset="0"/>
                  </a:rPr>
                  <a:t>, and agents initialize their local parameters to be </a:t>
                </a:r>
                <a14:m>
                  <m:oMath xmlns:m="http://schemas.openxmlformats.org/officeDocument/2006/math">
                    <m:sSup>
                      <m:sSupPr>
                        <m:ctrlPr>
                          <a:rPr lang="en-US" altLang="zh-CN" i="1" dirty="0" smtClean="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𝜃</m:t>
                            </m:r>
                          </m:e>
                        </m:acc>
                      </m:e>
                      <m:sup>
                        <m:d>
                          <m:dPr>
                            <m:ctrlPr>
                              <a:rPr lang="en-US" altLang="zh-CN" i="1" dirty="0">
                                <a:latin typeface="Cambria Math" panose="02040503050406030204" pitchFamily="18" charset="0"/>
                              </a:rPr>
                            </m:ctrlPr>
                          </m:dPr>
                          <m:e>
                            <m:r>
                              <a:rPr lang="en-US" altLang="zh-CN" i="1" dirty="0">
                                <a:latin typeface="Cambria Math" panose="02040503050406030204" pitchFamily="18" charset="0"/>
                              </a:rPr>
                              <m:t>𝑡</m:t>
                            </m:r>
                          </m:e>
                        </m:d>
                      </m:sup>
                    </m:sSup>
                  </m:oMath>
                </a14:m>
                <a:r>
                  <a:rPr lang="en-US" altLang="zh-CN" dirty="0">
                    <a:latin typeface="Calibri" panose="020F0502020204030204" pitchFamily="34" charset="0"/>
                    <a:ea typeface="Calibri" panose="020F0502020204030204" pitchFamily="34" charset="0"/>
                    <a:cs typeface="Calibri" panose="020F0502020204030204" pitchFamily="34" charset="0"/>
                  </a:rPr>
                  <a:t> and perform </a:t>
                </a:r>
                <a14:m>
                  <m:oMath xmlns:m="http://schemas.openxmlformats.org/officeDocument/2006/math">
                    <m:r>
                      <a:rPr lang="en-US" altLang="zh-CN" i="1">
                        <a:latin typeface="Cambria Math" panose="02040503050406030204" pitchFamily="18" charset="0"/>
                      </a:rPr>
                      <m:t>𝐻</m:t>
                    </m:r>
                  </m:oMath>
                </a14:m>
                <a:r>
                  <a:rPr lang="en-US" altLang="zh-CN" dirty="0">
                    <a:latin typeface="Calibri" panose="020F0502020204030204" pitchFamily="34" charset="0"/>
                    <a:ea typeface="Calibri" panose="020F0502020204030204" pitchFamily="34" charset="0"/>
                    <a:cs typeface="Calibri" panose="020F0502020204030204" pitchFamily="34" charset="0"/>
                  </a:rPr>
                  <a:t> local PG steps. By interacting with their</a:t>
                </a:r>
                <a:r>
                  <a:rPr lang="en-US" altLang="zh-CN" baseline="0" dirty="0">
                    <a:latin typeface="Calibri" panose="020F0502020204030204" pitchFamily="34" charset="0"/>
                    <a:ea typeface="Calibri" panose="020F0502020204030204" pitchFamily="34" charset="0"/>
                    <a:cs typeface="Calibri" panose="020F0502020204030204" pitchFamily="34" charset="0"/>
                  </a:rPr>
                  <a:t> local environments.</a:t>
                </a:r>
              </a:p>
              <a:p>
                <a:endParaRPr lang="en-US" altLang="zh-CN" baseline="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latin typeface="Calibri" panose="020F0502020204030204" pitchFamily="34" charset="0"/>
                    <a:ea typeface="Calibri" panose="020F0502020204030204" pitchFamily="34" charset="0"/>
                    <a:cs typeface="Calibri" panose="020F0502020204030204" pitchFamily="34" charset="0"/>
                  </a:rPr>
                  <a:t>Second, since each agent interacts with a distinct environment, and multiple local steps are taken before server aggregation, clients tend to drift towards their local optima, as illustrated in the figure, causing a heterogeneity bias that will impede the convergence result. In this figure, \</a:t>
                </a:r>
                <a:r>
                  <a:rPr lang="en-US" altLang="zh-CN" baseline="0" dirty="0" err="1">
                    <a:latin typeface="Calibri" panose="020F0502020204030204" pitchFamily="34" charset="0"/>
                    <a:ea typeface="Calibri" panose="020F0502020204030204" pitchFamily="34" charset="0"/>
                    <a:cs typeface="Calibri" panose="020F0502020204030204" pitchFamily="34" charset="0"/>
                  </a:rPr>
                  <a:t>alpha_g</a:t>
                </a:r>
                <a:r>
                  <a:rPr lang="en-US" altLang="zh-CN" baseline="0" dirty="0">
                    <a:latin typeface="Calibri" panose="020F0502020204030204" pitchFamily="34" charset="0"/>
                    <a:ea typeface="Calibri" panose="020F0502020204030204" pitchFamily="34" charset="0"/>
                    <a:cs typeface="Calibri" panose="020F0502020204030204" pitchFamily="34" charset="0"/>
                  </a:rPr>
                  <a:t> is the global </a:t>
                </a:r>
                <a:r>
                  <a:rPr lang="en-US" altLang="zh-CN" baseline="0" dirty="0" err="1">
                    <a:latin typeface="Calibri" panose="020F0502020204030204" pitchFamily="34" charset="0"/>
                    <a:ea typeface="Calibri" panose="020F0502020204030204" pitchFamily="34" charset="0"/>
                    <a:cs typeface="Calibri" panose="020F0502020204030204" pitchFamily="34" charset="0"/>
                  </a:rPr>
                  <a:t>stepsize</a:t>
                </a:r>
                <a:r>
                  <a:rPr lang="en-US" altLang="zh-CN" baseline="0" dirty="0">
                    <a:latin typeface="Calibri" panose="020F0502020204030204" pitchFamily="34" charset="0"/>
                    <a:ea typeface="Calibri" panose="020F0502020204030204" pitchFamily="34" charset="0"/>
                    <a:cs typeface="Calibri" panose="020F0502020204030204" pitchFamily="34" charset="0"/>
                  </a:rPr>
                  <a:t> taken by the server, \</a:t>
                </a:r>
                <a:r>
                  <a:rPr lang="en-US" altLang="zh-CN" baseline="0" dirty="0" err="1">
                    <a:latin typeface="Calibri" panose="020F0502020204030204" pitchFamily="34" charset="0"/>
                    <a:ea typeface="Calibri" panose="020F0502020204030204" pitchFamily="34" charset="0"/>
                    <a:cs typeface="Calibri" panose="020F0502020204030204" pitchFamily="34" charset="0"/>
                  </a:rPr>
                  <a:t>Delta_i,H^t</a:t>
                </a:r>
                <a:r>
                  <a:rPr lang="en-US" altLang="zh-CN" baseline="0" dirty="0">
                    <a:latin typeface="Calibri" panose="020F0502020204030204" pitchFamily="34" charset="0"/>
                    <a:ea typeface="Calibri" panose="020F0502020204030204" pitchFamily="34" charset="0"/>
                    <a:cs typeface="Calibri" panose="020F0502020204030204" pitchFamily="34" charset="0"/>
                  </a:rPr>
                  <a:t> is the difference between the locally updated parameter after H local steps for agent </a:t>
                </a:r>
                <a:r>
                  <a:rPr lang="en-US" altLang="zh-CN" baseline="0" dirty="0" err="1">
                    <a:latin typeface="Calibri" panose="020F0502020204030204" pitchFamily="34" charset="0"/>
                    <a:ea typeface="Calibri" panose="020F0502020204030204" pitchFamily="34" charset="0"/>
                    <a:cs typeface="Calibri" panose="020F0502020204030204" pitchFamily="34" charset="0"/>
                  </a:rPr>
                  <a:t>i</a:t>
                </a:r>
                <a:r>
                  <a:rPr lang="en-US" altLang="zh-CN" baseline="0" dirty="0">
                    <a:latin typeface="Calibri" panose="020F0502020204030204" pitchFamily="34" charset="0"/>
                    <a:ea typeface="Calibri" panose="020F0502020204030204" pitchFamily="34" charset="0"/>
                    <a:cs typeface="Calibri" panose="020F0502020204030204" pitchFamily="34" charset="0"/>
                  </a:rPr>
                  <a:t> and the broadcast global parameter </a:t>
                </a:r>
                <a:r>
                  <a:rPr lang="en-US" altLang="zh-CN" baseline="0" dirty="0" err="1">
                    <a:latin typeface="Calibri" panose="020F0502020204030204" pitchFamily="34" charset="0"/>
                    <a:ea typeface="Calibri" panose="020F0502020204030204" pitchFamily="34" charset="0"/>
                    <a:cs typeface="Calibri" panose="020F0502020204030204" pitchFamily="34" charset="0"/>
                  </a:rPr>
                  <a:t>theta^t</a:t>
                </a:r>
                <a:r>
                  <a:rPr lang="en-US" altLang="zh-CN" baseline="0" dirty="0">
                    <a:latin typeface="Calibri" panose="020F0502020204030204" pitchFamily="34" charset="0"/>
                    <a:ea typeface="Calibri" panose="020F0502020204030204" pitchFamily="34" charset="0"/>
                    <a:cs typeface="Calibri" panose="020F0502020204030204" pitchFamily="34" charset="0"/>
                  </a:rPr>
                  <a:t> at communication round 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latin typeface="Calibri" panose="020F0502020204030204" pitchFamily="34" charset="0"/>
                  <a:ea typeface="Calibri" panose="020F0502020204030204" pitchFamily="34" charset="0"/>
                  <a:cs typeface="Calibri" panose="020F0502020204030204" pitchFamily="34" charset="0"/>
                </a:endParaRPr>
              </a:p>
              <a:p>
                <a:r>
                  <a:rPr lang="en-US" altLang="zh-CN" baseline="0" dirty="0">
                    <a:latin typeface="Calibri" panose="020F0502020204030204" pitchFamily="34" charset="0"/>
                    <a:ea typeface="Calibri" panose="020F0502020204030204" pitchFamily="34" charset="0"/>
                    <a:cs typeface="Calibri" panose="020F0502020204030204" pitchFamily="34" charset="0"/>
                  </a:rPr>
                  <a:t>We point to this famous paper that intends to solve the client-drift effect in optimization in FL for reference.</a:t>
                </a:r>
              </a:p>
              <a:p>
                <a:endParaRPr lang="en-US" altLang="zh-CN" baseline="0" dirty="0">
                  <a:latin typeface="Calibri" panose="020F0502020204030204" pitchFamily="34" charset="0"/>
                  <a:ea typeface="Calibri" panose="020F0502020204030204" pitchFamily="34" charset="0"/>
                  <a:cs typeface="Calibri" panose="020F0502020204030204" pitchFamily="34" charset="0"/>
                </a:endParaRPr>
              </a:p>
              <a:p>
                <a:endParaRPr lang="en-US" altLang="zh-CN" baseline="0" dirty="0">
                  <a:latin typeface="Calibri" panose="020F0502020204030204" pitchFamily="34" charset="0"/>
                  <a:ea typeface="Calibri" panose="020F0502020204030204" pitchFamily="34" charset="0"/>
                  <a:cs typeface="Calibri" panose="020F0502020204030204" pitchFamily="34" charset="0"/>
                </a:endParaRPr>
              </a:p>
              <a:p>
                <a:endParaRPr lang="zh-CN" altLang="en-US" dirty="0"/>
              </a:p>
            </p:txBody>
          </p:sp>
        </mc:Choice>
        <mc:Fallback xmlns="">
          <p:sp>
            <p:nvSpPr>
              <p:cNvPr id="3" name="Notes Placeholder 2">
                <a:extLst>
                  <a:ext uri="{FF2B5EF4-FFF2-40B4-BE49-F238E27FC236}">
                    <a16:creationId xmlns:a16="http://schemas.microsoft.com/office/drawing/2014/main" id="{5B09C167-7246-3703-6181-DC110274C7C5}"/>
                  </a:ext>
                </a:extLst>
              </p:cNvPr>
              <p:cNvSpPr>
                <a:spLocks noGrp="1"/>
              </p:cNvSpPr>
              <p:nvPr>
                <p:ph type="body" idx="1"/>
              </p:nvPr>
            </p:nvSpPr>
            <p:spPr/>
            <p:txBody>
              <a:bodyPr/>
              <a:lstStyle/>
              <a:p>
                <a:r>
                  <a:rPr lang="en-US" altLang="zh-CN" dirty="0"/>
                  <a:t>Then we proceed to introduce our Fast-</a:t>
                </a:r>
                <a:r>
                  <a:rPr lang="en-US" altLang="zh-CN" dirty="0" err="1"/>
                  <a:t>FedPG</a:t>
                </a:r>
                <a:r>
                  <a:rPr lang="en-US" altLang="zh-CN" dirty="0"/>
                  <a:t> algorithm.</a:t>
                </a:r>
              </a:p>
              <a:p>
                <a:endParaRPr lang="en-US" altLang="zh-CN" dirty="0"/>
              </a:p>
              <a:p>
                <a:r>
                  <a:rPr lang="en-US" altLang="zh-CN" dirty="0"/>
                  <a:t>First, as we talked about in the constraints of the problem, we have the communication constraints in FRL, so our algorithm adopts the central server-client communication mechanism. To be concrete, the </a:t>
                </a:r>
                <a:r>
                  <a:rPr lang="en-US" altLang="zh-CN" dirty="0">
                    <a:latin typeface="Calibri" panose="020F0502020204030204" pitchFamily="34" charset="0"/>
                    <a:ea typeface="Calibri" panose="020F0502020204030204" pitchFamily="34" charset="0"/>
                    <a:cs typeface="Calibri" panose="020F0502020204030204" pitchFamily="34" charset="0"/>
                  </a:rPr>
                  <a:t>server broadcasts </a:t>
                </a:r>
                <a:r>
                  <a:rPr lang="en-US" altLang="zh-CN" i="0">
                    <a:latin typeface="Cambria Math" panose="02040503050406030204" pitchFamily="18" charset="0"/>
                  </a:rPr>
                  <a:t>𝜃 ̅</a:t>
                </a:r>
                <a:r>
                  <a:rPr lang="en-US" altLang="zh-CN" i="0" dirty="0">
                    <a:latin typeface="Cambria Math" panose="02040503050406030204" pitchFamily="18" charset="0"/>
                  </a:rPr>
                  <a:t>^((𝑡) )</a:t>
                </a:r>
                <a:r>
                  <a:rPr lang="en-US" altLang="zh-CN" dirty="0">
                    <a:latin typeface="Calibri" panose="020F0502020204030204" pitchFamily="34" charset="0"/>
                    <a:ea typeface="Calibri" panose="020F0502020204030204" pitchFamily="34" charset="0"/>
                    <a:cs typeface="Calibri" panose="020F0502020204030204" pitchFamily="34" charset="0"/>
                  </a:rPr>
                  <a:t> at round </a:t>
                </a:r>
                <a:r>
                  <a:rPr lang="en-US" altLang="zh-CN" i="0">
                    <a:latin typeface="Cambria Math" panose="02040503050406030204" pitchFamily="18" charset="0"/>
                  </a:rPr>
                  <a:t>𝑡</a:t>
                </a:r>
                <a:r>
                  <a:rPr lang="en-US" altLang="zh-CN" dirty="0">
                    <a:latin typeface="Calibri" panose="020F0502020204030204" pitchFamily="34" charset="0"/>
                    <a:ea typeface="Calibri" panose="020F0502020204030204" pitchFamily="34" charset="0"/>
                    <a:cs typeface="Calibri" panose="020F0502020204030204" pitchFamily="34" charset="0"/>
                  </a:rPr>
                  <a:t>, and agents initialize their local parameters to be </a:t>
                </a:r>
                <a:r>
                  <a:rPr lang="en-US" altLang="zh-CN" i="0">
                    <a:latin typeface="Cambria Math" panose="02040503050406030204" pitchFamily="18" charset="0"/>
                  </a:rPr>
                  <a:t>𝜃 ̅</a:t>
                </a:r>
                <a:r>
                  <a:rPr lang="en-US" altLang="zh-CN" i="0" dirty="0">
                    <a:latin typeface="Cambria Math" panose="02040503050406030204" pitchFamily="18" charset="0"/>
                  </a:rPr>
                  <a:t>^((𝑡) )</a:t>
                </a:r>
                <a:r>
                  <a:rPr lang="en-US" altLang="zh-CN" dirty="0">
                    <a:latin typeface="Calibri" panose="020F0502020204030204" pitchFamily="34" charset="0"/>
                    <a:ea typeface="Calibri" panose="020F0502020204030204" pitchFamily="34" charset="0"/>
                    <a:cs typeface="Calibri" panose="020F0502020204030204" pitchFamily="34" charset="0"/>
                  </a:rPr>
                  <a:t> and perform </a:t>
                </a:r>
                <a:r>
                  <a:rPr lang="en-US" altLang="zh-CN" i="0">
                    <a:latin typeface="Cambria Math" panose="02040503050406030204" pitchFamily="18" charset="0"/>
                  </a:rPr>
                  <a:t>𝐻</a:t>
                </a:r>
                <a:r>
                  <a:rPr lang="en-US" altLang="zh-CN" dirty="0">
                    <a:latin typeface="Calibri" panose="020F0502020204030204" pitchFamily="34" charset="0"/>
                    <a:ea typeface="Calibri" panose="020F0502020204030204" pitchFamily="34" charset="0"/>
                    <a:cs typeface="Calibri" panose="020F0502020204030204" pitchFamily="34" charset="0"/>
                  </a:rPr>
                  <a:t> local PG steps. By interacting with their</a:t>
                </a:r>
                <a:r>
                  <a:rPr lang="en-US" altLang="zh-CN" baseline="0" dirty="0">
                    <a:latin typeface="Calibri" panose="020F0502020204030204" pitchFamily="34" charset="0"/>
                    <a:ea typeface="Calibri" panose="020F0502020204030204" pitchFamily="34" charset="0"/>
                    <a:cs typeface="Calibri" panose="020F0502020204030204" pitchFamily="34" charset="0"/>
                  </a:rPr>
                  <a:t> local environments.</a:t>
                </a:r>
              </a:p>
              <a:p>
                <a:endParaRPr lang="en-US" altLang="zh-CN" baseline="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latin typeface="Calibri" panose="020F0502020204030204" pitchFamily="34" charset="0"/>
                    <a:ea typeface="Calibri" panose="020F0502020204030204" pitchFamily="34" charset="0"/>
                    <a:cs typeface="Calibri" panose="020F0502020204030204" pitchFamily="34" charset="0"/>
                  </a:rPr>
                  <a:t>Second, since each agent interacts with a distinct environment, and multiple local steps are taken before server aggregation, clients tend to drift towards their local optima, as illustrated in the figure, causing a heterogeneity bias that will impede the convergence result. In this figure, \</a:t>
                </a:r>
                <a:r>
                  <a:rPr lang="en-US" altLang="zh-CN" baseline="0" dirty="0" err="1">
                    <a:latin typeface="Calibri" panose="020F0502020204030204" pitchFamily="34" charset="0"/>
                    <a:ea typeface="Calibri" panose="020F0502020204030204" pitchFamily="34" charset="0"/>
                    <a:cs typeface="Calibri" panose="020F0502020204030204" pitchFamily="34" charset="0"/>
                  </a:rPr>
                  <a:t>alpha_g</a:t>
                </a:r>
                <a:r>
                  <a:rPr lang="en-US" altLang="zh-CN" baseline="0" dirty="0">
                    <a:latin typeface="Calibri" panose="020F0502020204030204" pitchFamily="34" charset="0"/>
                    <a:ea typeface="Calibri" panose="020F0502020204030204" pitchFamily="34" charset="0"/>
                    <a:cs typeface="Calibri" panose="020F0502020204030204" pitchFamily="34" charset="0"/>
                  </a:rPr>
                  <a:t> is the global </a:t>
                </a:r>
                <a:r>
                  <a:rPr lang="en-US" altLang="zh-CN" baseline="0" dirty="0" err="1">
                    <a:latin typeface="Calibri" panose="020F0502020204030204" pitchFamily="34" charset="0"/>
                    <a:ea typeface="Calibri" panose="020F0502020204030204" pitchFamily="34" charset="0"/>
                    <a:cs typeface="Calibri" panose="020F0502020204030204" pitchFamily="34" charset="0"/>
                  </a:rPr>
                  <a:t>stepsize</a:t>
                </a:r>
                <a:r>
                  <a:rPr lang="en-US" altLang="zh-CN" baseline="0" dirty="0">
                    <a:latin typeface="Calibri" panose="020F0502020204030204" pitchFamily="34" charset="0"/>
                    <a:ea typeface="Calibri" panose="020F0502020204030204" pitchFamily="34" charset="0"/>
                    <a:cs typeface="Calibri" panose="020F0502020204030204" pitchFamily="34" charset="0"/>
                  </a:rPr>
                  <a:t> taken by the server, \</a:t>
                </a:r>
                <a:r>
                  <a:rPr lang="en-US" altLang="zh-CN" baseline="0" dirty="0" err="1">
                    <a:latin typeface="Calibri" panose="020F0502020204030204" pitchFamily="34" charset="0"/>
                    <a:ea typeface="Calibri" panose="020F0502020204030204" pitchFamily="34" charset="0"/>
                    <a:cs typeface="Calibri" panose="020F0502020204030204" pitchFamily="34" charset="0"/>
                  </a:rPr>
                  <a:t>Delta_i,H^t</a:t>
                </a:r>
                <a:r>
                  <a:rPr lang="en-US" altLang="zh-CN" baseline="0" dirty="0">
                    <a:latin typeface="Calibri" panose="020F0502020204030204" pitchFamily="34" charset="0"/>
                    <a:ea typeface="Calibri" panose="020F0502020204030204" pitchFamily="34" charset="0"/>
                    <a:cs typeface="Calibri" panose="020F0502020204030204" pitchFamily="34" charset="0"/>
                  </a:rPr>
                  <a:t> is the difference between the locally updated parameter after H local steps for agent </a:t>
                </a:r>
                <a:r>
                  <a:rPr lang="en-US" altLang="zh-CN" baseline="0" dirty="0" err="1">
                    <a:latin typeface="Calibri" panose="020F0502020204030204" pitchFamily="34" charset="0"/>
                    <a:ea typeface="Calibri" panose="020F0502020204030204" pitchFamily="34" charset="0"/>
                    <a:cs typeface="Calibri" panose="020F0502020204030204" pitchFamily="34" charset="0"/>
                  </a:rPr>
                  <a:t>i</a:t>
                </a:r>
                <a:r>
                  <a:rPr lang="en-US" altLang="zh-CN" baseline="0" dirty="0">
                    <a:latin typeface="Calibri" panose="020F0502020204030204" pitchFamily="34" charset="0"/>
                    <a:ea typeface="Calibri" panose="020F0502020204030204" pitchFamily="34" charset="0"/>
                    <a:cs typeface="Calibri" panose="020F0502020204030204" pitchFamily="34" charset="0"/>
                  </a:rPr>
                  <a:t> and the broadcast global parameter </a:t>
                </a:r>
                <a:r>
                  <a:rPr lang="en-US" altLang="zh-CN" baseline="0" dirty="0" err="1">
                    <a:latin typeface="Calibri" panose="020F0502020204030204" pitchFamily="34" charset="0"/>
                    <a:ea typeface="Calibri" panose="020F0502020204030204" pitchFamily="34" charset="0"/>
                    <a:cs typeface="Calibri" panose="020F0502020204030204" pitchFamily="34" charset="0"/>
                  </a:rPr>
                  <a:t>theta^t</a:t>
                </a:r>
                <a:r>
                  <a:rPr lang="en-US" altLang="zh-CN" baseline="0" dirty="0">
                    <a:latin typeface="Calibri" panose="020F0502020204030204" pitchFamily="34" charset="0"/>
                    <a:ea typeface="Calibri" panose="020F0502020204030204" pitchFamily="34" charset="0"/>
                    <a:cs typeface="Calibri" panose="020F0502020204030204" pitchFamily="34" charset="0"/>
                  </a:rPr>
                  <a:t> at communication round 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a:latin typeface="Calibri" panose="020F0502020204030204" pitchFamily="34" charset="0"/>
                  <a:ea typeface="Calibri" panose="020F0502020204030204" pitchFamily="34" charset="0"/>
                  <a:cs typeface="Calibri" panose="020F0502020204030204" pitchFamily="34" charset="0"/>
                </a:endParaRPr>
              </a:p>
              <a:p>
                <a:r>
                  <a:rPr lang="en-US" altLang="zh-CN" baseline="0" dirty="0">
                    <a:latin typeface="Calibri" panose="020F0502020204030204" pitchFamily="34" charset="0"/>
                    <a:ea typeface="Calibri" panose="020F0502020204030204" pitchFamily="34" charset="0"/>
                    <a:cs typeface="Calibri" panose="020F0502020204030204" pitchFamily="34" charset="0"/>
                  </a:rPr>
                  <a:t>We point to this famous paper that intends to solve the client-drift effect in optimization in FL for reference.</a:t>
                </a:r>
                <a:endParaRPr lang="zh-CN" altLang="en-US" dirty="0"/>
              </a:p>
            </p:txBody>
          </p:sp>
        </mc:Fallback>
      </mc:AlternateContent>
      <p:sp>
        <p:nvSpPr>
          <p:cNvPr id="4" name="Slide Number Placeholder 3">
            <a:extLst>
              <a:ext uri="{FF2B5EF4-FFF2-40B4-BE49-F238E27FC236}">
                <a16:creationId xmlns:a16="http://schemas.microsoft.com/office/drawing/2014/main" id="{EC6B49A8-5978-CC76-65F0-FF3ADB7FD2B9}"/>
              </a:ext>
            </a:extLst>
          </p:cNvPr>
          <p:cNvSpPr>
            <a:spLocks noGrp="1"/>
          </p:cNvSpPr>
          <p:nvPr>
            <p:ph type="sldNum" sz="quarter" idx="5"/>
          </p:nvPr>
        </p:nvSpPr>
        <p:spPr/>
        <p:txBody>
          <a:bodyPr/>
          <a:lstStyle/>
          <a:p>
            <a:fld id="{2C5A53A2-8C52-43D1-9661-5751A84B8701}" type="slidenum">
              <a:rPr lang="zh-CN" altLang="en-US" smtClean="0"/>
              <a:t>8</a:t>
            </a:fld>
            <a:endParaRPr lang="zh-CN" altLang="en-US"/>
          </a:p>
        </p:txBody>
      </p:sp>
    </p:spTree>
    <p:extLst>
      <p:ext uri="{BB962C8B-B14F-4D97-AF65-F5344CB8AC3E}">
        <p14:creationId xmlns:p14="http://schemas.microsoft.com/office/powerpoint/2010/main" val="411620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48267-AB53-8E1E-BE6F-8D8B0AFE5B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EC2DDC-E5D0-D0AA-F0C8-A08457596E6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6C538C21-4455-EC91-A2DD-7894A73AE73A}"/>
                  </a:ext>
                </a:extLst>
              </p:cNvPr>
              <p:cNvSpPr>
                <a:spLocks noGrp="1"/>
              </p:cNvSpPr>
              <p:nvPr>
                <p:ph type="body" idx="1"/>
              </p:nvPr>
            </p:nvSpPr>
            <p:spPr/>
            <p:txBody>
              <a:bodyPr/>
              <a:lstStyle/>
              <a:p>
                <a:r>
                  <a:rPr lang="en-US" altLang="zh-CN" dirty="0"/>
                  <a:t>Here we explain the intuition of our Fast-</a:t>
                </a:r>
                <a:r>
                  <a:rPr lang="en-US" altLang="zh-CN" dirty="0" err="1"/>
                  <a:t>FedPG</a:t>
                </a:r>
                <a:r>
                  <a:rPr lang="en-US" altLang="zh-CN" dirty="0"/>
                  <a:t> algorithm:</a:t>
                </a:r>
              </a:p>
              <a:p>
                <a:endParaRPr lang="en-US" altLang="zh-CN" dirty="0"/>
              </a:p>
              <a:p>
                <a:r>
                  <a:rPr lang="en-US" altLang="zh-CN" dirty="0"/>
                  <a:t>Ideally, if the agent gets to talk to the server at each round t, then the update equation would then be of this form, which is the </a:t>
                </a:r>
                <a:r>
                  <a:rPr lang="en-US" altLang="zh-CN" b="1" dirty="0"/>
                  <a:t>vanilla SGD equation. </a:t>
                </a:r>
                <a:endParaRPr lang="en-US" altLang="zh-CN" b="0" dirty="0"/>
              </a:p>
              <a:p>
                <a:endParaRPr lang="en-US" altLang="zh-CN" b="0" dirty="0"/>
              </a:p>
              <a:p>
                <a:r>
                  <a:rPr lang="en-US" altLang="zh-CN" b="0" dirty="0"/>
                  <a:t>In this case, no heterogeneity bias is present since the gradients are aggregated at every time step.</a:t>
                </a:r>
              </a:p>
              <a:p>
                <a:endParaRPr lang="en-US" altLang="zh-CN" b="0" dirty="0"/>
              </a:p>
              <a:p>
                <a:r>
                  <a:rPr lang="en-US" altLang="zh-CN" b="0" dirty="0"/>
                  <a:t>In reality, however, agents have to talk intermittently. So the key idea of our algorithm is to use the memory of the global policy gradient to add the correction term to each local update, where the correction term is the difference between the global gradient and the local gradient at the beginning of each round.</a:t>
                </a:r>
              </a:p>
              <a:p>
                <a:endParaRPr lang="en-US" altLang="zh-CN" b="0" dirty="0"/>
              </a:p>
              <a:p>
                <a:r>
                  <a:rPr lang="en-US" altLang="zh-CN" b="0" dirty="0"/>
                  <a:t>As we can see in the update formula of our algorithm, the blue part is the vanilla SGD direction and the green one is then the correction. Here \eta is the local </a:t>
                </a:r>
                <a:r>
                  <a:rPr lang="en-US" altLang="zh-CN" b="0" dirty="0" err="1"/>
                  <a:t>stepsize</a:t>
                </a:r>
                <a:r>
                  <a:rPr lang="en-US" altLang="zh-CN" b="0" dirty="0"/>
                  <a:t> taken by each agent. And we note here that </a:t>
                </a:r>
                <a14:m>
                  <m:oMath xmlns:m="http://schemas.openxmlformats.org/officeDocument/2006/math">
                    <m:sSubSup>
                      <m:sSubSupPr>
                        <m:ctrlPr>
                          <a:rPr lang="en-US" altLang="zh-CN" sz="1200" i="1" dirty="0" smtClean="0">
                            <a:solidFill>
                              <a:srgbClr val="0070C0"/>
                            </a:solidFill>
                            <a:latin typeface="Cambria Math" panose="02040503050406030204" pitchFamily="18" charset="0"/>
                          </a:rPr>
                        </m:ctrlPr>
                      </m:sSubSupPr>
                      <m:e>
                        <m:r>
                          <a:rPr lang="en-US" altLang="zh-CN" sz="1200" i="1" dirty="0">
                            <a:solidFill>
                              <a:srgbClr val="0070C0"/>
                            </a:solidFill>
                            <a:latin typeface="Cambria Math" panose="02040503050406030204" pitchFamily="18" charset="0"/>
                          </a:rPr>
                          <m:t>𝜃</m:t>
                        </m:r>
                      </m:e>
                      <m:sub>
                        <m:r>
                          <a:rPr lang="en-US" altLang="zh-CN" sz="1200" i="1" dirty="0">
                            <a:solidFill>
                              <a:srgbClr val="0070C0"/>
                            </a:solidFill>
                            <a:latin typeface="Cambria Math" panose="02040503050406030204" pitchFamily="18" charset="0"/>
                          </a:rPr>
                          <m:t>𝑖</m:t>
                        </m:r>
                        <m:r>
                          <a:rPr lang="en-US" altLang="zh-CN" sz="1200" i="1" dirty="0">
                            <a:solidFill>
                              <a:srgbClr val="0070C0"/>
                            </a:solidFill>
                            <a:latin typeface="Cambria Math" panose="02040503050406030204" pitchFamily="18" charset="0"/>
                          </a:rPr>
                          <m:t>,ℓ</m:t>
                        </m:r>
                      </m:sub>
                      <m:sup>
                        <m:d>
                          <m:dPr>
                            <m:ctrlPr>
                              <a:rPr lang="en-US" altLang="zh-CN" sz="1200" i="1" dirty="0">
                                <a:solidFill>
                                  <a:srgbClr val="0070C0"/>
                                </a:solidFill>
                                <a:latin typeface="Cambria Math" panose="02040503050406030204" pitchFamily="18" charset="0"/>
                              </a:rPr>
                            </m:ctrlPr>
                          </m:dPr>
                          <m:e>
                            <m:r>
                              <a:rPr lang="en-US" altLang="zh-CN" sz="1200" i="1" dirty="0">
                                <a:solidFill>
                                  <a:srgbClr val="0070C0"/>
                                </a:solidFill>
                                <a:latin typeface="Cambria Math" panose="02040503050406030204" pitchFamily="18" charset="0"/>
                              </a:rPr>
                              <m:t>𝑡</m:t>
                            </m:r>
                          </m:e>
                        </m:d>
                      </m:sup>
                    </m:sSubSup>
                  </m:oMath>
                </a14:m>
                <a:r>
                  <a:rPr lang="en-US" altLang="zh-CN" b="0" dirty="0"/>
                  <a:t> is the local parameter of agent I at round t and local iteration \ell.</a:t>
                </a:r>
              </a:p>
              <a:p>
                <a:endParaRPr lang="en-US" altLang="zh-CN" b="0" dirty="0"/>
              </a:p>
              <a:p>
                <a:r>
                  <a:rPr lang="en-US" altLang="zh-CN" b="0" dirty="0"/>
                  <a:t>We will show in the following analysis that by doing this, the heterogeneity bias will completely go away and we can still achieve linear speedup.</a:t>
                </a:r>
              </a:p>
              <a:p>
                <a:endParaRPr lang="en-US" altLang="zh-CN" b="0" dirty="0"/>
              </a:p>
              <a:p>
                <a:endParaRPr lang="en-US" altLang="zh-CN" b="0" dirty="0"/>
              </a:p>
            </p:txBody>
          </p:sp>
        </mc:Choice>
        <mc:Fallback xmlns="">
          <p:sp>
            <p:nvSpPr>
              <p:cNvPr id="3" name="Notes Placeholder 2">
                <a:extLst>
                  <a:ext uri="{FF2B5EF4-FFF2-40B4-BE49-F238E27FC236}">
                    <a16:creationId xmlns:a16="http://schemas.microsoft.com/office/drawing/2014/main" id="{6C538C21-4455-EC91-A2DD-7894A73AE73A}"/>
                  </a:ext>
                </a:extLst>
              </p:cNvPr>
              <p:cNvSpPr>
                <a:spLocks noGrp="1"/>
              </p:cNvSpPr>
              <p:nvPr>
                <p:ph type="body" idx="1"/>
              </p:nvPr>
            </p:nvSpPr>
            <p:spPr/>
            <p:txBody>
              <a:bodyPr/>
              <a:lstStyle/>
              <a:p>
                <a:r>
                  <a:rPr lang="en-US" altLang="zh-CN" dirty="0"/>
                  <a:t>Here we explain the intuition of our Fast-</a:t>
                </a:r>
                <a:r>
                  <a:rPr lang="en-US" altLang="zh-CN" dirty="0" err="1"/>
                  <a:t>FedPG</a:t>
                </a:r>
                <a:r>
                  <a:rPr lang="en-US" altLang="zh-CN" dirty="0"/>
                  <a:t> algorithm:</a:t>
                </a:r>
              </a:p>
              <a:p>
                <a:endParaRPr lang="en-US" altLang="zh-CN" dirty="0"/>
              </a:p>
              <a:p>
                <a:r>
                  <a:rPr lang="en-US" altLang="zh-CN" dirty="0"/>
                  <a:t>Ideally, if the agent gets to talk to the server at each round t, then the update equation would then be of this form, which is the </a:t>
                </a:r>
                <a:r>
                  <a:rPr lang="en-US" altLang="zh-CN" b="1" dirty="0"/>
                  <a:t>vanilla SGD equation. </a:t>
                </a:r>
                <a:endParaRPr lang="en-US" altLang="zh-CN" b="0" dirty="0"/>
              </a:p>
              <a:p>
                <a:endParaRPr lang="en-US" altLang="zh-CN" b="0" dirty="0"/>
              </a:p>
              <a:p>
                <a:r>
                  <a:rPr lang="en-US" altLang="zh-CN" b="0" dirty="0"/>
                  <a:t>In this case, no heterogeneity bias is present since the gradients are aggregated at every time step.</a:t>
                </a:r>
              </a:p>
              <a:p>
                <a:endParaRPr lang="en-US" altLang="zh-CN" b="0" dirty="0"/>
              </a:p>
              <a:p>
                <a:r>
                  <a:rPr lang="en-US" altLang="zh-CN" b="0" dirty="0"/>
                  <a:t>In reality, however, agents have to talk intermittently. So the key idea of our algorithm is to use the memory of the global policy gradient to add the correction term to each local update, where the correction term is the difference between the global gradient and the local gradient at the beginning of each round.</a:t>
                </a:r>
              </a:p>
              <a:p>
                <a:endParaRPr lang="en-US" altLang="zh-CN" b="0" dirty="0"/>
              </a:p>
              <a:p>
                <a:r>
                  <a:rPr lang="en-US" altLang="zh-CN" b="0" dirty="0"/>
                  <a:t>As we can see in the update formula of our algorithm, the blue part is the vanilla SGD direction and the green one is then the correction. Here \eta is the local </a:t>
                </a:r>
                <a:r>
                  <a:rPr lang="en-US" altLang="zh-CN" b="0" dirty="0" err="1"/>
                  <a:t>stepsize</a:t>
                </a:r>
                <a:r>
                  <a:rPr lang="en-US" altLang="zh-CN" b="0" dirty="0"/>
                  <a:t> taken by each agent. And we note here that </a:t>
                </a:r>
                <a:r>
                  <a:rPr lang="en-US" altLang="zh-CN" sz="1200" i="0" dirty="0">
                    <a:solidFill>
                      <a:srgbClr val="0070C0"/>
                    </a:solidFill>
                    <a:latin typeface="Cambria Math" panose="02040503050406030204" pitchFamily="18" charset="0"/>
                  </a:rPr>
                  <a:t>𝜃_(𝑖,ℓ)^((𝑡) )</a:t>
                </a:r>
                <a:r>
                  <a:rPr lang="en-US" altLang="zh-CN" b="0" dirty="0"/>
                  <a:t> is the local parameter of agent I at round t and local iteration \ell.</a:t>
                </a:r>
              </a:p>
              <a:p>
                <a:endParaRPr lang="en-US" altLang="zh-CN" b="0" dirty="0"/>
              </a:p>
              <a:p>
                <a:r>
                  <a:rPr lang="en-US" altLang="zh-CN" b="0" dirty="0"/>
                  <a:t>We will show in the following analysis that by doing this, the heterogeneity bias will completely go away and we can still achieve linear speedup.</a:t>
                </a:r>
                <a:endParaRPr lang="zh-CN" altLang="en-US" b="1" dirty="0"/>
              </a:p>
            </p:txBody>
          </p:sp>
        </mc:Fallback>
      </mc:AlternateContent>
      <p:sp>
        <p:nvSpPr>
          <p:cNvPr id="4" name="Slide Number Placeholder 3">
            <a:extLst>
              <a:ext uri="{FF2B5EF4-FFF2-40B4-BE49-F238E27FC236}">
                <a16:creationId xmlns:a16="http://schemas.microsoft.com/office/drawing/2014/main" id="{352548FC-80AE-2126-89A6-7E6140012EEA}"/>
              </a:ext>
            </a:extLst>
          </p:cNvPr>
          <p:cNvSpPr>
            <a:spLocks noGrp="1"/>
          </p:cNvSpPr>
          <p:nvPr>
            <p:ph type="sldNum" sz="quarter" idx="5"/>
          </p:nvPr>
        </p:nvSpPr>
        <p:spPr/>
        <p:txBody>
          <a:bodyPr/>
          <a:lstStyle/>
          <a:p>
            <a:fld id="{2C5A53A2-8C52-43D1-9661-5751A84B8701}" type="slidenum">
              <a:rPr lang="zh-CN" altLang="en-US" smtClean="0"/>
              <a:t>9</a:t>
            </a:fld>
            <a:endParaRPr lang="zh-CN" altLang="en-US"/>
          </a:p>
        </p:txBody>
      </p:sp>
    </p:spTree>
    <p:extLst>
      <p:ext uri="{BB962C8B-B14F-4D97-AF65-F5344CB8AC3E}">
        <p14:creationId xmlns:p14="http://schemas.microsoft.com/office/powerpoint/2010/main" val="110784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5FF8-894A-4A63-BA09-93D36FF4C7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B9A37C-A55C-40FD-9B62-ADFA20DFA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4A41E1-C482-4370-AE24-F15782BCA7F9}"/>
              </a:ext>
            </a:extLst>
          </p:cNvPr>
          <p:cNvSpPr>
            <a:spLocks noGrp="1"/>
          </p:cNvSpPr>
          <p:nvPr>
            <p:ph type="dt" sz="half" idx="10"/>
          </p:nvPr>
        </p:nvSpPr>
        <p:spPr>
          <a:xfrm>
            <a:off x="0" y="6590872"/>
            <a:ext cx="4038600" cy="267128"/>
          </a:xfrm>
          <a:prstGeom prst="rect">
            <a:avLst/>
          </a:prstGeom>
          <a:solidFill>
            <a:schemeClr val="accent1">
              <a:lumMod val="40000"/>
              <a:lumOff val="60000"/>
            </a:schemeClr>
          </a:solidFill>
        </p:spPr>
        <p:txBody>
          <a:bodyPr anchor="ctr"/>
          <a:lstStyle>
            <a:lvl1pPr algn="ctr">
              <a:defRPr sz="1600">
                <a:solidFill>
                  <a:schemeClr val="bg1"/>
                </a:solidFill>
              </a:defRPr>
            </a:lvl1pPr>
          </a:lstStyle>
          <a:p>
            <a:r>
              <a:rPr lang="en-US" dirty="0"/>
              <a:t>6/29/2018</a:t>
            </a:r>
          </a:p>
        </p:txBody>
      </p:sp>
      <p:sp>
        <p:nvSpPr>
          <p:cNvPr id="5" name="Footer Placeholder 4">
            <a:extLst>
              <a:ext uri="{FF2B5EF4-FFF2-40B4-BE49-F238E27FC236}">
                <a16:creationId xmlns:a16="http://schemas.microsoft.com/office/drawing/2014/main" id="{59CD48C8-5425-41C4-B0B1-3C79AC92CFF5}"/>
              </a:ext>
            </a:extLst>
          </p:cNvPr>
          <p:cNvSpPr>
            <a:spLocks noGrp="1"/>
          </p:cNvSpPr>
          <p:nvPr>
            <p:ph type="ftr" sz="quarter" idx="11"/>
          </p:nvPr>
        </p:nvSpPr>
        <p:spPr>
          <a:xfrm>
            <a:off x="4038600" y="6590869"/>
            <a:ext cx="4114800" cy="267131"/>
          </a:xfrm>
          <a:prstGeom prst="rect">
            <a:avLst/>
          </a:prstGeom>
          <a:solidFill>
            <a:schemeClr val="bg1">
              <a:lumMod val="85000"/>
            </a:schemeClr>
          </a:solidFill>
        </p:spPr>
        <p:txBody>
          <a:bodyPr anchor="ctr"/>
          <a:lstStyle>
            <a:lvl1pPr algn="ctr">
              <a:defRPr sz="1600">
                <a:solidFill>
                  <a:srgbClr val="C00000"/>
                </a:solidFill>
              </a:defRPr>
            </a:lvl1pPr>
          </a:lstStyle>
          <a:p>
            <a:r>
              <a:rPr lang="en-US" dirty="0"/>
              <a:t>Aritra Mitra</a:t>
            </a:r>
          </a:p>
        </p:txBody>
      </p:sp>
      <p:sp>
        <p:nvSpPr>
          <p:cNvPr id="6" name="Slide Number Placeholder 5">
            <a:extLst>
              <a:ext uri="{FF2B5EF4-FFF2-40B4-BE49-F238E27FC236}">
                <a16:creationId xmlns:a16="http://schemas.microsoft.com/office/drawing/2014/main" id="{311B2AE2-DA2F-404E-BBFF-76D576C11729}"/>
              </a:ext>
            </a:extLst>
          </p:cNvPr>
          <p:cNvSpPr>
            <a:spLocks noGrp="1"/>
          </p:cNvSpPr>
          <p:nvPr>
            <p:ph type="sldNum" sz="quarter" idx="12"/>
          </p:nvPr>
        </p:nvSpPr>
        <p:spPr>
          <a:xfrm>
            <a:off x="8153400" y="6590870"/>
            <a:ext cx="4038600" cy="267130"/>
          </a:xfrm>
          <a:prstGeom prst="rect">
            <a:avLst/>
          </a:prstGeom>
          <a:solidFill>
            <a:schemeClr val="accent1">
              <a:lumMod val="40000"/>
              <a:lumOff val="60000"/>
            </a:schemeClr>
          </a:solidFill>
        </p:spPr>
        <p:txBody>
          <a:bodyPr anchor="ctr"/>
          <a:lstStyle>
            <a:lvl1pPr algn="ctr">
              <a:defRPr>
                <a:solidFill>
                  <a:schemeClr val="bg1">
                    <a:lumMod val="95000"/>
                  </a:schemeClr>
                </a:solidFill>
              </a:defRPr>
            </a:lvl1pPr>
          </a:lstStyle>
          <a:p>
            <a:fld id="{FFBF4569-4499-47E0-AC05-E881CC4CCD7B}" type="slidenum">
              <a:rPr lang="en-US" smtClean="0"/>
              <a:t>‹#›</a:t>
            </a:fld>
            <a:endParaRPr lang="en-US"/>
          </a:p>
        </p:txBody>
      </p:sp>
      <p:sp>
        <p:nvSpPr>
          <p:cNvPr id="7" name="Date Placeholder 3">
            <a:extLst>
              <a:ext uri="{FF2B5EF4-FFF2-40B4-BE49-F238E27FC236}">
                <a16:creationId xmlns:a16="http://schemas.microsoft.com/office/drawing/2014/main" id="{B9C825C7-4AE4-41FE-A7AB-4EB8BCB53C85}"/>
              </a:ext>
            </a:extLst>
          </p:cNvPr>
          <p:cNvSpPr txBox="1">
            <a:spLocks/>
          </p:cNvSpPr>
          <p:nvPr/>
        </p:nvSpPr>
        <p:spPr>
          <a:xfrm>
            <a:off x="0" y="0"/>
            <a:ext cx="6096000" cy="267128"/>
          </a:xfrm>
          <a:prstGeom prst="rect">
            <a:avLst/>
          </a:prstGeom>
          <a:solidFill>
            <a:schemeClr val="accent1">
              <a:lumMod val="40000"/>
              <a:lumOff val="60000"/>
            </a:schemeClr>
          </a:solidFill>
        </p:spPr>
        <p:txBody>
          <a:bodyPr vert="horz" lIns="91440" tIns="45720" rIns="91440" bIns="45720" rtlCol="0" anchor="ct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3">
            <a:extLst>
              <a:ext uri="{FF2B5EF4-FFF2-40B4-BE49-F238E27FC236}">
                <a16:creationId xmlns:a16="http://schemas.microsoft.com/office/drawing/2014/main" id="{96F69C5F-6B8C-45FF-96AB-72436186A473}"/>
              </a:ext>
            </a:extLst>
          </p:cNvPr>
          <p:cNvSpPr txBox="1">
            <a:spLocks/>
          </p:cNvSpPr>
          <p:nvPr/>
        </p:nvSpPr>
        <p:spPr>
          <a:xfrm>
            <a:off x="6096000" y="0"/>
            <a:ext cx="6096000" cy="267128"/>
          </a:xfrm>
          <a:prstGeom prst="rect">
            <a:avLst/>
          </a:prstGeom>
          <a:solidFill>
            <a:schemeClr val="bg1">
              <a:lumMod val="85000"/>
            </a:schemeClr>
          </a:solidFill>
        </p:spPr>
        <p:txBody>
          <a:bodyPr vert="horz" lIns="91440" tIns="45720" rIns="91440" bIns="45720" rtlCol="0" anchor="ct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58837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E56B-7C90-460E-AFCC-A4C9FC45CA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4B48D1-2AF2-4235-97A5-87AF8E832C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218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CE2EF6-84B8-40EC-8D98-E1C824433A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85DCC1-64CF-4A59-A074-B57D5EC2AC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2366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164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CE0B-9098-4A0C-A788-FAFB0ABDF59E}"/>
              </a:ext>
            </a:extLst>
          </p:cNvPr>
          <p:cNvSpPr>
            <a:spLocks noGrp="1"/>
          </p:cNvSpPr>
          <p:nvPr>
            <p:ph type="title"/>
          </p:nvPr>
        </p:nvSpPr>
        <p:spPr>
          <a:xfrm>
            <a:off x="838200" y="365125"/>
            <a:ext cx="10515600" cy="850217"/>
          </a:xfrm>
        </p:spPr>
        <p:txBody>
          <a:bodyPr/>
          <a:lstStyle>
            <a:lvl1pPr>
              <a:defRPr baseline="0">
                <a:solidFill>
                  <a:srgbClr val="002060"/>
                </a:solidFill>
                <a:latin typeface="Constantia" panose="02030602050306030303"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D8C69C9C-78C8-43E0-8888-ACA1053798C3}"/>
              </a:ext>
            </a:extLst>
          </p:cNvPr>
          <p:cNvSpPr>
            <a:spLocks noGrp="1"/>
          </p:cNvSpPr>
          <p:nvPr>
            <p:ph idx="1"/>
          </p:nvPr>
        </p:nvSpPr>
        <p:spPr>
          <a:xfrm>
            <a:off x="838200" y="1469985"/>
            <a:ext cx="10515600" cy="4706978"/>
          </a:xfrm>
        </p:spPr>
        <p:txBody>
          <a:bodyPr/>
          <a:lstStyle>
            <a:lvl1pPr marL="228600" indent="-228600">
              <a:buFont typeface="Arial" panose="020B0604020202020204" pitchFamily="34" charset="0"/>
              <a:buChar char="•"/>
              <a:defRPr sz="2600"/>
            </a:lvl1pPr>
            <a:lvl2pPr marL="685800" indent="-22860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10149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899D-3DA1-48F2-9FD2-7B72507CEF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278CE0-950F-4A3E-8CE3-D402A27C96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8780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D1ED-8F98-4851-A541-196E8C2A14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B002A-F8C4-4C6F-B7DE-7F50F72275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386CED-5C40-4242-AD68-4496C27DBC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9539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C71E-F063-43C9-8D4D-5909C2BAED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1057FD-6CC4-44D8-B97F-A5BB2042CD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2FAE04-92F0-4493-BE74-B178651810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F24EE9-6053-4EAC-ABBE-9219C95A61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011219-1535-440D-9190-CA7313B66E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959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09CA-171F-4824-8C46-3A2D7D377C57}"/>
              </a:ext>
            </a:extLst>
          </p:cNvPr>
          <p:cNvSpPr>
            <a:spLocks noGrp="1"/>
          </p:cNvSpPr>
          <p:nvPr>
            <p:ph type="title"/>
          </p:nvPr>
        </p:nvSpPr>
        <p:spPr>
          <a:xfrm>
            <a:off x="838200" y="365125"/>
            <a:ext cx="10515600" cy="954389"/>
          </a:xfrm>
        </p:spPr>
        <p:txBody>
          <a:bodyPr/>
          <a:lstStyle/>
          <a:p>
            <a:r>
              <a:rPr lang="en-US" dirty="0"/>
              <a:t>Click to edit Master title style</a:t>
            </a:r>
          </a:p>
        </p:txBody>
      </p:sp>
    </p:spTree>
    <p:extLst>
      <p:ext uri="{BB962C8B-B14F-4D97-AF65-F5344CB8AC3E}">
        <p14:creationId xmlns:p14="http://schemas.microsoft.com/office/powerpoint/2010/main" val="310218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7065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B4DD-E711-490D-817A-132481D384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83FC1F-62EC-494B-86D6-5036339DCD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489E87-190B-4288-80C1-CC5881DFF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47585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AA27-0C90-40AC-90C1-54299B3BD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158909-ED21-42C0-9C3B-7037F06442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7831E93-BE65-454A-A2B2-C3AE5FD35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96303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4A296-C511-4A40-82F7-C7D18070C18C}"/>
              </a:ext>
            </a:extLst>
          </p:cNvPr>
          <p:cNvSpPr>
            <a:spLocks noGrp="1"/>
          </p:cNvSpPr>
          <p:nvPr>
            <p:ph type="title"/>
          </p:nvPr>
        </p:nvSpPr>
        <p:spPr>
          <a:xfrm>
            <a:off x="741485" y="228600"/>
            <a:ext cx="10515600" cy="118311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45A6D5-BAAA-4512-B2CD-004EC46FAB3A}"/>
              </a:ext>
            </a:extLst>
          </p:cNvPr>
          <p:cNvSpPr>
            <a:spLocks noGrp="1"/>
          </p:cNvSpPr>
          <p:nvPr>
            <p:ph type="body" idx="1"/>
          </p:nvPr>
        </p:nvSpPr>
        <p:spPr>
          <a:xfrm>
            <a:off x="741485" y="1640987"/>
            <a:ext cx="10515600" cy="472464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a:extLst>
              <a:ext uri="{FF2B5EF4-FFF2-40B4-BE49-F238E27FC236}">
                <a16:creationId xmlns:a16="http://schemas.microsoft.com/office/drawing/2014/main" id="{71F33358-C1EE-48CE-9F1F-77A31E39D3A4}"/>
              </a:ext>
            </a:extLst>
          </p:cNvPr>
          <p:cNvSpPr txBox="1">
            <a:spLocks/>
          </p:cNvSpPr>
          <p:nvPr userDrawn="1"/>
        </p:nvSpPr>
        <p:spPr>
          <a:xfrm>
            <a:off x="8153400" y="6590869"/>
            <a:ext cx="4038600" cy="267131"/>
          </a:xfrm>
          <a:prstGeom prst="rect">
            <a:avLst/>
          </a:prstGeom>
          <a:noFill/>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CED8546-5E6B-440B-B964-782762B073CA}" type="slidenum">
              <a:rPr lang="en-US" sz="2000" smtClean="0">
                <a:solidFill>
                  <a:schemeClr val="tx1"/>
                </a:solidFill>
              </a:rPr>
              <a:pPr algn="ctr"/>
              <a:t>‹#›</a:t>
            </a:fld>
            <a:endParaRPr lang="en-US" sz="2000" dirty="0">
              <a:solidFill>
                <a:schemeClr val="tx1"/>
              </a:solidFill>
            </a:endParaRPr>
          </a:p>
        </p:txBody>
      </p:sp>
    </p:spTree>
    <p:extLst>
      <p:ext uri="{BB962C8B-B14F-4D97-AF65-F5344CB8AC3E}">
        <p14:creationId xmlns:p14="http://schemas.microsoft.com/office/powerpoint/2010/main" val="365601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661703"/>
            <a:ext cx="11315700" cy="1741990"/>
          </a:xfrm>
        </p:spPr>
        <p:txBody>
          <a:bodyPr>
            <a:normAutofit/>
          </a:bodyPr>
          <a:lstStyle/>
          <a:p>
            <a:pPr algn="ctr"/>
            <a:r>
              <a:rPr lang="en-US" dirty="0">
                <a:solidFill>
                  <a:srgbClr val="002060"/>
                </a:solidFill>
              </a:rPr>
              <a:t>Towards Fast Rates for Federated and Multi-Task Reinforcement Learning</a:t>
            </a:r>
          </a:p>
        </p:txBody>
      </p:sp>
      <p:sp>
        <p:nvSpPr>
          <p:cNvPr id="3" name="Rectangle 2"/>
          <p:cNvSpPr/>
          <p:nvPr/>
        </p:nvSpPr>
        <p:spPr>
          <a:xfrm>
            <a:off x="1438666" y="2654984"/>
            <a:ext cx="9314668" cy="193899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itchFamily="34" charset="0"/>
                <a:ea typeface="+mn-ea"/>
                <a:cs typeface="Calibri" pitchFamily="34" charset="0"/>
              </a:rPr>
              <a:t> Feng Zhu</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itchFamily="34" charset="0"/>
                <a:ea typeface="+mn-ea"/>
                <a:cs typeface="Calibri" pitchFamily="34" charset="0"/>
              </a:rPr>
              <a:t> Department of Electrical and Computer Engineering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2060"/>
                </a:solidFill>
                <a:effectLst/>
                <a:uLnTx/>
                <a:uFillTx/>
                <a:latin typeface="Calibri" pitchFamily="34" charset="0"/>
                <a:ea typeface="+mn-ea"/>
                <a:cs typeface="Calibri" pitchFamily="34" charset="0"/>
              </a:rPr>
              <a:t>North Carolina State University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rgbClr val="002060"/>
              </a:solidFill>
              <a:latin typeface="Calibri" pitchFamily="34" charset="0"/>
              <a:cs typeface="Calibri"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1"/>
                </a:solidFill>
                <a:effectLst/>
                <a:uLnTx/>
                <a:uFillTx/>
                <a:latin typeface="Calibri" pitchFamily="34" charset="0"/>
                <a:ea typeface="+mn-ea"/>
                <a:cs typeface="Calibri" pitchFamily="34" charset="0"/>
              </a:rPr>
              <a:t>Advisors: </a:t>
            </a:r>
            <a:r>
              <a:rPr kumimoji="0" lang="en-US" sz="2400" b="0" i="0" u="none" strike="noStrike" kern="1200" cap="none" spc="0" normalizeH="0" baseline="0" noProof="0" dirty="0">
                <a:ln>
                  <a:noFill/>
                </a:ln>
                <a:solidFill>
                  <a:srgbClr val="002060"/>
                </a:solidFill>
                <a:effectLst/>
                <a:uLnTx/>
                <a:uFillTx/>
                <a:latin typeface="Calibri" pitchFamily="34" charset="0"/>
                <a:ea typeface="+mn-ea"/>
                <a:cs typeface="Calibri" pitchFamily="34" charset="0"/>
              </a:rPr>
              <a:t>Robert W. Heath Jr., and </a:t>
            </a:r>
            <a:r>
              <a:rPr kumimoji="0" lang="en-US" sz="2400" b="0" i="0" u="none" strike="noStrike" kern="1200" cap="none" spc="0" normalizeH="0" baseline="0" noProof="0" dirty="0" err="1">
                <a:ln>
                  <a:noFill/>
                </a:ln>
                <a:solidFill>
                  <a:srgbClr val="002060"/>
                </a:solidFill>
                <a:effectLst/>
                <a:uLnTx/>
                <a:uFillTx/>
                <a:latin typeface="Calibri" pitchFamily="34" charset="0"/>
                <a:ea typeface="+mn-ea"/>
                <a:cs typeface="Calibri" pitchFamily="34" charset="0"/>
              </a:rPr>
              <a:t>Aritra</a:t>
            </a:r>
            <a:r>
              <a:rPr kumimoji="0" lang="en-US" sz="2400" b="0" i="0" u="none" strike="noStrike" kern="1200" cap="none" spc="0" normalizeH="0" baseline="0" noProof="0" dirty="0">
                <a:ln>
                  <a:noFill/>
                </a:ln>
                <a:solidFill>
                  <a:srgbClr val="002060"/>
                </a:solidFill>
                <a:effectLst/>
                <a:uLnTx/>
                <a:uFillTx/>
                <a:latin typeface="Calibri" pitchFamily="34" charset="0"/>
                <a:ea typeface="+mn-ea"/>
                <a:cs typeface="Calibri" pitchFamily="34" charset="0"/>
              </a:rPr>
              <a:t> Mitra</a:t>
            </a:r>
            <a:endParaRPr kumimoji="0" lang="en-US" sz="2400" b="0" i="0" u="none" strike="noStrike" kern="1200" cap="none" spc="0" normalizeH="0" baseline="0" noProof="0" dirty="0">
              <a:ln>
                <a:noFill/>
              </a:ln>
              <a:solidFill>
                <a:prstClr val="black"/>
              </a:solidFill>
              <a:effectLst/>
              <a:uLnTx/>
              <a:uFillTx/>
              <a:latin typeface="Calibri" pitchFamily="34" charset="0"/>
              <a:ea typeface="+mn-ea"/>
              <a:cs typeface="Calibri" pitchFamily="34" charset="0"/>
            </a:endParaRPr>
          </a:p>
        </p:txBody>
      </p:sp>
      <p:pic>
        <p:nvPicPr>
          <p:cNvPr id="4" name="Picture 3" descr="A red sign with white text">
            <a:extLst>
              <a:ext uri="{FF2B5EF4-FFF2-40B4-BE49-F238E27FC236}">
                <a16:creationId xmlns:a16="http://schemas.microsoft.com/office/drawing/2014/main" id="{336AE7B6-538C-4321-72FA-887BF1642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517" y="4593976"/>
            <a:ext cx="2292098" cy="1405054"/>
          </a:xfrm>
          <a:prstGeom prst="rect">
            <a:avLst/>
          </a:prstGeom>
        </p:spPr>
      </p:pic>
      <p:pic>
        <p:nvPicPr>
          <p:cNvPr id="1028" name="Picture 4">
            <a:extLst>
              <a:ext uri="{FF2B5EF4-FFF2-40B4-BE49-F238E27FC236}">
                <a16:creationId xmlns:a16="http://schemas.microsoft.com/office/drawing/2014/main" id="{B2956364-85A0-ADFB-BC0C-192E6E62AC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1552" y="5057239"/>
            <a:ext cx="2514932" cy="47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319144"/>
      </p:ext>
    </p:extLst>
  </p:cSld>
  <p:clrMapOvr>
    <a:masterClrMapping/>
  </p:clrMapOvr>
  <mc:AlternateContent xmlns:mc="http://schemas.openxmlformats.org/markup-compatibility/2006" xmlns:p14="http://schemas.microsoft.com/office/powerpoint/2010/main">
    <mc:Choice Requires="p14">
      <p:transition spd="slow" p14:dur="2000" advTm="3906"/>
    </mc:Choice>
    <mc:Fallback xmlns="">
      <p:transition spd="slow" advTm="390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402D8-315A-DE24-D8EF-61F7A0758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C419F-9DFA-6AD8-FC28-95327BE4E78F}"/>
              </a:ext>
            </a:extLst>
          </p:cNvPr>
          <p:cNvSpPr>
            <a:spLocks noGrp="1"/>
          </p:cNvSpPr>
          <p:nvPr>
            <p:ph type="title"/>
          </p:nvPr>
        </p:nvSpPr>
        <p:spPr>
          <a:xfrm>
            <a:off x="536931" y="313152"/>
            <a:ext cx="11269494" cy="850217"/>
          </a:xfrm>
        </p:spPr>
        <p:txBody>
          <a:bodyPr>
            <a:normAutofit/>
          </a:bodyPr>
          <a:lstStyle/>
          <a:p>
            <a:r>
              <a:rPr lang="en-US" dirty="0"/>
              <a:t>Assumptions and main challenges in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97C965-F32F-D5BC-83A7-D9669A31228D}"/>
                  </a:ext>
                </a:extLst>
              </p:cNvPr>
              <p:cNvSpPr>
                <a:spLocks noGrp="1"/>
              </p:cNvSpPr>
              <p:nvPr>
                <p:ph idx="1"/>
              </p:nvPr>
            </p:nvSpPr>
            <p:spPr>
              <a:xfrm>
                <a:off x="611887" y="1293091"/>
                <a:ext cx="10968225" cy="5251757"/>
              </a:xfrm>
            </p:spPr>
            <p:txBody>
              <a:bodyPr>
                <a:normAutofit/>
              </a:bodyPr>
              <a:lstStyle/>
              <a:p>
                <a:pPr>
                  <a:lnSpc>
                    <a:spcPct val="100000"/>
                  </a:lnSpc>
                </a:pPr>
                <a:r>
                  <a:rPr lang="en-US" b="1" dirty="0">
                    <a:latin typeface="Calibri" panose="020F0502020204030204" pitchFamily="34" charset="0"/>
                    <a:ea typeface="Calibri" panose="020F0502020204030204" pitchFamily="34" charset="0"/>
                    <a:cs typeface="Calibri" panose="020F0502020204030204" pitchFamily="34" charset="0"/>
                  </a:rPr>
                  <a:t>Key (standard) assumptions:</a:t>
                </a:r>
              </a:p>
              <a:p>
                <a:pPr lvl="1">
                  <a:lnSpc>
                    <a:spcPct val="100000"/>
                  </a:lnSpc>
                </a:pPr>
                <a:r>
                  <a:rPr lang="en-US" altLang="zh-CN" dirty="0">
                    <a:latin typeface="Calibri" panose="020F0502020204030204" pitchFamily="34" charset="0"/>
                    <a:ea typeface="Calibri" panose="020F0502020204030204" pitchFamily="34" charset="0"/>
                    <a:cs typeface="Calibri" panose="020F0502020204030204" pitchFamily="34" charset="0"/>
                  </a:rPr>
                  <a:t>The value function </a:t>
                </a:r>
                <a14:m>
                  <m:oMath xmlns:m="http://schemas.openxmlformats.org/officeDocument/2006/math">
                    <m:sSub>
                      <m:sSubPr>
                        <m:ctrlPr>
                          <a:rPr lang="en-US" altLang="zh-CN" i="1">
                            <a:latin typeface="Cambria Math" panose="02040503050406030204" pitchFamily="18" charset="0"/>
                            <a:ea typeface="Calibri" panose="020F0502020204030204" pitchFamily="34" charset="0"/>
                            <a:cs typeface="Calibri" panose="020F0502020204030204" pitchFamily="34" charset="0"/>
                          </a:rPr>
                        </m:ctrlPr>
                      </m:sSubPr>
                      <m:e>
                        <m:r>
                          <a:rPr lang="en-US" altLang="zh-CN" b="0" i="1">
                            <a:latin typeface="Cambria Math" panose="02040503050406030204" pitchFamily="18" charset="0"/>
                            <a:ea typeface="Calibri" panose="020F0502020204030204" pitchFamily="34" charset="0"/>
                            <a:cs typeface="Calibri" panose="020F0502020204030204" pitchFamily="34" charset="0"/>
                          </a:rPr>
                          <m:t>𝐽</m:t>
                        </m:r>
                      </m:e>
                      <m:sub>
                        <m:r>
                          <a:rPr lang="en-US" altLang="zh-CN" b="0" i="1">
                            <a:latin typeface="Cambria Math" panose="02040503050406030204" pitchFamily="18" charset="0"/>
                            <a:ea typeface="Calibri" panose="020F0502020204030204" pitchFamily="34" charset="0"/>
                            <a:cs typeface="Calibri" panose="020F0502020204030204" pitchFamily="34" charset="0"/>
                          </a:rPr>
                          <m:t>𝑖</m:t>
                        </m:r>
                      </m:sub>
                    </m:sSub>
                  </m:oMath>
                </a14:m>
                <a:r>
                  <a:rPr lang="zh-CN" altLang="en-US"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for each agent </a:t>
                </a:r>
                <a14:m>
                  <m:oMath xmlns:m="http://schemas.openxmlformats.org/officeDocument/2006/math">
                    <m:r>
                      <a:rPr lang="en-US" altLang="zh-CN" b="0" i="1">
                        <a:latin typeface="Cambria Math" panose="02040503050406030204" pitchFamily="18" charset="0"/>
                        <a:ea typeface="Calibri" panose="020F0502020204030204" pitchFamily="34" charset="0"/>
                        <a:cs typeface="Calibri" panose="020F0502020204030204" pitchFamily="34" charset="0"/>
                      </a:rPr>
                      <m:t>𝑖</m:t>
                    </m:r>
                    <m:r>
                      <a:rPr lang="en-US" altLang="zh-CN" b="0">
                        <a:latin typeface="Cambria Math" panose="02040503050406030204" pitchFamily="18" charset="0"/>
                        <a:ea typeface="Calibri" panose="020F0502020204030204" pitchFamily="34" charset="0"/>
                        <a:cs typeface="Calibri" panose="020F0502020204030204" pitchFamily="34" charset="0"/>
                      </a:rPr>
                      <m:t>∈</m:t>
                    </m:r>
                    <m:d>
                      <m:dPr>
                        <m:begChr m:val="["/>
                        <m:endChr m:val="]"/>
                        <m:ctrlPr>
                          <a:rPr lang="en-US" altLang="zh-CN" i="1">
                            <a:latin typeface="Cambria Math" panose="02040503050406030204" pitchFamily="18" charset="0"/>
                            <a:ea typeface="Calibri" panose="020F0502020204030204" pitchFamily="34" charset="0"/>
                            <a:cs typeface="Calibri" panose="020F0502020204030204" pitchFamily="34" charset="0"/>
                          </a:rPr>
                        </m:ctrlPr>
                      </m:dPr>
                      <m:e>
                        <m:r>
                          <a:rPr lang="en-US" altLang="zh-CN" b="0" i="1">
                            <a:latin typeface="Cambria Math" panose="02040503050406030204" pitchFamily="18" charset="0"/>
                            <a:ea typeface="Calibri" panose="020F0502020204030204" pitchFamily="34" charset="0"/>
                            <a:cs typeface="Calibri" panose="020F0502020204030204" pitchFamily="34" charset="0"/>
                          </a:rPr>
                          <m:t>𝑁</m:t>
                        </m:r>
                      </m:e>
                    </m:d>
                  </m:oMath>
                </a14:m>
                <a:r>
                  <a:rPr lang="zh-CN" altLang="en-US"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is </a:t>
                </a:r>
                <a14:m>
                  <m:oMath xmlns:m="http://schemas.openxmlformats.org/officeDocument/2006/math">
                    <m:r>
                      <a:rPr lang="en-US" altLang="zh-CN" b="0" i="1">
                        <a:latin typeface="Cambria Math" panose="02040503050406030204" pitchFamily="18" charset="0"/>
                        <a:ea typeface="Calibri" panose="020F0502020204030204" pitchFamily="34" charset="0"/>
                        <a:cs typeface="Calibri" panose="020F0502020204030204" pitchFamily="34" charset="0"/>
                      </a:rPr>
                      <m:t>𝐿</m:t>
                    </m:r>
                  </m:oMath>
                </a14:m>
                <a:r>
                  <a:rPr lang="en-US" altLang="zh-CN" dirty="0">
                    <a:latin typeface="Calibri" panose="020F0502020204030204" pitchFamily="34" charset="0"/>
                    <a:ea typeface="Calibri" panose="020F0502020204030204" pitchFamily="34" charset="0"/>
                    <a:cs typeface="Calibri" panose="020F0502020204030204" pitchFamily="34" charset="0"/>
                  </a:rPr>
                  <a:t>-smooth </a:t>
                </a:r>
                <a:r>
                  <a:rPr lang="en-US" altLang="zh-CN" dirty="0" err="1">
                    <a:latin typeface="Calibri" panose="020F0502020204030204" pitchFamily="34" charset="0"/>
                    <a:ea typeface="Calibri" panose="020F0502020204030204" pitchFamily="34" charset="0"/>
                    <a:cs typeface="Calibri" panose="020F0502020204030204" pitchFamily="34" charset="0"/>
                  </a:rPr>
                  <a:t>w.r.t.</a:t>
                </a:r>
                <a:r>
                  <a:rPr lang="en-US" altLang="zh-CN" dirty="0">
                    <a:latin typeface="Calibri" panose="020F0502020204030204" pitchFamily="34" charset="0"/>
                    <a:ea typeface="Calibri" panose="020F0502020204030204" pitchFamily="34" charset="0"/>
                    <a:cs typeface="Calibri" panose="020F0502020204030204" pitchFamily="34" charset="0"/>
                  </a:rPr>
                  <a:t> policy parameter </a:t>
                </a:r>
                <a14:m>
                  <m:oMath xmlns:m="http://schemas.openxmlformats.org/officeDocument/2006/math">
                    <m:r>
                      <a:rPr lang="en-US" altLang="zh-CN" b="0" i="1" smtClean="0">
                        <a:latin typeface="Cambria Math" panose="02040503050406030204" pitchFamily="18" charset="0"/>
                        <a:ea typeface="Calibri" panose="020F0502020204030204" pitchFamily="34" charset="0"/>
                        <a:cs typeface="Calibri" panose="020F0502020204030204" pitchFamily="34" charset="0"/>
                      </a:rPr>
                      <m:t>𝜃</m:t>
                    </m:r>
                  </m:oMath>
                </a14:m>
                <a:r>
                  <a:rPr lang="en-US" altLang="zh-CN" dirty="0">
                    <a:latin typeface="Calibri" panose="020F0502020204030204" pitchFamily="34" charset="0"/>
                    <a:ea typeface="Calibri" panose="020F0502020204030204" pitchFamily="34" charset="0"/>
                    <a:cs typeface="Calibri" panose="020F0502020204030204" pitchFamily="34" charset="0"/>
                  </a:rPr>
                  <a:t>.</a:t>
                </a:r>
              </a:p>
              <a:p>
                <a:pPr lvl="1">
                  <a:lnSpc>
                    <a:spcPct val="100000"/>
                  </a:lnSpc>
                </a:pPr>
                <a:r>
                  <a:rPr lang="en-US" altLang="zh-CN" dirty="0">
                    <a:latin typeface="Calibri" panose="020F0502020204030204" pitchFamily="34" charset="0"/>
                    <a:ea typeface="Calibri" panose="020F0502020204030204" pitchFamily="34" charset="0"/>
                    <a:cs typeface="Calibri" panose="020F0502020204030204" pitchFamily="34" charset="0"/>
                  </a:rPr>
                  <a:t>The variance of the noisy truncated gradient </a:t>
                </a:r>
                <a14:m>
                  <m:oMath xmlns:m="http://schemas.openxmlformats.org/officeDocument/2006/math">
                    <m:sSub>
                      <m:sSubPr>
                        <m:ctrlPr>
                          <a:rPr lang="en-US" altLang="zh-CN" i="1" dirty="0">
                            <a:latin typeface="Cambria Math" panose="02040503050406030204" pitchFamily="18" charset="0"/>
                            <a:ea typeface="Calibri" panose="020F0502020204030204" pitchFamily="34" charset="0"/>
                            <a:cs typeface="Calibri" panose="020F0502020204030204" pitchFamily="34" charset="0"/>
                          </a:rPr>
                        </m:ctrlPr>
                      </m:sSubPr>
                      <m:e>
                        <m:acc>
                          <m:accPr>
                            <m:chr m:val="̂"/>
                            <m:ctrlPr>
                              <a:rPr lang="en-US" altLang="zh-CN" i="1" dirty="0">
                                <a:latin typeface="Cambria Math" panose="02040503050406030204" pitchFamily="18" charset="0"/>
                                <a:ea typeface="Calibri" panose="020F0502020204030204" pitchFamily="34" charset="0"/>
                                <a:cs typeface="Calibri" panose="020F0502020204030204" pitchFamily="34" charset="0"/>
                              </a:rPr>
                            </m:ctrlPr>
                          </m:accPr>
                          <m:e>
                            <m:r>
                              <a:rPr lang="en-US" altLang="zh-CN" b="0" i="1" dirty="0">
                                <a:latin typeface="Cambria Math" panose="02040503050406030204" pitchFamily="18" charset="0"/>
                                <a:ea typeface="Calibri" panose="020F0502020204030204" pitchFamily="34" charset="0"/>
                                <a:cs typeface="Calibri" panose="020F0502020204030204" pitchFamily="34" charset="0"/>
                              </a:rPr>
                              <m:t>𝛻</m:t>
                            </m:r>
                          </m:e>
                        </m:acc>
                      </m:e>
                      <m:sub>
                        <m:r>
                          <a:rPr lang="en-US" altLang="zh-CN" b="0" i="1" dirty="0">
                            <a:latin typeface="Cambria Math" panose="02040503050406030204" pitchFamily="18" charset="0"/>
                            <a:ea typeface="Calibri" panose="020F0502020204030204" pitchFamily="34" charset="0"/>
                            <a:cs typeface="Calibri" panose="020F0502020204030204" pitchFamily="34" charset="0"/>
                          </a:rPr>
                          <m:t>𝐾</m:t>
                        </m:r>
                      </m:sub>
                    </m:sSub>
                    <m:sSub>
                      <m:sSubPr>
                        <m:ctrlPr>
                          <a:rPr lang="en-US" altLang="zh-CN" i="1" dirty="0">
                            <a:latin typeface="Cambria Math" panose="02040503050406030204" pitchFamily="18" charset="0"/>
                            <a:ea typeface="Calibri" panose="020F0502020204030204" pitchFamily="34" charset="0"/>
                            <a:cs typeface="Calibri" panose="020F0502020204030204" pitchFamily="34" charset="0"/>
                          </a:rPr>
                        </m:ctrlPr>
                      </m:sSubPr>
                      <m:e>
                        <m:r>
                          <a:rPr lang="en-US" altLang="zh-CN" b="0" i="1" dirty="0">
                            <a:latin typeface="Cambria Math" panose="02040503050406030204" pitchFamily="18" charset="0"/>
                            <a:ea typeface="Calibri" panose="020F0502020204030204" pitchFamily="34" charset="0"/>
                            <a:cs typeface="Calibri" panose="020F0502020204030204" pitchFamily="34" charset="0"/>
                          </a:rPr>
                          <m:t>𝐽</m:t>
                        </m:r>
                      </m:e>
                      <m:sub>
                        <m:r>
                          <a:rPr lang="en-US" altLang="zh-CN" b="0" i="1" dirty="0">
                            <a:latin typeface="Cambria Math" panose="02040503050406030204" pitchFamily="18" charset="0"/>
                            <a:ea typeface="Calibri" panose="020F0502020204030204" pitchFamily="34" charset="0"/>
                            <a:cs typeface="Calibri" panose="020F0502020204030204" pitchFamily="34" charset="0"/>
                          </a:rPr>
                          <m:t>𝑖</m:t>
                        </m:r>
                      </m:sub>
                    </m:sSub>
                    <m:r>
                      <a:rPr lang="en-US" altLang="zh-CN" b="0" dirty="0">
                        <a:latin typeface="Cambria Math" panose="02040503050406030204" pitchFamily="18" charset="0"/>
                        <a:ea typeface="Calibri" panose="020F0502020204030204" pitchFamily="34" charset="0"/>
                        <a:cs typeface="Calibri" panose="020F0502020204030204" pitchFamily="34" charset="0"/>
                      </a:rPr>
                      <m:t>(⋅)</m:t>
                    </m:r>
                  </m:oMath>
                </a14:m>
                <a:r>
                  <a:rPr lang="zh-CN" altLang="en-US"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is bounded by </a:t>
                </a:r>
                <a14:m>
                  <m:oMath xmlns:m="http://schemas.openxmlformats.org/officeDocument/2006/math">
                    <m:sSup>
                      <m:sSupPr>
                        <m:ctrlPr>
                          <a:rPr lang="en-US" altLang="zh-CN" i="1">
                            <a:latin typeface="Cambria Math" panose="02040503050406030204" pitchFamily="18" charset="0"/>
                            <a:ea typeface="Calibri" panose="020F0502020204030204" pitchFamily="34" charset="0"/>
                            <a:cs typeface="Calibri" panose="020F0502020204030204" pitchFamily="34" charset="0"/>
                          </a:rPr>
                        </m:ctrlPr>
                      </m:sSupPr>
                      <m:e>
                        <m:r>
                          <a:rPr lang="en-US" altLang="zh-CN" b="0" i="1">
                            <a:latin typeface="Cambria Math" panose="02040503050406030204" pitchFamily="18" charset="0"/>
                            <a:ea typeface="Calibri" panose="020F0502020204030204" pitchFamily="34" charset="0"/>
                            <a:cs typeface="Calibri" panose="020F0502020204030204" pitchFamily="34" charset="0"/>
                          </a:rPr>
                          <m:t>𝜎</m:t>
                        </m:r>
                      </m:e>
                      <m:sup>
                        <m:r>
                          <a:rPr lang="en-US" altLang="zh-CN" b="0" i="1">
                            <a:latin typeface="Cambria Math" panose="02040503050406030204" pitchFamily="18" charset="0"/>
                            <a:ea typeface="Calibri" panose="020F0502020204030204" pitchFamily="34" charset="0"/>
                            <a:cs typeface="Calibri" panose="020F0502020204030204" pitchFamily="34" charset="0"/>
                          </a:rPr>
                          <m:t>2</m:t>
                        </m:r>
                      </m:sup>
                    </m:sSup>
                  </m:oMath>
                </a14:m>
                <a:r>
                  <a:rPr lang="en-US" altLang="zh-CN" dirty="0">
                    <a:latin typeface="Calibri" panose="020F0502020204030204" pitchFamily="34" charset="0"/>
                    <a:ea typeface="Calibri" panose="020F0502020204030204" pitchFamily="34" charset="0"/>
                    <a:cs typeface="Calibri" panose="020F0502020204030204" pitchFamily="34" charset="0"/>
                  </a:rPr>
                  <a:t>.</a:t>
                </a:r>
              </a:p>
              <a:p>
                <a:pPr lvl="1">
                  <a:lnSpc>
                    <a:spcPct val="100000"/>
                  </a:lnSpc>
                </a:pPr>
                <a:r>
                  <a:rPr lang="en-US" altLang="zh-CN" dirty="0">
                    <a:latin typeface="Calibri" panose="020F0502020204030204" pitchFamily="34" charset="0"/>
                    <a:ea typeface="Calibri" panose="020F0502020204030204" pitchFamily="34" charset="0"/>
                    <a:cs typeface="Calibri" panose="020F0502020204030204" pitchFamily="34" charset="0"/>
                  </a:rPr>
                  <a:t>The truncation error is at most </a:t>
                </a:r>
                <a14:m>
                  <m:oMath xmlns:m="http://schemas.openxmlformats.org/officeDocument/2006/math">
                    <m:r>
                      <a:rPr lang="en-US" altLang="zh-CN" b="0" i="1">
                        <a:latin typeface="Cambria Math" panose="02040503050406030204" pitchFamily="18" charset="0"/>
                        <a:ea typeface="Calibri" panose="020F0502020204030204" pitchFamily="34" charset="0"/>
                        <a:cs typeface="Calibri" panose="020F0502020204030204" pitchFamily="34" charset="0"/>
                      </a:rPr>
                      <m:t>𝐷</m:t>
                    </m:r>
                    <m:sSup>
                      <m:sSupPr>
                        <m:ctrlPr>
                          <a:rPr lang="en-US" altLang="zh-CN" i="1">
                            <a:latin typeface="Cambria Math" panose="02040503050406030204" pitchFamily="18" charset="0"/>
                            <a:ea typeface="Calibri" panose="020F0502020204030204" pitchFamily="34" charset="0"/>
                            <a:cs typeface="Calibri" panose="020F0502020204030204" pitchFamily="34" charset="0"/>
                          </a:rPr>
                        </m:ctrlPr>
                      </m:sSupPr>
                      <m:e>
                        <m:r>
                          <a:rPr lang="en-US" altLang="zh-CN" b="0" i="1">
                            <a:latin typeface="Cambria Math" panose="02040503050406030204" pitchFamily="18" charset="0"/>
                            <a:ea typeface="Calibri" panose="020F0502020204030204" pitchFamily="34" charset="0"/>
                            <a:cs typeface="Calibri" panose="020F0502020204030204" pitchFamily="34" charset="0"/>
                          </a:rPr>
                          <m:t>𝛾</m:t>
                        </m:r>
                      </m:e>
                      <m:sup>
                        <m:r>
                          <a:rPr lang="en-US" altLang="zh-CN" b="0" i="1">
                            <a:latin typeface="Cambria Math" panose="02040503050406030204" pitchFamily="18" charset="0"/>
                            <a:ea typeface="Calibri" panose="020F0502020204030204" pitchFamily="34" charset="0"/>
                            <a:cs typeface="Calibri" panose="020F0502020204030204" pitchFamily="34" charset="0"/>
                          </a:rPr>
                          <m:t>𝐾</m:t>
                        </m:r>
                      </m:sup>
                    </m:sSup>
                  </m:oMath>
                </a14:m>
                <a:r>
                  <a:rPr lang="en-US" altLang="zh-CN" dirty="0">
                    <a:latin typeface="Calibri" panose="020F0502020204030204" pitchFamily="34" charset="0"/>
                    <a:ea typeface="Calibri" panose="020F0502020204030204" pitchFamily="34" charset="0"/>
                    <a:cs typeface="Calibri" panose="020F0502020204030204" pitchFamily="34" charset="0"/>
                  </a:rPr>
                  <a:t>.</a:t>
                </a:r>
                <a:endParaRPr lang="en-US" altLang="zh-CN" dirty="0"/>
              </a:p>
              <a:p>
                <a:pPr>
                  <a:lnSpc>
                    <a:spcPct val="100000"/>
                  </a:lnSpc>
                </a:pPr>
                <a:r>
                  <a:rPr lang="en-US" altLang="zh-CN" b="1" dirty="0">
                    <a:latin typeface="Calibri" panose="020F0502020204030204" pitchFamily="34" charset="0"/>
                    <a:ea typeface="Calibri" panose="020F0502020204030204" pitchFamily="34" charset="0"/>
                    <a:cs typeface="Calibri" panose="020F0502020204030204" pitchFamily="34" charset="0"/>
                  </a:rPr>
                  <a:t>Main challenges:</a:t>
                </a:r>
              </a:p>
              <a:p>
                <a:pPr lvl="1">
                  <a:lnSpc>
                    <a:spcPct val="100000"/>
                  </a:lnSpc>
                </a:pPr>
                <a:r>
                  <a:rPr lang="en-US" altLang="zh-CN" i="1" dirty="0">
                    <a:latin typeface="Calibri" panose="020F0502020204030204" pitchFamily="34" charset="0"/>
                    <a:ea typeface="Calibri" panose="020F0502020204030204" pitchFamily="34" charset="0"/>
                    <a:cs typeface="Calibri" panose="020F0502020204030204" pitchFamily="34" charset="0"/>
                  </a:rPr>
                  <a:t>Effect of </a:t>
                </a:r>
                <a:r>
                  <a:rPr lang="en-US" altLang="zh-CN" i="1" dirty="0">
                    <a:solidFill>
                      <a:srgbClr val="C00000"/>
                    </a:solidFill>
                    <a:latin typeface="Calibri" panose="020F0502020204030204" pitchFamily="34" charset="0"/>
                    <a:ea typeface="Calibri" panose="020F0502020204030204" pitchFamily="34" charset="0"/>
                    <a:cs typeface="Calibri" panose="020F0502020204030204" pitchFamily="34" charset="0"/>
                  </a:rPr>
                  <a:t>regret-heterogeneity &amp; intermittent communication</a:t>
                </a:r>
                <a:r>
                  <a:rPr lang="en-US" altLang="zh-CN" i="1" dirty="0">
                    <a:latin typeface="Calibri" panose="020F0502020204030204" pitchFamily="34" charset="0"/>
                    <a:ea typeface="Calibri" panose="020F0502020204030204" pitchFamily="34" charset="0"/>
                    <a:cs typeface="Calibri" panose="020F0502020204030204" pitchFamily="34" charset="0"/>
                  </a:rPr>
                  <a:t>:</a:t>
                </a:r>
                <a:r>
                  <a:rPr lang="en-US" altLang="zh-CN" b="1"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Agents tend to drift towards their own locally optimal parameters.</a:t>
                </a:r>
              </a:p>
              <a:p>
                <a:pPr lvl="1">
                  <a:lnSpc>
                    <a:spcPct val="100000"/>
                  </a:lnSpc>
                </a:pPr>
                <a:r>
                  <a:rPr lang="en-US" altLang="zh-CN" i="1" dirty="0">
                    <a:latin typeface="Calibri" panose="020F0502020204030204" pitchFamily="34" charset="0"/>
                    <a:ea typeface="Calibri" panose="020F0502020204030204" pitchFamily="34" charset="0"/>
                    <a:cs typeface="Calibri" panose="020F0502020204030204" pitchFamily="34" charset="0"/>
                  </a:rPr>
                  <a:t>Effect of </a:t>
                </a:r>
                <a:r>
                  <a:rPr lang="en-US" altLang="zh-CN" i="1" dirty="0">
                    <a:solidFill>
                      <a:srgbClr val="FFC000"/>
                    </a:solidFill>
                    <a:latin typeface="Calibri" panose="020F0502020204030204" pitchFamily="34" charset="0"/>
                    <a:ea typeface="Calibri" panose="020F0502020204030204" pitchFamily="34" charset="0"/>
                    <a:cs typeface="Calibri" panose="020F0502020204030204" pitchFamily="34" charset="0"/>
                  </a:rPr>
                  <a:t>non-convexity</a:t>
                </a:r>
                <a:r>
                  <a:rPr lang="en-US" altLang="zh-CN" i="1"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The value function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𝐽</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r>
                      <a:rPr lang="en-US" altLang="zh-CN" i="1">
                        <a:latin typeface="Cambria Math" panose="02040503050406030204" pitchFamily="18" charset="0"/>
                      </a:rPr>
                      <m:t>𝑠</m:t>
                    </m:r>
                  </m:oMath>
                </a14:m>
                <a:r>
                  <a:rPr lang="en-US" altLang="zh-CN" i="1"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are non-convex, precluding the use of standard convex optimization tools.</a:t>
                </a:r>
              </a:p>
              <a:p>
                <a:pPr lvl="1">
                  <a:lnSpc>
                    <a:spcPct val="100000"/>
                  </a:lnSpc>
                </a:pPr>
                <a:r>
                  <a:rPr lang="en-US" altLang="zh-CN" i="1" dirty="0">
                    <a:latin typeface="Calibri" panose="020F0502020204030204" pitchFamily="34" charset="0"/>
                    <a:ea typeface="Calibri" panose="020F0502020204030204" pitchFamily="34" charset="0"/>
                    <a:cs typeface="Calibri" panose="020F0502020204030204" pitchFamily="34" charset="0"/>
                  </a:rPr>
                  <a:t>Effect of </a:t>
                </a:r>
                <a:r>
                  <a:rPr lang="en-US" altLang="zh-CN" i="1" dirty="0">
                    <a:solidFill>
                      <a:srgbClr val="0070C0"/>
                    </a:solidFill>
                    <a:latin typeface="Calibri" panose="020F0502020204030204" pitchFamily="34" charset="0"/>
                    <a:ea typeface="Calibri" panose="020F0502020204030204" pitchFamily="34" charset="0"/>
                    <a:cs typeface="Calibri" panose="020F0502020204030204" pitchFamily="34" charset="0"/>
                  </a:rPr>
                  <a:t>noise and truncation</a:t>
                </a:r>
                <a:r>
                  <a:rPr lang="en-US" altLang="zh-CN" i="1"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Agents can only access noisy and biased gradients </a:t>
                </a:r>
                <a14:m>
                  <m:oMath xmlns:m="http://schemas.openxmlformats.org/officeDocument/2006/math">
                    <m:sSub>
                      <m:sSubPr>
                        <m:ctrlPr>
                          <a:rPr lang="en-US" altLang="zh-CN" i="1" dirty="0">
                            <a:latin typeface="Cambria Math" panose="02040503050406030204" pitchFamily="18" charset="0"/>
                          </a:rPr>
                        </m:ctrlPr>
                      </m:sSubPr>
                      <m:e>
                        <m:acc>
                          <m:accPr>
                            <m:chr m:val="̂"/>
                            <m:ctrlPr>
                              <a:rPr lang="en-US" altLang="zh-CN" i="1" dirty="0">
                                <a:latin typeface="Cambria Math" panose="02040503050406030204" pitchFamily="18" charset="0"/>
                              </a:rPr>
                            </m:ctrlPr>
                          </m:accPr>
                          <m:e>
                            <m:r>
                              <m:rPr>
                                <m:sty m:val="p"/>
                              </m:rPr>
                              <a:rPr lang="en-US" altLang="zh-CN" dirty="0">
                                <a:latin typeface="Cambria Math" panose="02040503050406030204" pitchFamily="18" charset="0"/>
                              </a:rPr>
                              <m:t>∇</m:t>
                            </m:r>
                          </m:e>
                        </m:acc>
                      </m:e>
                      <m:sub>
                        <m:r>
                          <a:rPr lang="en-US" altLang="zh-CN" i="1" dirty="0">
                            <a:latin typeface="Cambria Math" panose="02040503050406030204" pitchFamily="18" charset="0"/>
                          </a:rPr>
                          <m:t>𝐾</m:t>
                        </m:r>
                      </m:sub>
                    </m:s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𝐽</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oMath>
                </a14:m>
                <a:r>
                  <a:rPr lang="en-US" altLang="zh-CN" dirty="0">
                    <a:latin typeface="Calibri" panose="020F0502020204030204" pitchFamily="34" charset="0"/>
                    <a:ea typeface="Calibri" panose="020F0502020204030204" pitchFamily="34" charset="0"/>
                    <a:cs typeface="Calibri" panose="020F0502020204030204" pitchFamily="34" charset="0"/>
                  </a:rPr>
                  <a:t>.</a:t>
                </a:r>
              </a:p>
              <a:p>
                <a:pPr lvl="1"/>
                <a:endParaRPr lang="en-US" altLang="zh-CN"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8597C965-F32F-D5BC-83A7-D9669A31228D}"/>
                  </a:ext>
                </a:extLst>
              </p:cNvPr>
              <p:cNvSpPr>
                <a:spLocks noGrp="1" noRot="1" noChangeAspect="1" noMove="1" noResize="1" noEditPoints="1" noAdjustHandles="1" noChangeArrowheads="1" noChangeShapeType="1" noTextEdit="1"/>
              </p:cNvSpPr>
              <p:nvPr>
                <p:ph idx="1"/>
              </p:nvPr>
            </p:nvSpPr>
            <p:spPr>
              <a:xfrm>
                <a:off x="611887" y="1293091"/>
                <a:ext cx="10968225" cy="5251757"/>
              </a:xfrm>
              <a:blipFill>
                <a:blip r:embed="rId3"/>
                <a:stretch>
                  <a:fillRect l="-833" t="-928" r="-12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458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0460E-C0D1-B312-CA6D-0B9FAC25CB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071DED-2600-EAEE-7F75-5FC59B88EAE6}"/>
              </a:ext>
            </a:extLst>
          </p:cNvPr>
          <p:cNvSpPr>
            <a:spLocks noGrp="1"/>
          </p:cNvSpPr>
          <p:nvPr>
            <p:ph type="title"/>
          </p:nvPr>
        </p:nvSpPr>
        <p:spPr/>
        <p:txBody>
          <a:bodyPr>
            <a:normAutofit/>
          </a:bodyPr>
          <a:lstStyle/>
          <a:p>
            <a:r>
              <a:rPr lang="en-US" dirty="0"/>
              <a:t>Main results (w/ gradient-domination)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EFBAFB-8AFE-764C-5E3A-478730566273}"/>
                  </a:ext>
                </a:extLst>
              </p:cNvPr>
              <p:cNvSpPr>
                <a:spLocks noGrp="1"/>
              </p:cNvSpPr>
              <p:nvPr>
                <p:ph idx="1"/>
              </p:nvPr>
            </p:nvSpPr>
            <p:spPr>
              <a:xfrm>
                <a:off x="838200" y="1194368"/>
                <a:ext cx="10627468" cy="1942977"/>
              </a:xfrm>
              <a:solidFill>
                <a:schemeClr val="accent6">
                  <a:lumMod val="20000"/>
                  <a:lumOff val="80000"/>
                </a:schemeClr>
              </a:solidFill>
              <a:ln w="28575">
                <a:solidFill>
                  <a:srgbClr val="FFC000"/>
                </a:solidFill>
              </a:ln>
            </p:spPr>
            <p:txBody>
              <a:bodyPr>
                <a:normAutofit fontScale="92500" lnSpcReduction="10000"/>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Theorem 1.</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i="1" dirty="0">
                    <a:latin typeface="Calibri" panose="020F0502020204030204" pitchFamily="34" charset="0"/>
                    <a:ea typeface="Calibri" panose="020F0502020204030204" pitchFamily="34" charset="0"/>
                    <a:cs typeface="Calibri" panose="020F0502020204030204" pitchFamily="34" charset="0"/>
                  </a:rPr>
                  <a:t>Under a suitable choice of step-size, Fast-</a:t>
                </a:r>
                <a:r>
                  <a:rPr lang="en-US" altLang="zh-CN" sz="2800" i="1" dirty="0" err="1">
                    <a:latin typeface="Calibri" panose="020F0502020204030204" pitchFamily="34" charset="0"/>
                    <a:ea typeface="Calibri" panose="020F0502020204030204" pitchFamily="34" charset="0"/>
                    <a:cs typeface="Calibri" panose="020F0502020204030204" pitchFamily="34" charset="0"/>
                  </a:rPr>
                  <a:t>FedPG</a:t>
                </a:r>
                <a:r>
                  <a:rPr lang="en-US" altLang="zh-CN" sz="2800" i="1" dirty="0">
                    <a:latin typeface="Calibri" panose="020F0502020204030204" pitchFamily="34" charset="0"/>
                    <a:ea typeface="Calibri" panose="020F0502020204030204" pitchFamily="34" charset="0"/>
                    <a:cs typeface="Calibri" panose="020F0502020204030204" pitchFamily="34" charset="0"/>
                  </a:rPr>
                  <a:t> guarantees under the gradient-domination condition:</a:t>
                </a:r>
              </a:p>
              <a:p>
                <a:pPr marL="0" indent="0">
                  <a:buNone/>
                </a:pPr>
                <a:endParaRPr lang="en-US" altLang="zh-CN" i="1" dirty="0">
                  <a:latin typeface="Calibri" panose="020F0502020204030204" pitchFamily="34" charset="0"/>
                  <a:ea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𝔼</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𝐽</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𝜃</m:t>
                                      </m:r>
                                    </m:e>
                                  </m:acc>
                                </m:e>
                                <m:sup>
                                  <m:d>
                                    <m:dPr>
                                      <m:ctrlPr>
                                        <a:rPr lang="en-US" altLang="zh-CN" i="1">
                                          <a:latin typeface="Cambria Math" panose="02040503050406030204" pitchFamily="18" charset="0"/>
                                        </a:rPr>
                                      </m:ctrlPr>
                                    </m:dPr>
                                    <m:e>
                                      <m:r>
                                        <a:rPr lang="en-US" altLang="zh-CN" i="1">
                                          <a:latin typeface="Cambria Math" panose="02040503050406030204" pitchFamily="18" charset="0"/>
                                        </a:rPr>
                                        <m:t>𝑇</m:t>
                                      </m:r>
                                    </m:e>
                                  </m:d>
                                </m:sup>
                              </m:sSup>
                            </m:e>
                          </m:d>
                          <m:r>
                            <a:rPr lang="en-US" altLang="zh-CN" i="1">
                              <a:latin typeface="Cambria Math" panose="02040503050406030204" pitchFamily="18" charset="0"/>
                            </a:rPr>
                            <m:t>−</m:t>
                          </m:r>
                          <m:r>
                            <a:rPr lang="en-US" altLang="zh-CN" i="1">
                              <a:latin typeface="Cambria Math" panose="02040503050406030204" pitchFamily="18" charset="0"/>
                            </a:rPr>
                            <m:t>𝐽</m:t>
                          </m:r>
                          <m:d>
                            <m:dPr>
                              <m:ctrlPr>
                                <a:rPr lang="en-US" altLang="zh-CN" i="1">
                                  <a:latin typeface="Cambria Math" panose="02040503050406030204" pitchFamily="18" charset="0"/>
                                </a:rPr>
                              </m:ctrlPr>
                            </m:dPr>
                            <m:e>
                              <m:sSup>
                                <m:sSupPr>
                                  <m:ctrlPr>
                                    <a:rPr lang="en-US" altLang="zh-CN" i="1" smtClean="0">
                                      <a:solidFill>
                                        <a:srgbClr val="7030A0"/>
                                      </a:solidFill>
                                      <a:latin typeface="Cambria Math" panose="02040503050406030204" pitchFamily="18" charset="0"/>
                                    </a:rPr>
                                  </m:ctrlPr>
                                </m:sSupPr>
                                <m:e>
                                  <m:r>
                                    <a:rPr lang="en-US" altLang="zh-CN" i="1">
                                      <a:solidFill>
                                        <a:srgbClr val="7030A0"/>
                                      </a:solidFill>
                                      <a:latin typeface="Cambria Math" panose="02040503050406030204" pitchFamily="18" charset="0"/>
                                    </a:rPr>
                                    <m:t>𝜃</m:t>
                                  </m:r>
                                </m:e>
                                <m:sup>
                                  <m:r>
                                    <a:rPr lang="en-US" altLang="zh-CN" i="1">
                                      <a:solidFill>
                                        <a:srgbClr val="7030A0"/>
                                      </a:solidFill>
                                      <a:latin typeface="Cambria Math" panose="02040503050406030204" pitchFamily="18" charset="0"/>
                                    </a:rPr>
                                    <m:t>∗</m:t>
                                  </m:r>
                                </m:sup>
                              </m:sSup>
                            </m:e>
                          </m:d>
                        </m:e>
                      </m:d>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𝒪</m:t>
                          </m:r>
                        </m:e>
                      </m:acc>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smtClean="0">
                                  <a:solidFill>
                                    <a:srgbClr val="C00000"/>
                                  </a:solidFill>
                                  <a:latin typeface="Cambria Math" panose="02040503050406030204" pitchFamily="18" charset="0"/>
                                </a:rPr>
                                <m:t>𝑁</m:t>
                              </m:r>
                              <m:r>
                                <a:rPr lang="en-US" altLang="zh-CN" i="1">
                                  <a:latin typeface="Cambria Math" panose="02040503050406030204" pitchFamily="18" charset="0"/>
                                </a:rPr>
                                <m:t>𝐻𝑇</m:t>
                              </m:r>
                            </m:den>
                          </m:f>
                        </m:e>
                      </m:d>
                      <m:r>
                        <a:rPr lang="en-US" altLang="zh-CN" b="0" i="1" smtClean="0">
                          <a:latin typeface="Cambria Math" panose="02040503050406030204" pitchFamily="18" charset="0"/>
                        </a:rPr>
                        <m:t>.</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57EFBAFB-8AFE-764C-5E3A-478730566273}"/>
                  </a:ext>
                </a:extLst>
              </p:cNvPr>
              <p:cNvSpPr>
                <a:spLocks noGrp="1" noRot="1" noChangeAspect="1" noMove="1" noResize="1" noEditPoints="1" noAdjustHandles="1" noChangeArrowheads="1" noChangeShapeType="1" noTextEdit="1"/>
              </p:cNvSpPr>
              <p:nvPr>
                <p:ph idx="1"/>
              </p:nvPr>
            </p:nvSpPr>
            <p:spPr>
              <a:xfrm>
                <a:off x="838200" y="1194368"/>
                <a:ext cx="10627468" cy="1942977"/>
              </a:xfrm>
              <a:blipFill>
                <a:blip r:embed="rId3"/>
                <a:stretch>
                  <a:fillRect l="-915" t="-5556" r="-1373"/>
                </a:stretch>
              </a:blipFill>
              <a:ln w="28575">
                <a:solidFill>
                  <a:srgbClr val="FFC000"/>
                </a:solidFill>
              </a:ln>
            </p:spPr>
            <p:txBody>
              <a:bodyPr/>
              <a:lstStyle/>
              <a:p>
                <a:r>
                  <a:rPr lang="zh-CN" altLang="en-US">
                    <a:noFill/>
                  </a:rPr>
                  <a:t> </a:t>
                </a:r>
              </a:p>
            </p:txBody>
          </p:sp>
        </mc:Fallback>
      </mc:AlternateContent>
      <p:cxnSp>
        <p:nvCxnSpPr>
          <p:cNvPr id="5" name="Straight Arrow Connector 4">
            <a:extLst>
              <a:ext uri="{FF2B5EF4-FFF2-40B4-BE49-F238E27FC236}">
                <a16:creationId xmlns:a16="http://schemas.microsoft.com/office/drawing/2014/main" id="{728ACBBD-1582-851A-8944-BFD413DBD656}"/>
              </a:ext>
            </a:extLst>
          </p:cNvPr>
          <p:cNvCxnSpPr>
            <a:cxnSpLocks/>
          </p:cNvCxnSpPr>
          <p:nvPr/>
        </p:nvCxnSpPr>
        <p:spPr>
          <a:xfrm flipH="1">
            <a:off x="7480243" y="2438401"/>
            <a:ext cx="1251626" cy="402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42E95A5-49C1-F0D3-4588-4FBD988B5B3C}"/>
              </a:ext>
            </a:extLst>
          </p:cNvPr>
          <p:cNvSpPr txBox="1"/>
          <p:nvPr/>
        </p:nvSpPr>
        <p:spPr>
          <a:xfrm>
            <a:off x="8686718" y="2193921"/>
            <a:ext cx="1557799" cy="461665"/>
          </a:xfrm>
          <a:prstGeom prst="rect">
            <a:avLst/>
          </a:prstGeom>
          <a:noFill/>
        </p:spPr>
        <p:txBody>
          <a:bodyPr wrap="none" rtlCol="0">
            <a:spAutoFit/>
          </a:bodyPr>
          <a:lstStyle/>
          <a:p>
            <a:r>
              <a:rPr lang="en-US" altLang="zh-CN" sz="2400" dirty="0">
                <a:solidFill>
                  <a:srgbClr val="C00000"/>
                </a:solidFill>
              </a:rPr>
              <a:t># of agents</a:t>
            </a:r>
            <a:endParaRPr lang="zh-CN" altLang="en-US" sz="2400" dirty="0">
              <a:solidFill>
                <a:srgbClr val="C00000"/>
              </a:solidFill>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D72B620-5C1D-2A05-5A13-723EC4D28416}"/>
                  </a:ext>
                </a:extLst>
              </p:cNvPr>
              <p:cNvSpPr txBox="1"/>
              <p:nvPr/>
            </p:nvSpPr>
            <p:spPr>
              <a:xfrm>
                <a:off x="838200" y="3157353"/>
                <a:ext cx="10627468" cy="3107517"/>
              </a:xfrm>
              <a:prstGeom prst="rect">
                <a:avLst/>
              </a:prstGeom>
              <a:noFill/>
            </p:spPr>
            <p:txBody>
              <a:bodyPr wrap="square" rtlCol="0">
                <a:spAutoFit/>
              </a:bodyPr>
              <a:lstStyle/>
              <a:p>
                <a:r>
                  <a:rPr lang="en-US" altLang="zh-CN" sz="2600" b="1" dirty="0">
                    <a:solidFill>
                      <a:schemeClr val="accent1"/>
                    </a:solidFill>
                    <a:latin typeface="Calibri" panose="020F0502020204030204" pitchFamily="34" charset="0"/>
                    <a:ea typeface="Calibri" panose="020F0502020204030204" pitchFamily="34" charset="0"/>
                    <a:cs typeface="Calibri" panose="020F0502020204030204" pitchFamily="34" charset="0"/>
                  </a:rPr>
                  <a:t>Main takeaways:</a:t>
                </a:r>
              </a:p>
              <a:p>
                <a:pPr marL="571500" indent="-571500">
                  <a:buFont typeface="Arial" panose="020B0604020202020204" pitchFamily="34" charset="0"/>
                  <a:buChar char="•"/>
                </a:pPr>
                <a:r>
                  <a:rPr lang="en-US" altLang="zh-CN" sz="2000" dirty="0">
                    <a:latin typeface="Calibri" panose="020F0502020204030204" pitchFamily="34" charset="0"/>
                    <a:ea typeface="Calibri" panose="020F0502020204030204" pitchFamily="34" charset="0"/>
                    <a:cs typeface="Calibri" panose="020F0502020204030204" pitchFamily="34" charset="0"/>
                  </a:rPr>
                  <a:t>Up to round </a:t>
                </a:r>
                <a14:m>
                  <m:oMath xmlns:m="http://schemas.openxmlformats.org/officeDocument/2006/math">
                    <m:r>
                      <a:rPr lang="en-US" altLang="zh-CN" sz="2000" b="0" i="1" smtClean="0">
                        <a:latin typeface="Cambria Math" panose="02040503050406030204" pitchFamily="18" charset="0"/>
                        <a:ea typeface="Calibri" panose="020F0502020204030204" pitchFamily="34" charset="0"/>
                        <a:cs typeface="Calibri" panose="020F0502020204030204" pitchFamily="34" charset="0"/>
                      </a:rPr>
                      <m:t>𝑇</m:t>
                    </m:r>
                  </m:oMath>
                </a14:m>
                <a:r>
                  <a:rPr lang="en-US" altLang="zh-CN" sz="2000" b="0" dirty="0">
                    <a:latin typeface="Calibri" panose="020F0502020204030204" pitchFamily="34" charset="0"/>
                    <a:ea typeface="Calibri" panose="020F0502020204030204" pitchFamily="34" charset="0"/>
                    <a:cs typeface="Calibri" panose="020F0502020204030204" pitchFamily="34" charset="0"/>
                  </a:rPr>
                  <a:t>, the total sample complexity is </a:t>
                </a:r>
                <a14:m>
                  <m:oMath xmlns:m="http://schemas.openxmlformats.org/officeDocument/2006/math">
                    <m:r>
                      <a:rPr lang="en-US" altLang="zh-CN" sz="2000" b="0" i="1" smtClean="0">
                        <a:latin typeface="Cambria Math" panose="02040503050406030204" pitchFamily="18" charset="0"/>
                        <a:ea typeface="Calibri" panose="020F0502020204030204" pitchFamily="34" charset="0"/>
                        <a:cs typeface="Calibri" panose="020F0502020204030204" pitchFamily="34" charset="0"/>
                      </a:rPr>
                      <m:t>𝑁𝐻𝑇</m:t>
                    </m:r>
                  </m:oMath>
                </a14:m>
                <a:r>
                  <a:rPr lang="en-US" altLang="zh-CN" sz="2000" b="0" dirty="0">
                    <a:latin typeface="Calibri" panose="020F0502020204030204" pitchFamily="34" charset="0"/>
                    <a:ea typeface="Calibri" panose="020F0502020204030204" pitchFamily="34" charset="0"/>
                    <a:cs typeface="Calibri" panose="020F0502020204030204" pitchFamily="34" charset="0"/>
                  </a:rPr>
                  <a:t>, and our result features </a:t>
                </a:r>
                <a14:m>
                  <m:oMath xmlns:m="http://schemas.openxmlformats.org/officeDocument/2006/math">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𝒪</m:t>
                        </m:r>
                      </m:e>
                    </m:acc>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smtClean="0">
                                <a:solidFill>
                                  <a:srgbClr val="C00000"/>
                                </a:solidFill>
                                <a:latin typeface="Cambria Math" panose="02040503050406030204" pitchFamily="18" charset="0"/>
                              </a:rPr>
                              <m:t>𝑁</m:t>
                            </m:r>
                            <m:r>
                              <a:rPr lang="en-US" altLang="zh-CN" sz="2000" i="1">
                                <a:latin typeface="Cambria Math" panose="02040503050406030204" pitchFamily="18" charset="0"/>
                              </a:rPr>
                              <m:t>𝐻𝑇</m:t>
                            </m:r>
                          </m:den>
                        </m:f>
                      </m:e>
                    </m:d>
                  </m:oMath>
                </a14:m>
                <a:r>
                  <a:rPr lang="en-US" altLang="zh-CN" sz="2000" b="0" dirty="0">
                    <a:latin typeface="Calibri" panose="020F0502020204030204" pitchFamily="34" charset="0"/>
                    <a:ea typeface="Calibri" panose="020F0502020204030204" pitchFamily="34" charset="0"/>
                    <a:cs typeface="Calibri" panose="020F0502020204030204" pitchFamily="34" charset="0"/>
                  </a:rPr>
                  <a:t>, which is the best one could hope for.</a:t>
                </a:r>
              </a:p>
              <a:p>
                <a:pPr marL="571500" indent="-571500">
                  <a:buFont typeface="Arial" panose="020B0604020202020204" pitchFamily="34" charset="0"/>
                  <a:buChar char="•"/>
                </a:pPr>
                <a:endParaRPr lang="en-US" altLang="zh-CN" sz="2000" b="0"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US" altLang="zh-CN" sz="2000" dirty="0">
                    <a:latin typeface="Calibri" panose="020F0502020204030204" pitchFamily="34" charset="0"/>
                    <a:ea typeface="Calibri" panose="020F0502020204030204" pitchFamily="34" charset="0"/>
                    <a:cs typeface="Calibri" panose="020F0502020204030204" pitchFamily="34" charset="0"/>
                  </a:rPr>
                  <a:t>Theorem 1 bridges the gap in the literature, where we have shown finite-time analysis with </a:t>
                </a:r>
                <a:r>
                  <a:rPr lang="en-US" altLang="zh-CN" sz="2000" b="1" dirty="0">
                    <a:latin typeface="Calibri" panose="020F0502020204030204" pitchFamily="34" charset="0"/>
                    <a:ea typeface="Calibri" panose="020F0502020204030204" pitchFamily="34" charset="0"/>
                    <a:cs typeface="Calibri" panose="020F0502020204030204" pitchFamily="34" charset="0"/>
                  </a:rPr>
                  <a:t>linear speedup </a:t>
                </a:r>
                <a:r>
                  <a:rPr lang="en-US" altLang="zh-CN" sz="2000" dirty="0">
                    <a:latin typeface="Calibri" panose="020F0502020204030204" pitchFamily="34" charset="0"/>
                    <a:ea typeface="Calibri" panose="020F0502020204030204" pitchFamily="34" charset="0"/>
                    <a:cs typeface="Calibri" panose="020F0502020204030204" pitchFamily="34" charset="0"/>
                  </a:rPr>
                  <a:t>and</a:t>
                </a:r>
                <a:r>
                  <a:rPr lang="en-US" altLang="zh-CN" sz="2000" b="1" dirty="0">
                    <a:latin typeface="Calibri" panose="020F0502020204030204" pitchFamily="34" charset="0"/>
                    <a:ea typeface="Calibri" panose="020F0502020204030204" pitchFamily="34" charset="0"/>
                    <a:cs typeface="Calibri" panose="020F0502020204030204" pitchFamily="34" charset="0"/>
                  </a:rPr>
                  <a:t> no heterogeneity bias</a:t>
                </a:r>
                <a:r>
                  <a:rPr lang="en-US" altLang="zh-CN" sz="2000" dirty="0">
                    <a:latin typeface="Calibri" panose="020F0502020204030204" pitchFamily="34" charset="0"/>
                    <a:ea typeface="Calibri" panose="020F0502020204030204" pitchFamily="34" charset="0"/>
                    <a:cs typeface="Calibri" panose="020F0502020204030204" pitchFamily="34" charset="0"/>
                  </a:rPr>
                  <a:t>.</a:t>
                </a:r>
              </a:p>
              <a:p>
                <a:pPr marL="571500" indent="-571500">
                  <a:buFont typeface="Arial" panose="020B0604020202020204" pitchFamily="34" charset="0"/>
                  <a:buChar char="•"/>
                </a:pPr>
                <a:endParaRPr lang="en-US" altLang="zh-CN" sz="2000" b="1"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US" altLang="zh-CN" sz="2000" dirty="0">
                    <a:latin typeface="Calibri" panose="020F0502020204030204" pitchFamily="34" charset="0"/>
                    <a:ea typeface="Calibri" panose="020F0502020204030204" pitchFamily="34" charset="0"/>
                    <a:cs typeface="Calibri" panose="020F0502020204030204" pitchFamily="34" charset="0"/>
                  </a:rPr>
                  <a:t>Key helper result: </a:t>
                </a:r>
                <a:r>
                  <a:rPr lang="en-US" altLang="zh-CN" sz="2000" b="1" dirty="0">
                    <a:latin typeface="Calibri" panose="020F0502020204030204" pitchFamily="34" charset="0"/>
                    <a:ea typeface="Calibri" panose="020F0502020204030204" pitchFamily="34" charset="0"/>
                    <a:cs typeface="Calibri" panose="020F0502020204030204" pitchFamily="34" charset="0"/>
                  </a:rPr>
                  <a:t>Average of PGs from different MDPs is the PG of a suitably defined “average MDP”</a:t>
                </a:r>
                <a:r>
                  <a:rPr lang="en-US" altLang="zh-CN" sz="2000" dirty="0">
                    <a:latin typeface="Calibri" panose="020F0502020204030204" pitchFamily="34" charset="0"/>
                    <a:ea typeface="Calibri" panose="020F0502020204030204" pitchFamily="34" charset="0"/>
                    <a:cs typeface="Calibri" panose="020F0502020204030204" pitchFamily="34" charset="0"/>
                  </a:rPr>
                  <a:t> – allowing us to use the gradient-domination condition that ensures fast rates.</a:t>
                </a:r>
              </a:p>
            </p:txBody>
          </p:sp>
        </mc:Choice>
        <mc:Fallback>
          <p:sp>
            <p:nvSpPr>
              <p:cNvPr id="8" name="TextBox 7">
                <a:extLst>
                  <a:ext uri="{FF2B5EF4-FFF2-40B4-BE49-F238E27FC236}">
                    <a16:creationId xmlns:a16="http://schemas.microsoft.com/office/drawing/2014/main" id="{6D72B620-5C1D-2A05-5A13-723EC4D28416}"/>
                  </a:ext>
                </a:extLst>
              </p:cNvPr>
              <p:cNvSpPr txBox="1">
                <a:spLocks noRot="1" noChangeAspect="1" noMove="1" noResize="1" noEditPoints="1" noAdjustHandles="1" noChangeArrowheads="1" noChangeShapeType="1" noTextEdit="1"/>
              </p:cNvSpPr>
              <p:nvPr/>
            </p:nvSpPr>
            <p:spPr>
              <a:xfrm>
                <a:off x="838200" y="3157353"/>
                <a:ext cx="10627468" cy="3107517"/>
              </a:xfrm>
              <a:prstGeom prst="rect">
                <a:avLst/>
              </a:prstGeom>
              <a:blipFill>
                <a:blip r:embed="rId4"/>
                <a:stretch>
                  <a:fillRect l="-1033" t="-1569" r="-918" b="-2549"/>
                </a:stretch>
              </a:blipFill>
            </p:spPr>
            <p:txBody>
              <a:bodyPr/>
              <a:lstStyle/>
              <a:p>
                <a:r>
                  <a:rPr lang="zh-CN" altLang="en-US">
                    <a:noFill/>
                  </a:rPr>
                  <a:t> </a:t>
                </a:r>
              </a:p>
            </p:txBody>
          </p:sp>
        </mc:Fallback>
      </mc:AlternateContent>
      <p:cxnSp>
        <p:nvCxnSpPr>
          <p:cNvPr id="4" name="Straight Arrow Connector 3">
            <a:extLst>
              <a:ext uri="{FF2B5EF4-FFF2-40B4-BE49-F238E27FC236}">
                <a16:creationId xmlns:a16="http://schemas.microsoft.com/office/drawing/2014/main" id="{4D211F69-6626-F1BA-660A-7B0BEF79CC9C}"/>
              </a:ext>
            </a:extLst>
          </p:cNvPr>
          <p:cNvCxnSpPr>
            <a:cxnSpLocks/>
          </p:cNvCxnSpPr>
          <p:nvPr/>
        </p:nvCxnSpPr>
        <p:spPr>
          <a:xfrm flipH="1" flipV="1">
            <a:off x="3876805" y="2165856"/>
            <a:ext cx="2048006" cy="47358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1A16ED1-33AD-9965-FA2F-15926557991C}"/>
              </a:ext>
            </a:extLst>
          </p:cNvPr>
          <p:cNvSpPr txBox="1"/>
          <p:nvPr/>
        </p:nvSpPr>
        <p:spPr>
          <a:xfrm>
            <a:off x="1637900" y="1900854"/>
            <a:ext cx="2428351" cy="830997"/>
          </a:xfrm>
          <a:prstGeom prst="rect">
            <a:avLst/>
          </a:prstGeom>
          <a:noFill/>
        </p:spPr>
        <p:txBody>
          <a:bodyPr wrap="square" rtlCol="0">
            <a:spAutoFit/>
          </a:bodyPr>
          <a:lstStyle/>
          <a:p>
            <a:r>
              <a:rPr lang="en-US" altLang="zh-CN" sz="2400" dirty="0">
                <a:solidFill>
                  <a:srgbClr val="7030A0"/>
                </a:solidFill>
              </a:rPr>
              <a:t>Optimal point of global loss </a:t>
            </a:r>
            <a:r>
              <a:rPr lang="en-US" altLang="zh-CN" sz="2400" dirty="0" err="1">
                <a:solidFill>
                  <a:srgbClr val="7030A0"/>
                </a:solidFill>
              </a:rPr>
              <a:t>fnc</a:t>
            </a:r>
            <a:r>
              <a:rPr lang="en-US" altLang="zh-CN" sz="2400" dirty="0">
                <a:solidFill>
                  <a:srgbClr val="7030A0"/>
                </a:solidFill>
              </a:rPr>
              <a:t>.</a:t>
            </a:r>
            <a:endParaRPr lang="zh-CN" altLang="en-US" sz="2400" dirty="0">
              <a:solidFill>
                <a:srgbClr val="7030A0"/>
              </a:solidFill>
            </a:endParaRPr>
          </a:p>
        </p:txBody>
      </p:sp>
    </p:spTree>
    <p:extLst>
      <p:ext uri="{BB962C8B-B14F-4D97-AF65-F5344CB8AC3E}">
        <p14:creationId xmlns:p14="http://schemas.microsoft.com/office/powerpoint/2010/main" val="426103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Effect transition="in" filter="fade">
                                      <p:cBhvr>
                                        <p:cTn id="43" dur="500"/>
                                        <p:tgtEl>
                                          <p:spTgt spid="8">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fade">
                                      <p:cBhvr>
                                        <p:cTn id="48" dur="500"/>
                                        <p:tgtEl>
                                          <p:spTgt spid="8">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8">
                                            <p:txEl>
                                              <p:pRg st="5" end="5"/>
                                            </p:txEl>
                                          </p:spTgt>
                                        </p:tgtEl>
                                        <p:attrNameLst>
                                          <p:attrName>style.visibility</p:attrName>
                                        </p:attrNameLst>
                                      </p:cBhvr>
                                      <p:to>
                                        <p:strVal val="visible"/>
                                      </p:to>
                                    </p:set>
                                    <p:animEffect transition="in" filter="fade">
                                      <p:cBhvr>
                                        <p:cTn id="53"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6B7EC-9230-29E1-B6E2-14CA0BD6B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2F3584-BFD6-6FFD-BED4-2EFACC9FDB4A}"/>
              </a:ext>
            </a:extLst>
          </p:cNvPr>
          <p:cNvSpPr>
            <a:spLocks noGrp="1"/>
          </p:cNvSpPr>
          <p:nvPr>
            <p:ph type="title"/>
          </p:nvPr>
        </p:nvSpPr>
        <p:spPr/>
        <p:txBody>
          <a:bodyPr>
            <a:normAutofit/>
          </a:bodyPr>
          <a:lstStyle/>
          <a:p>
            <a:r>
              <a:rPr lang="en-US" dirty="0"/>
              <a:t>Main results (w/o gradient-domination)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9BBBE5-4F7A-FE5E-86C3-BBDC9FE57D9F}"/>
                  </a:ext>
                </a:extLst>
              </p:cNvPr>
              <p:cNvSpPr>
                <a:spLocks noGrp="1"/>
              </p:cNvSpPr>
              <p:nvPr>
                <p:ph idx="1"/>
              </p:nvPr>
            </p:nvSpPr>
            <p:spPr>
              <a:xfrm>
                <a:off x="838200" y="1194368"/>
                <a:ext cx="10627468" cy="1942977"/>
              </a:xfrm>
              <a:solidFill>
                <a:schemeClr val="accent6">
                  <a:lumMod val="20000"/>
                  <a:lumOff val="80000"/>
                </a:schemeClr>
              </a:solidFill>
              <a:ln w="28575">
                <a:solidFill>
                  <a:srgbClr val="FFC000"/>
                </a:solidFill>
              </a:ln>
            </p:spPr>
            <p:txBody>
              <a:bodyPr>
                <a:normAutofit fontScale="85000" lnSpcReduction="10000"/>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Theorem 2.</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i="1" dirty="0">
                    <a:latin typeface="Calibri" panose="020F0502020204030204" pitchFamily="34" charset="0"/>
                    <a:ea typeface="Calibri" panose="020F0502020204030204" pitchFamily="34" charset="0"/>
                    <a:cs typeface="Calibri" panose="020F0502020204030204" pitchFamily="34" charset="0"/>
                  </a:rPr>
                  <a:t>Under a suitable choice of step-size, Fast-</a:t>
                </a:r>
                <a:r>
                  <a:rPr lang="en-US" altLang="zh-CN" sz="2800" i="1" dirty="0" err="1">
                    <a:latin typeface="Calibri" panose="020F0502020204030204" pitchFamily="34" charset="0"/>
                    <a:ea typeface="Calibri" panose="020F0502020204030204" pitchFamily="34" charset="0"/>
                    <a:cs typeface="Calibri" panose="020F0502020204030204" pitchFamily="34" charset="0"/>
                  </a:rPr>
                  <a:t>FedPG</a:t>
                </a:r>
                <a:r>
                  <a:rPr lang="en-US" altLang="zh-CN" sz="2800" i="1" dirty="0">
                    <a:latin typeface="Calibri" panose="020F0502020204030204" pitchFamily="34" charset="0"/>
                    <a:ea typeface="Calibri" panose="020F0502020204030204" pitchFamily="34" charset="0"/>
                    <a:cs typeface="Calibri" panose="020F0502020204030204" pitchFamily="34" charset="0"/>
                  </a:rPr>
                  <a:t> guarantees </a:t>
                </a:r>
                <a:r>
                  <a:rPr lang="en-US" altLang="zh-CN" sz="2800" i="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without</a:t>
                </a:r>
                <a:r>
                  <a:rPr lang="en-US" altLang="zh-CN" sz="2800" i="1" dirty="0">
                    <a:latin typeface="Calibri" panose="020F0502020204030204" pitchFamily="34" charset="0"/>
                    <a:ea typeface="Calibri" panose="020F0502020204030204" pitchFamily="34" charset="0"/>
                    <a:cs typeface="Calibri" panose="020F0502020204030204" pitchFamily="34" charset="0"/>
                  </a:rPr>
                  <a:t> the gradient-domination condition:</a:t>
                </a:r>
              </a:p>
              <a:p>
                <a:pPr marL="0" indent="0">
                  <a:buNone/>
                </a:pPr>
                <a:endParaRPr lang="en-US" altLang="zh-CN" i="1" dirty="0">
                  <a:latin typeface="Calibri" panose="020F0502020204030204" pitchFamily="34" charset="0"/>
                  <a:ea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𝑇</m:t>
                          </m:r>
                        </m:den>
                      </m:f>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𝑇</m:t>
                          </m:r>
                          <m:r>
                            <a:rPr lang="en-US" altLang="zh-CN" b="0" i="1" smtClean="0">
                              <a:latin typeface="Cambria Math" panose="02040503050406030204" pitchFamily="18" charset="0"/>
                            </a:rPr>
                            <m:t>−1</m:t>
                          </m:r>
                        </m:sup>
                        <m:e>
                          <m:r>
                            <a:rPr lang="en-US" altLang="zh-CN" i="1">
                              <a:latin typeface="Cambria Math" panose="02040503050406030204" pitchFamily="18" charset="0"/>
                            </a:rPr>
                            <m:t>𝔼</m:t>
                          </m:r>
                          <m:d>
                            <m:dPr>
                              <m:begChr m:val="["/>
                              <m:endChr m:val="]"/>
                              <m:ctrlPr>
                                <a:rPr lang="en-US" altLang="zh-CN" i="1">
                                  <a:latin typeface="Cambria Math" panose="02040503050406030204" pitchFamily="18" charset="0"/>
                                </a:rPr>
                              </m:ctrlPr>
                            </m:dPr>
                            <m:e>
                              <m:sSup>
                                <m:sSupPr>
                                  <m:ctrlPr>
                                    <a:rPr lang="en-US" altLang="zh-CN" b="0" i="1" smtClean="0">
                                      <a:latin typeface="Cambria Math" panose="02040503050406030204" pitchFamily="18" charset="0"/>
                                    </a:rPr>
                                  </m:ctrlPr>
                                </m:sSupPr>
                                <m:e>
                                  <m:d>
                                    <m:dPr>
                                      <m:begChr m:val="‖"/>
                                      <m:endChr m:val="‖"/>
                                      <m:ctrlPr>
                                        <a:rPr lang="en-US" altLang="zh-CN" i="1" smtClean="0">
                                          <a:latin typeface="Cambria Math" panose="02040503050406030204" pitchFamily="18" charset="0"/>
                                        </a:rPr>
                                      </m:ctrlPr>
                                    </m:dPr>
                                    <m:e>
                                      <m:r>
                                        <m:rPr>
                                          <m:sty m:val="p"/>
                                        </m:rPr>
                                        <a:rPr lang="en-US" altLang="zh-CN" b="0" i="0" smtClean="0">
                                          <a:latin typeface="Cambria Math" panose="02040503050406030204" pitchFamily="18" charset="0"/>
                                        </a:rPr>
                                        <m:t>∇</m:t>
                                      </m:r>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𝜃</m:t>
                                                  </m:r>
                                                </m:e>
                                              </m:acc>
                                            </m:e>
                                            <m:sup>
                                              <m:d>
                                                <m:dPr>
                                                  <m:ctrlPr>
                                                    <a:rPr lang="en-US" altLang="zh-CN" i="1">
                                                      <a:latin typeface="Cambria Math" panose="02040503050406030204" pitchFamily="18" charset="0"/>
                                                    </a:rPr>
                                                  </m:ctrlPr>
                                                </m:dPr>
                                                <m:e>
                                                  <m:r>
                                                    <a:rPr lang="en-US" altLang="zh-CN" b="0" i="1" smtClean="0">
                                                      <a:latin typeface="Cambria Math" panose="02040503050406030204" pitchFamily="18" charset="0"/>
                                                    </a:rPr>
                                                    <m:t>𝑡</m:t>
                                                  </m:r>
                                                </m:e>
                                              </m:d>
                                            </m:sup>
                                          </m:sSup>
                                        </m:e>
                                      </m:d>
                                    </m:e>
                                  </m:d>
                                </m:e>
                                <m:sup>
                                  <m:r>
                                    <a:rPr lang="en-US" altLang="zh-CN" b="0" i="1" smtClean="0">
                                      <a:latin typeface="Cambria Math" panose="02040503050406030204" pitchFamily="18" charset="0"/>
                                    </a:rPr>
                                    <m:t>2</m:t>
                                  </m:r>
                                </m:sup>
                              </m:sSup>
                            </m:e>
                          </m:d>
                        </m:e>
                      </m:nary>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𝒪</m:t>
                          </m:r>
                        </m:e>
                      </m:acc>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b="0" i="1" smtClean="0">
                                      <a:solidFill>
                                        <a:schemeClr val="tx1"/>
                                      </a:solidFill>
                                      <a:latin typeface="Cambria Math" panose="02040503050406030204" pitchFamily="18" charset="0"/>
                                    </a:rPr>
                                  </m:ctrlPr>
                                </m:radPr>
                                <m:deg/>
                                <m:e>
                                  <m:r>
                                    <a:rPr lang="en-US" altLang="zh-CN" i="1" smtClean="0">
                                      <a:solidFill>
                                        <a:srgbClr val="C00000"/>
                                      </a:solidFill>
                                      <a:latin typeface="Cambria Math" panose="02040503050406030204" pitchFamily="18" charset="0"/>
                                    </a:rPr>
                                    <m:t>𝑁</m:t>
                                  </m:r>
                                  <m:r>
                                    <a:rPr lang="en-US" altLang="zh-CN" i="1">
                                      <a:solidFill>
                                        <a:schemeClr val="tx1"/>
                                      </a:solidFill>
                                      <a:latin typeface="Cambria Math" panose="02040503050406030204" pitchFamily="18" charset="0"/>
                                    </a:rPr>
                                    <m:t>𝐻𝑇</m:t>
                                  </m:r>
                                </m:e>
                              </m:rad>
                            </m:den>
                          </m:f>
                        </m:e>
                      </m:d>
                      <m:r>
                        <a:rPr lang="en-US" altLang="zh-CN" b="0" i="1" smtClean="0">
                          <a:latin typeface="Cambria Math" panose="02040503050406030204" pitchFamily="18" charset="0"/>
                        </a:rPr>
                        <m:t>.</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D89BBBE5-4F7A-FE5E-86C3-BBDC9FE57D9F}"/>
                  </a:ext>
                </a:extLst>
              </p:cNvPr>
              <p:cNvSpPr>
                <a:spLocks noGrp="1" noRot="1" noChangeAspect="1" noMove="1" noResize="1" noEditPoints="1" noAdjustHandles="1" noChangeArrowheads="1" noChangeShapeType="1" noTextEdit="1"/>
              </p:cNvSpPr>
              <p:nvPr>
                <p:ph idx="1"/>
              </p:nvPr>
            </p:nvSpPr>
            <p:spPr>
              <a:xfrm>
                <a:off x="838200" y="1194368"/>
                <a:ext cx="10627468" cy="1942977"/>
              </a:xfrm>
              <a:blipFill>
                <a:blip r:embed="rId3"/>
                <a:stretch>
                  <a:fillRect l="-801" t="-5247" r="-400"/>
                </a:stretch>
              </a:blipFill>
              <a:ln w="28575">
                <a:solidFill>
                  <a:srgbClr val="FFC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CDCCBCF-D4A0-A646-6E2F-2A1C35C50977}"/>
                  </a:ext>
                </a:extLst>
              </p:cNvPr>
              <p:cNvSpPr txBox="1"/>
              <p:nvPr/>
            </p:nvSpPr>
            <p:spPr>
              <a:xfrm>
                <a:off x="838200" y="3157353"/>
                <a:ext cx="10627468" cy="2373855"/>
              </a:xfrm>
              <a:prstGeom prst="rect">
                <a:avLst/>
              </a:prstGeom>
              <a:noFill/>
            </p:spPr>
            <p:txBody>
              <a:bodyPr wrap="square" rtlCol="0">
                <a:spAutoFit/>
              </a:bodyPr>
              <a:lstStyle/>
              <a:p>
                <a:r>
                  <a:rPr lang="en-US" altLang="zh-CN" sz="2600" b="1" dirty="0">
                    <a:solidFill>
                      <a:schemeClr val="accent1"/>
                    </a:solidFill>
                    <a:latin typeface="Calibri" panose="020F0502020204030204" pitchFamily="34" charset="0"/>
                    <a:ea typeface="Calibri" panose="020F0502020204030204" pitchFamily="34" charset="0"/>
                    <a:cs typeface="Calibri" panose="020F0502020204030204" pitchFamily="34" charset="0"/>
                  </a:rPr>
                  <a:t>Main takeaways:</a:t>
                </a:r>
              </a:p>
              <a:p>
                <a:pPr marL="571500" indent="-571500">
                  <a:buFont typeface="Arial" panose="020B0604020202020204" pitchFamily="34" charset="0"/>
                  <a:buChar char="•"/>
                </a:pPr>
                <a:r>
                  <a:rPr lang="en-US" altLang="zh-CN" sz="2400" dirty="0">
                    <a:latin typeface="Calibri" panose="020F0502020204030204" pitchFamily="34" charset="0"/>
                    <a:ea typeface="Calibri" panose="020F0502020204030204" pitchFamily="34" charset="0"/>
                    <a:cs typeface="Calibri" panose="020F0502020204030204" pitchFamily="34" charset="0"/>
                  </a:rPr>
                  <a:t>Without the gradient-domination condition, our result still achieves a </a:t>
                </a:r>
                <a14:m>
                  <m:oMath xmlns:m="http://schemas.openxmlformats.org/officeDocument/2006/math">
                    <m:rad>
                      <m:radPr>
                        <m:degHide m:val="on"/>
                        <m:ctrlPr>
                          <a:rPr lang="en-US" altLang="zh-CN" sz="2400" b="1" i="1" smtClean="0">
                            <a:latin typeface="Cambria Math" panose="02040503050406030204" pitchFamily="18" charset="0"/>
                            <a:ea typeface="Calibri" panose="020F0502020204030204" pitchFamily="34" charset="0"/>
                            <a:cs typeface="Calibri" panose="020F0502020204030204" pitchFamily="34" charset="0"/>
                          </a:rPr>
                        </m:ctrlPr>
                      </m:radPr>
                      <m:deg/>
                      <m:e>
                        <m:r>
                          <a:rPr lang="en-US" altLang="zh-CN" sz="2400" b="1" i="1" smtClean="0">
                            <a:latin typeface="Cambria Math" panose="02040503050406030204" pitchFamily="18" charset="0"/>
                            <a:ea typeface="Calibri" panose="020F0502020204030204" pitchFamily="34" charset="0"/>
                            <a:cs typeface="Calibri" panose="020F0502020204030204" pitchFamily="34" charset="0"/>
                          </a:rPr>
                          <m:t>𝑵</m:t>
                        </m:r>
                      </m:e>
                    </m:rad>
                  </m:oMath>
                </a14:m>
                <a:r>
                  <a:rPr lang="en-US" altLang="zh-CN" sz="2400" b="1" dirty="0">
                    <a:latin typeface="Calibri" panose="020F0502020204030204" pitchFamily="34" charset="0"/>
                    <a:ea typeface="Calibri" panose="020F0502020204030204" pitchFamily="34" charset="0"/>
                    <a:cs typeface="Calibri" panose="020F0502020204030204" pitchFamily="34" charset="0"/>
                  </a:rPr>
                  <a:t>-fold speedup</a:t>
                </a:r>
                <a:r>
                  <a:rPr lang="en-US" altLang="zh-CN" sz="2400" dirty="0">
                    <a:latin typeface="Calibri" panose="020F0502020204030204" pitchFamily="34" charset="0"/>
                    <a:ea typeface="Calibri" panose="020F0502020204030204" pitchFamily="34" charset="0"/>
                    <a:cs typeface="Calibri" panose="020F0502020204030204" pitchFamily="34" charset="0"/>
                  </a:rPr>
                  <a:t> with </a:t>
                </a:r>
                <a:r>
                  <a:rPr lang="en-US" altLang="zh-CN" sz="2400" b="1" dirty="0">
                    <a:latin typeface="Calibri" panose="020F0502020204030204" pitchFamily="34" charset="0"/>
                    <a:ea typeface="Calibri" panose="020F0502020204030204" pitchFamily="34" charset="0"/>
                    <a:cs typeface="Calibri" panose="020F0502020204030204" pitchFamily="34" charset="0"/>
                  </a:rPr>
                  <a:t>no heterogeneity bias</a:t>
                </a:r>
                <a:r>
                  <a:rPr lang="en-US" altLang="zh-CN" sz="2400" dirty="0">
                    <a:latin typeface="Calibri" panose="020F0502020204030204" pitchFamily="34" charset="0"/>
                    <a:ea typeface="Calibri" panose="020F0502020204030204" pitchFamily="34" charset="0"/>
                    <a:cs typeface="Calibri" panose="020F0502020204030204" pitchFamily="34" charset="0"/>
                  </a:rPr>
                  <a:t>.</a:t>
                </a:r>
              </a:p>
              <a:p>
                <a:pPr marL="571500" indent="-57150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US" altLang="zh-CN" sz="2400" dirty="0">
                    <a:latin typeface="Calibri" panose="020F0502020204030204" pitchFamily="34" charset="0"/>
                    <a:ea typeface="Calibri" panose="020F0502020204030204" pitchFamily="34" charset="0"/>
                    <a:cs typeface="Calibri" panose="020F0502020204030204" pitchFamily="34" charset="0"/>
                  </a:rPr>
                  <a:t>Theorem 2 continues to hold even when the agents have </a:t>
                </a:r>
                <a:r>
                  <a:rPr lang="en-US" altLang="zh-CN" sz="2400" i="1" dirty="0">
                    <a:solidFill>
                      <a:schemeClr val="accent1"/>
                    </a:solidFill>
                    <a:latin typeface="Calibri" panose="020F0502020204030204" pitchFamily="34" charset="0"/>
                    <a:ea typeface="Calibri" panose="020F0502020204030204" pitchFamily="34" charset="0"/>
                    <a:cs typeface="Calibri" panose="020F0502020204030204" pitchFamily="34" charset="0"/>
                  </a:rPr>
                  <a:t>different transition kernel </a:t>
                </a:r>
                <a14:m>
                  <m:oMath xmlns:m="http://schemas.openxmlformats.org/officeDocument/2006/math">
                    <m:sSub>
                      <m:sSubPr>
                        <m:ctrlPr>
                          <a:rPr lang="en-US" altLang="zh-CN"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sSubPr>
                      <m:e>
                        <m:r>
                          <a:rPr lang="en-US" altLang="zh-CN"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𝒫</m:t>
                        </m:r>
                      </m:e>
                      <m:sub>
                        <m:r>
                          <a:rPr lang="en-US" altLang="zh-CN"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𝑖</m:t>
                        </m:r>
                      </m:sub>
                    </m:sSub>
                  </m:oMath>
                </a14:m>
                <a:r>
                  <a:rPr lang="en-US" altLang="zh-CN" sz="2400" dirty="0">
                    <a:solidFill>
                      <a:schemeClr val="tx1"/>
                    </a:solidFill>
                    <a:latin typeface="Calibri" panose="020F0502020204030204" pitchFamily="34" charset="0"/>
                    <a:ea typeface="Calibri" panose="020F0502020204030204" pitchFamily="34" charset="0"/>
                    <a:cs typeface="Calibri" panose="020F0502020204030204" pitchFamily="34" charset="0"/>
                  </a:rPr>
                  <a:t>’s</a:t>
                </a:r>
                <a:r>
                  <a:rPr lang="en-US" altLang="zh-CN" sz="2400" dirty="0">
                    <a:latin typeface="Calibri" panose="020F0502020204030204" pitchFamily="34" charset="0"/>
                    <a:ea typeface="Calibri" panose="020F0502020204030204" pitchFamily="34" charset="0"/>
                    <a:cs typeface="Calibri" panose="020F0502020204030204" pitchFamily="34" charset="0"/>
                  </a:rPr>
                  <a:t>.</a:t>
                </a:r>
              </a:p>
            </p:txBody>
          </p:sp>
        </mc:Choice>
        <mc:Fallback xmlns="">
          <p:sp>
            <p:nvSpPr>
              <p:cNvPr id="8" name="TextBox 7">
                <a:extLst>
                  <a:ext uri="{FF2B5EF4-FFF2-40B4-BE49-F238E27FC236}">
                    <a16:creationId xmlns:a16="http://schemas.microsoft.com/office/drawing/2014/main" id="{FCDCCBCF-D4A0-A646-6E2F-2A1C35C50977}"/>
                  </a:ext>
                </a:extLst>
              </p:cNvPr>
              <p:cNvSpPr txBox="1">
                <a:spLocks noRot="1" noChangeAspect="1" noMove="1" noResize="1" noEditPoints="1" noAdjustHandles="1" noChangeArrowheads="1" noChangeShapeType="1" noTextEdit="1"/>
              </p:cNvSpPr>
              <p:nvPr/>
            </p:nvSpPr>
            <p:spPr>
              <a:xfrm>
                <a:off x="838200" y="3157353"/>
                <a:ext cx="10627468" cy="2373855"/>
              </a:xfrm>
              <a:prstGeom prst="rect">
                <a:avLst/>
              </a:prstGeom>
              <a:blipFill>
                <a:blip r:embed="rId4"/>
                <a:stretch>
                  <a:fillRect l="-1033" t="-2057" b="-51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55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fade">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4868-A1E5-19D3-4276-3F6DEEF0F864}"/>
              </a:ext>
            </a:extLst>
          </p:cNvPr>
          <p:cNvSpPr>
            <a:spLocks noGrp="1"/>
          </p:cNvSpPr>
          <p:nvPr>
            <p:ph type="title"/>
          </p:nvPr>
        </p:nvSpPr>
        <p:spPr/>
        <p:txBody>
          <a:bodyPr/>
          <a:lstStyle/>
          <a:p>
            <a:r>
              <a:rPr lang="en-US" dirty="0"/>
              <a:t>Main Ideas in Proof</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3A1E25-CD3F-E100-EF8B-730F4FCA05D5}"/>
                  </a:ext>
                </a:extLst>
              </p:cNvPr>
              <p:cNvSpPr>
                <a:spLocks noGrp="1"/>
              </p:cNvSpPr>
              <p:nvPr>
                <p:ph idx="1"/>
              </p:nvPr>
            </p:nvSpPr>
            <p:spPr>
              <a:xfrm>
                <a:off x="838200" y="1083502"/>
                <a:ext cx="10627468" cy="2029216"/>
              </a:xfrm>
              <a:solidFill>
                <a:schemeClr val="accent6">
                  <a:lumMod val="20000"/>
                  <a:lumOff val="80000"/>
                </a:schemeClr>
              </a:solidFill>
              <a:ln w="28575">
                <a:solidFill>
                  <a:srgbClr val="FFC000"/>
                </a:solidFill>
              </a:ln>
            </p:spPr>
            <p:txBody>
              <a:bodyPr>
                <a:normAutofit fontScale="85000" lnSpcReduction="10000"/>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Lemma 1.</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i="1" dirty="0">
                    <a:latin typeface="Calibri" panose="020F0502020204030204" pitchFamily="34" charset="0"/>
                    <a:ea typeface="Calibri" panose="020F0502020204030204" pitchFamily="34" charset="0"/>
                    <a:cs typeface="Calibri" panose="020F0502020204030204" pitchFamily="34" charset="0"/>
                  </a:rPr>
                  <a:t>Let </a:t>
                </a:r>
                <a14:m>
                  <m:oMath xmlns:m="http://schemas.openxmlformats.org/officeDocument/2006/math">
                    <m:sSubSup>
                      <m:sSubSupPr>
                        <m:ctrlPr>
                          <a:rPr lang="en-US" altLang="zh-CN" sz="2800" b="0" i="1" smtClean="0">
                            <a:latin typeface="Cambria Math" panose="02040503050406030204" pitchFamily="18" charset="0"/>
                            <a:ea typeface="Calibri" panose="020F0502020204030204" pitchFamily="34" charset="0"/>
                            <a:cs typeface="Calibri" panose="020F0502020204030204" pitchFamily="34" charset="0"/>
                          </a:rPr>
                        </m:ctrlPr>
                      </m:sSubSupPr>
                      <m:e>
                        <m:r>
                          <m:rPr>
                            <m:sty m:val="p"/>
                          </m:rPr>
                          <a:rPr lang="en-US" altLang="zh-CN" sz="2800" b="0" i="0" smtClean="0">
                            <a:latin typeface="Cambria Math" panose="02040503050406030204" pitchFamily="18" charset="0"/>
                            <a:ea typeface="Calibri" panose="020F0502020204030204" pitchFamily="34" charset="0"/>
                            <a:cs typeface="Calibri" panose="020F0502020204030204" pitchFamily="34" charset="0"/>
                          </a:rPr>
                          <m:t>Δ</m:t>
                        </m:r>
                      </m:e>
                      <m:sub>
                        <m:r>
                          <a:rPr lang="en-US" altLang="zh-CN" sz="2800" b="0" i="1" smtClean="0">
                            <a:latin typeface="Cambria Math" panose="02040503050406030204" pitchFamily="18" charset="0"/>
                            <a:ea typeface="Calibri" panose="020F0502020204030204" pitchFamily="34" charset="0"/>
                            <a:cs typeface="Calibri" panose="020F0502020204030204" pitchFamily="34" charset="0"/>
                          </a:rPr>
                          <m:t>𝑖</m:t>
                        </m:r>
                        <m:r>
                          <a:rPr lang="en-US" altLang="zh-CN" sz="2800" b="0" i="1" smtClean="0">
                            <a:latin typeface="Cambria Math" panose="02040503050406030204" pitchFamily="18" charset="0"/>
                            <a:ea typeface="Calibri" panose="020F0502020204030204" pitchFamily="34" charset="0"/>
                            <a:cs typeface="Calibri" panose="020F0502020204030204" pitchFamily="34" charset="0"/>
                          </a:rPr>
                          <m:t>,ℓ</m:t>
                        </m:r>
                      </m:sub>
                      <m:sup>
                        <m:d>
                          <m:dPr>
                            <m:ctrlPr>
                              <a:rPr lang="en-US" altLang="zh-CN" sz="2800" b="0" i="1"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800" b="0" i="1" smtClean="0">
                                <a:latin typeface="Cambria Math" panose="02040503050406030204" pitchFamily="18" charset="0"/>
                                <a:ea typeface="Calibri" panose="020F0502020204030204" pitchFamily="34" charset="0"/>
                                <a:cs typeface="Calibri" panose="020F0502020204030204" pitchFamily="34" charset="0"/>
                              </a:rPr>
                              <m:t>𝑡</m:t>
                            </m:r>
                          </m:e>
                        </m:d>
                      </m:sup>
                    </m:sSubSup>
                    <m:r>
                      <a:rPr lang="en-US" altLang="zh-CN" sz="2800" b="0" i="1" smtClean="0">
                        <a:latin typeface="Cambria Math" panose="02040503050406030204" pitchFamily="18" charset="0"/>
                        <a:ea typeface="Calibri" panose="020F0502020204030204" pitchFamily="34" charset="0"/>
                        <a:cs typeface="Calibri" panose="020F0502020204030204" pitchFamily="34" charset="0"/>
                      </a:rPr>
                      <m:t>=</m:t>
                    </m:r>
                  </m:oMath>
                </a14:m>
                <a:r>
                  <a:rPr lang="en-US" altLang="zh-CN" sz="2800" dirty="0">
                    <a:ea typeface="Calibri" panose="020F0502020204030204" pitchFamily="34" charset="0"/>
                    <a:cs typeface="Calibri" panose="020F0502020204030204" pitchFamily="34" charset="0"/>
                  </a:rPr>
                  <a:t> </a:t>
                </a:r>
                <a14:m>
                  <m:oMath xmlns:m="http://schemas.openxmlformats.org/officeDocument/2006/math">
                    <m:sSubSup>
                      <m:sSubSupPr>
                        <m:ctrlPr>
                          <a:rPr lang="en-US" altLang="zh-CN" sz="2800" i="1">
                            <a:latin typeface="Cambria Math" panose="02040503050406030204" pitchFamily="18" charset="0"/>
                            <a:ea typeface="Calibri" panose="020F0502020204030204" pitchFamily="34" charset="0"/>
                            <a:cs typeface="Calibri" panose="020F0502020204030204" pitchFamily="34" charset="0"/>
                          </a:rPr>
                        </m:ctrlPr>
                      </m:sSubSupPr>
                      <m:e>
                        <m:r>
                          <a:rPr lang="en-US" altLang="zh-CN" sz="2800" b="0" i="1" smtClean="0">
                            <a:latin typeface="Cambria Math" panose="02040503050406030204" pitchFamily="18" charset="0"/>
                            <a:ea typeface="Calibri" panose="020F0502020204030204" pitchFamily="34" charset="0"/>
                            <a:cs typeface="Calibri" panose="020F0502020204030204" pitchFamily="34" charset="0"/>
                          </a:rPr>
                          <m:t>𝜃</m:t>
                        </m:r>
                      </m:e>
                      <m:sub>
                        <m:r>
                          <a:rPr lang="en-US" altLang="zh-CN" sz="2800" i="1">
                            <a:latin typeface="Cambria Math" panose="02040503050406030204" pitchFamily="18" charset="0"/>
                            <a:ea typeface="Calibri" panose="020F0502020204030204" pitchFamily="34" charset="0"/>
                            <a:cs typeface="Calibri" panose="020F0502020204030204" pitchFamily="34" charset="0"/>
                          </a:rPr>
                          <m:t>𝑖</m:t>
                        </m:r>
                        <m:r>
                          <a:rPr lang="en-US" altLang="zh-CN" sz="2800" i="1">
                            <a:latin typeface="Cambria Math" panose="02040503050406030204" pitchFamily="18" charset="0"/>
                            <a:ea typeface="Calibri" panose="020F0502020204030204" pitchFamily="34" charset="0"/>
                            <a:cs typeface="Calibri" panose="020F0502020204030204" pitchFamily="34" charset="0"/>
                          </a:rPr>
                          <m:t>,ℓ</m:t>
                        </m:r>
                      </m:sub>
                      <m:sup>
                        <m:d>
                          <m:dPr>
                            <m:ctrlPr>
                              <a:rPr lang="en-US" altLang="zh-CN" sz="2800" i="1">
                                <a:latin typeface="Cambria Math" panose="02040503050406030204" pitchFamily="18" charset="0"/>
                                <a:ea typeface="Calibri" panose="020F0502020204030204" pitchFamily="34" charset="0"/>
                                <a:cs typeface="Calibri" panose="020F0502020204030204" pitchFamily="34" charset="0"/>
                              </a:rPr>
                            </m:ctrlPr>
                          </m:dPr>
                          <m:e>
                            <m:r>
                              <a:rPr lang="en-US" altLang="zh-CN" sz="2800" i="1">
                                <a:latin typeface="Cambria Math" panose="02040503050406030204" pitchFamily="18" charset="0"/>
                                <a:ea typeface="Calibri" panose="020F0502020204030204" pitchFamily="34" charset="0"/>
                                <a:cs typeface="Calibri" panose="020F0502020204030204" pitchFamily="34" charset="0"/>
                              </a:rPr>
                              <m:t>𝑡</m:t>
                            </m:r>
                          </m:e>
                        </m:d>
                      </m:sup>
                    </m:sSubSup>
                    <m:r>
                      <a:rPr lang="en-US" altLang="zh-CN" sz="2800" b="0" i="1" smtClean="0">
                        <a:latin typeface="Cambria Math" panose="02040503050406030204" pitchFamily="18" charset="0"/>
                        <a:ea typeface="Calibri" panose="020F0502020204030204" pitchFamily="34" charset="0"/>
                        <a:cs typeface="Calibri" panose="020F0502020204030204" pitchFamily="34" charset="0"/>
                      </a:rPr>
                      <m:t>−</m:t>
                    </m:r>
                    <m:sSup>
                      <m:sSupPr>
                        <m:ctrlPr>
                          <a:rPr lang="en-US" altLang="zh-CN" sz="2800" b="0" i="1" smtClean="0">
                            <a:latin typeface="Cambria Math" panose="02040503050406030204" pitchFamily="18" charset="0"/>
                            <a:ea typeface="Calibri" panose="020F0502020204030204" pitchFamily="34" charset="0"/>
                            <a:cs typeface="Calibri" panose="020F0502020204030204" pitchFamily="34" charset="0"/>
                          </a:rPr>
                        </m:ctrlPr>
                      </m:sSupPr>
                      <m:e>
                        <m:acc>
                          <m:accPr>
                            <m:chr m:val="̅"/>
                            <m:ctrlPr>
                              <a:rPr lang="en-US" altLang="zh-CN" sz="2800" b="0" i="1" smtClean="0">
                                <a:latin typeface="Cambria Math" panose="02040503050406030204" pitchFamily="18" charset="0"/>
                                <a:ea typeface="Calibri" panose="020F0502020204030204" pitchFamily="34" charset="0"/>
                                <a:cs typeface="Calibri" panose="020F0502020204030204" pitchFamily="34" charset="0"/>
                              </a:rPr>
                            </m:ctrlPr>
                          </m:accPr>
                          <m:e>
                            <m:r>
                              <a:rPr lang="en-US" altLang="zh-CN" sz="2800" b="0" i="1" smtClean="0">
                                <a:latin typeface="Cambria Math" panose="02040503050406030204" pitchFamily="18" charset="0"/>
                                <a:ea typeface="Calibri" panose="020F0502020204030204" pitchFamily="34" charset="0"/>
                                <a:cs typeface="Calibri" panose="020F0502020204030204" pitchFamily="34" charset="0"/>
                              </a:rPr>
                              <m:t>𝜃</m:t>
                            </m:r>
                          </m:e>
                        </m:acc>
                      </m:e>
                      <m:sup>
                        <m:d>
                          <m:dPr>
                            <m:ctrlPr>
                              <a:rPr lang="en-US" altLang="zh-CN" sz="2800" b="0" i="1"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800" b="0" i="1" smtClean="0">
                                <a:latin typeface="Cambria Math" panose="02040503050406030204" pitchFamily="18" charset="0"/>
                                <a:ea typeface="Calibri" panose="020F0502020204030204" pitchFamily="34" charset="0"/>
                                <a:cs typeface="Calibri" panose="020F0502020204030204" pitchFamily="34" charset="0"/>
                              </a:rPr>
                              <m:t>𝑡</m:t>
                            </m:r>
                          </m:e>
                        </m:d>
                      </m:sup>
                    </m:sSup>
                  </m:oMath>
                </a14:m>
                <a:r>
                  <a:rPr lang="en-US" altLang="zh-CN" sz="2800" i="1" dirty="0">
                    <a:latin typeface="Calibri" panose="020F0502020204030204" pitchFamily="34" charset="0"/>
                    <a:ea typeface="Calibri" panose="020F0502020204030204" pitchFamily="34" charset="0"/>
                    <a:cs typeface="Calibri" panose="020F0502020204030204" pitchFamily="34" charset="0"/>
                  </a:rPr>
                  <a:t>, Fast-</a:t>
                </a:r>
                <a:r>
                  <a:rPr lang="en-US" altLang="zh-CN" sz="2800" i="1" dirty="0" err="1">
                    <a:latin typeface="Calibri" panose="020F0502020204030204" pitchFamily="34" charset="0"/>
                    <a:ea typeface="Calibri" panose="020F0502020204030204" pitchFamily="34" charset="0"/>
                    <a:cs typeface="Calibri" panose="020F0502020204030204" pitchFamily="34" charset="0"/>
                  </a:rPr>
                  <a:t>FedPG</a:t>
                </a:r>
                <a:r>
                  <a:rPr lang="en-US" altLang="zh-CN" sz="2800" i="1" dirty="0">
                    <a:latin typeface="Calibri" panose="020F0502020204030204" pitchFamily="34" charset="0"/>
                    <a:ea typeface="Calibri" panose="020F0502020204030204" pitchFamily="34" charset="0"/>
                    <a:cs typeface="Calibri" panose="020F0502020204030204" pitchFamily="34" charset="0"/>
                  </a:rPr>
                  <a:t> guarantees </a:t>
                </a:r>
                <a:r>
                  <a:rPr lang="en-US" altLang="zh-CN" sz="2800" i="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without</a:t>
                </a:r>
                <a:r>
                  <a:rPr lang="en-US" altLang="zh-CN" sz="2800" i="1" dirty="0">
                    <a:latin typeface="Calibri" panose="020F0502020204030204" pitchFamily="34" charset="0"/>
                    <a:ea typeface="Calibri" panose="020F0502020204030204" pitchFamily="34" charset="0"/>
                    <a:cs typeface="Calibri" panose="020F0502020204030204" pitchFamily="34" charset="0"/>
                  </a:rPr>
                  <a:t> the gradient-domination condition:</a:t>
                </a:r>
              </a:p>
              <a:p>
                <a:pPr marL="0" indent="0">
                  <a:buNone/>
                </a:pPr>
                <a:endParaRPr lang="en-US" altLang="zh-CN" i="1" dirty="0">
                  <a:latin typeface="Calibri" panose="020F0502020204030204" pitchFamily="34" charset="0"/>
                  <a:ea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𝔼</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𝐽</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𝜃</m:t>
                                      </m:r>
                                    </m:e>
                                  </m:acc>
                                </m:e>
                                <m:sup>
                                  <m:d>
                                    <m:dPr>
                                      <m:ctrlPr>
                                        <a:rPr lang="en-US" altLang="zh-CN" i="1">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sup>
                              </m:sSup>
                            </m:e>
                          </m:d>
                          <m:r>
                            <a:rPr lang="en-US" altLang="zh-CN" i="1">
                              <a:latin typeface="Cambria Math" panose="02040503050406030204" pitchFamily="18" charset="0"/>
                            </a:rPr>
                            <m:t>−</m:t>
                          </m:r>
                          <m:r>
                            <a:rPr lang="en-US" altLang="zh-CN" i="1">
                              <a:latin typeface="Cambria Math" panose="02040503050406030204" pitchFamily="18" charset="0"/>
                            </a:rPr>
                            <m:t>𝐽</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𝜃</m:t>
                                      </m:r>
                                    </m:e>
                                  </m:acc>
                                </m:e>
                                <m: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sup>
                              </m:sSup>
                            </m:e>
                          </m:d>
                        </m:e>
                      </m:d>
                      <m:r>
                        <a:rPr lang="en-US" altLang="zh-CN" i="1">
                          <a:latin typeface="Cambria Math" panose="02040503050406030204" pitchFamily="18" charset="0"/>
                        </a:rPr>
                        <m:t>≤</m:t>
                      </m:r>
                      <m:r>
                        <a:rPr lang="en-US" altLang="zh-CN" b="0" i="1" smtClean="0">
                          <a:solidFill>
                            <a:schemeClr val="accent5">
                              <a:lumMod val="75000"/>
                            </a:schemeClr>
                          </a:solidFill>
                          <a:latin typeface="Cambria Math" panose="02040503050406030204" pitchFamily="18" charset="0"/>
                        </a:rPr>
                        <m:t>−</m:t>
                      </m:r>
                      <m:r>
                        <a:rPr lang="en-US" altLang="zh-CN" b="0" i="1" smtClean="0">
                          <a:solidFill>
                            <a:schemeClr val="accent5">
                              <a:lumMod val="75000"/>
                            </a:schemeClr>
                          </a:solidFill>
                          <a:latin typeface="Cambria Math" panose="02040503050406030204" pitchFamily="18" charset="0"/>
                        </a:rPr>
                        <m:t>𝒪</m:t>
                      </m:r>
                      <m:d>
                        <m:dPr>
                          <m:ctrlPr>
                            <a:rPr lang="en-US" altLang="zh-CN" b="0" i="1" smtClean="0">
                              <a:solidFill>
                                <a:schemeClr val="accent5">
                                  <a:lumMod val="75000"/>
                                </a:schemeClr>
                              </a:solidFill>
                              <a:latin typeface="Cambria Math" panose="02040503050406030204" pitchFamily="18" charset="0"/>
                            </a:rPr>
                          </m:ctrlPr>
                        </m:dPr>
                        <m:e>
                          <m:r>
                            <a:rPr lang="en-US" altLang="zh-CN" b="0" i="1" smtClean="0">
                              <a:solidFill>
                                <a:schemeClr val="accent5">
                                  <a:lumMod val="75000"/>
                                </a:schemeClr>
                              </a:solidFill>
                              <a:latin typeface="Cambria Math" panose="02040503050406030204" pitchFamily="18" charset="0"/>
                            </a:rPr>
                            <m:t>𝛼</m:t>
                          </m:r>
                        </m:e>
                      </m:d>
                      <m:r>
                        <a:rPr lang="en-US" altLang="zh-CN" i="1">
                          <a:solidFill>
                            <a:schemeClr val="accent5">
                              <a:lumMod val="75000"/>
                            </a:schemeClr>
                          </a:solidFill>
                          <a:latin typeface="Cambria Math" panose="02040503050406030204" pitchFamily="18" charset="0"/>
                        </a:rPr>
                        <m:t>𝔼</m:t>
                      </m:r>
                      <m:d>
                        <m:dPr>
                          <m:begChr m:val="["/>
                          <m:endChr m:val="]"/>
                          <m:ctrlPr>
                            <a:rPr lang="en-US" altLang="zh-CN" i="1">
                              <a:solidFill>
                                <a:schemeClr val="accent5">
                                  <a:lumMod val="75000"/>
                                </a:schemeClr>
                              </a:solidFill>
                              <a:latin typeface="Cambria Math" panose="02040503050406030204" pitchFamily="18" charset="0"/>
                            </a:rPr>
                          </m:ctrlPr>
                        </m:dPr>
                        <m:e>
                          <m:sSup>
                            <m:sSupPr>
                              <m:ctrlPr>
                                <a:rPr lang="en-US" altLang="zh-CN" i="1">
                                  <a:solidFill>
                                    <a:schemeClr val="accent5">
                                      <a:lumMod val="75000"/>
                                    </a:schemeClr>
                                  </a:solidFill>
                                  <a:latin typeface="Cambria Math" panose="02040503050406030204" pitchFamily="18" charset="0"/>
                                </a:rPr>
                              </m:ctrlPr>
                            </m:sSupPr>
                            <m:e>
                              <m:d>
                                <m:dPr>
                                  <m:begChr m:val="‖"/>
                                  <m:endChr m:val="‖"/>
                                  <m:ctrlPr>
                                    <a:rPr lang="en-US" altLang="zh-CN" i="1">
                                      <a:solidFill>
                                        <a:schemeClr val="accent5">
                                          <a:lumMod val="75000"/>
                                        </a:schemeClr>
                                      </a:solidFill>
                                      <a:latin typeface="Cambria Math" panose="02040503050406030204" pitchFamily="18" charset="0"/>
                                    </a:rPr>
                                  </m:ctrlPr>
                                </m:dPr>
                                <m:e>
                                  <m:r>
                                    <m:rPr>
                                      <m:sty m:val="p"/>
                                    </m:rPr>
                                    <a:rPr lang="en-US" altLang="zh-CN">
                                      <a:solidFill>
                                        <a:schemeClr val="accent5">
                                          <a:lumMod val="75000"/>
                                        </a:schemeClr>
                                      </a:solidFill>
                                      <a:latin typeface="Cambria Math" panose="02040503050406030204" pitchFamily="18" charset="0"/>
                                    </a:rPr>
                                    <m:t>∇</m:t>
                                  </m:r>
                                  <m:r>
                                    <a:rPr lang="en-US" altLang="zh-CN" i="1">
                                      <a:solidFill>
                                        <a:schemeClr val="accent5">
                                          <a:lumMod val="75000"/>
                                        </a:schemeClr>
                                      </a:solidFill>
                                      <a:latin typeface="Cambria Math" panose="02040503050406030204" pitchFamily="18" charset="0"/>
                                    </a:rPr>
                                    <m:t>𝐽</m:t>
                                  </m:r>
                                  <m:d>
                                    <m:dPr>
                                      <m:ctrlPr>
                                        <a:rPr lang="en-US" altLang="zh-CN" i="1">
                                          <a:solidFill>
                                            <a:schemeClr val="accent5">
                                              <a:lumMod val="75000"/>
                                            </a:schemeClr>
                                          </a:solidFill>
                                          <a:latin typeface="Cambria Math" panose="02040503050406030204" pitchFamily="18" charset="0"/>
                                        </a:rPr>
                                      </m:ctrlPr>
                                    </m:dPr>
                                    <m:e>
                                      <m:sSup>
                                        <m:sSupPr>
                                          <m:ctrlPr>
                                            <a:rPr lang="en-US" altLang="zh-CN" i="1">
                                              <a:solidFill>
                                                <a:schemeClr val="accent5">
                                                  <a:lumMod val="75000"/>
                                                </a:schemeClr>
                                              </a:solidFill>
                                              <a:latin typeface="Cambria Math" panose="02040503050406030204" pitchFamily="18" charset="0"/>
                                            </a:rPr>
                                          </m:ctrlPr>
                                        </m:sSupPr>
                                        <m:e>
                                          <m:acc>
                                            <m:accPr>
                                              <m:chr m:val="̅"/>
                                              <m:ctrlPr>
                                                <a:rPr lang="en-US" altLang="zh-CN" i="1">
                                                  <a:solidFill>
                                                    <a:schemeClr val="accent5">
                                                      <a:lumMod val="75000"/>
                                                    </a:schemeClr>
                                                  </a:solidFill>
                                                  <a:latin typeface="Cambria Math" panose="02040503050406030204" pitchFamily="18" charset="0"/>
                                                </a:rPr>
                                              </m:ctrlPr>
                                            </m:accPr>
                                            <m:e>
                                              <m:r>
                                                <a:rPr lang="en-US" altLang="zh-CN" i="1">
                                                  <a:solidFill>
                                                    <a:schemeClr val="accent5">
                                                      <a:lumMod val="75000"/>
                                                    </a:schemeClr>
                                                  </a:solidFill>
                                                  <a:latin typeface="Cambria Math" panose="02040503050406030204" pitchFamily="18" charset="0"/>
                                                </a:rPr>
                                                <m:t>𝜃</m:t>
                                              </m:r>
                                            </m:e>
                                          </m:acc>
                                        </m:e>
                                        <m:sup>
                                          <m:d>
                                            <m:dPr>
                                              <m:ctrlPr>
                                                <a:rPr lang="en-US" altLang="zh-CN" i="1">
                                                  <a:solidFill>
                                                    <a:schemeClr val="accent5">
                                                      <a:lumMod val="75000"/>
                                                    </a:schemeClr>
                                                  </a:solidFill>
                                                  <a:latin typeface="Cambria Math" panose="02040503050406030204" pitchFamily="18" charset="0"/>
                                                </a:rPr>
                                              </m:ctrlPr>
                                            </m:dPr>
                                            <m:e>
                                              <m:r>
                                                <a:rPr lang="en-US" altLang="zh-CN" i="1">
                                                  <a:solidFill>
                                                    <a:schemeClr val="accent5">
                                                      <a:lumMod val="75000"/>
                                                    </a:schemeClr>
                                                  </a:solidFill>
                                                  <a:latin typeface="Cambria Math" panose="02040503050406030204" pitchFamily="18" charset="0"/>
                                                </a:rPr>
                                                <m:t>𝑡</m:t>
                                              </m:r>
                                            </m:e>
                                          </m:d>
                                        </m:sup>
                                      </m:sSup>
                                    </m:e>
                                  </m:d>
                                </m:e>
                              </m:d>
                            </m:e>
                            <m:sup>
                              <m:r>
                                <a:rPr lang="en-US" altLang="zh-CN" i="1">
                                  <a:solidFill>
                                    <a:schemeClr val="accent5">
                                      <a:lumMod val="75000"/>
                                    </a:schemeClr>
                                  </a:solidFill>
                                  <a:latin typeface="Cambria Math" panose="02040503050406030204" pitchFamily="18" charset="0"/>
                                </a:rPr>
                                <m:t>2</m:t>
                              </m:r>
                            </m:sup>
                          </m:sSup>
                        </m:e>
                      </m:d>
                      <m:r>
                        <a:rPr lang="en-US" altLang="zh-CN" b="0" i="1" smtClean="0">
                          <a:latin typeface="Cambria Math" panose="02040503050406030204" pitchFamily="18" charset="0"/>
                        </a:rPr>
                        <m:t>+</m:t>
                      </m:r>
                      <m:r>
                        <a:rPr lang="en-US" altLang="zh-CN" b="0" i="1" smtClean="0">
                          <a:solidFill>
                            <a:srgbClr val="C00000"/>
                          </a:solidFill>
                          <a:latin typeface="Cambria Math" panose="02040503050406030204" pitchFamily="18" charset="0"/>
                        </a:rPr>
                        <m:t>𝒪</m:t>
                      </m:r>
                      <m:d>
                        <m:dPr>
                          <m:ctrlPr>
                            <a:rPr lang="en-US" altLang="zh-CN" b="0" i="1" smtClean="0">
                              <a:solidFill>
                                <a:srgbClr val="C00000"/>
                              </a:solidFill>
                              <a:latin typeface="Cambria Math" panose="02040503050406030204" pitchFamily="18" charset="0"/>
                            </a:rPr>
                          </m:ctrlPr>
                        </m:dPr>
                        <m:e>
                          <m:f>
                            <m:fPr>
                              <m:ctrlPr>
                                <a:rPr lang="en-US" altLang="zh-CN" b="0" i="1" smtClean="0">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𝛼</m:t>
                              </m:r>
                            </m:num>
                            <m:den>
                              <m:r>
                                <a:rPr lang="en-US" altLang="zh-CN" b="0" i="1" smtClean="0">
                                  <a:solidFill>
                                    <a:srgbClr val="C00000"/>
                                  </a:solidFill>
                                  <a:latin typeface="Cambria Math" panose="02040503050406030204" pitchFamily="18" charset="0"/>
                                </a:rPr>
                                <m:t>𝑁𝐻</m:t>
                              </m:r>
                            </m:den>
                          </m:f>
                        </m:e>
                      </m:d>
                      <m:nary>
                        <m:naryPr>
                          <m:chr m:val="∑"/>
                          <m:ctrlPr>
                            <a:rPr lang="en-US" altLang="zh-CN" b="0" i="1" smtClean="0">
                              <a:solidFill>
                                <a:srgbClr val="C00000"/>
                              </a:solidFill>
                              <a:latin typeface="Cambria Math" panose="02040503050406030204" pitchFamily="18" charset="0"/>
                            </a:rPr>
                          </m:ctrlPr>
                        </m:naryPr>
                        <m:sub>
                          <m:r>
                            <a:rPr lang="en-US" altLang="zh-CN" b="0" i="1" smtClean="0">
                              <a:solidFill>
                                <a:srgbClr val="C00000"/>
                              </a:solidFill>
                              <a:latin typeface="Cambria Math" panose="02040503050406030204" pitchFamily="18" charset="0"/>
                            </a:rPr>
                            <m:t>𝑖</m:t>
                          </m:r>
                          <m:r>
                            <a:rPr lang="en-US" altLang="zh-CN" b="0" i="1" smtClean="0">
                              <a:solidFill>
                                <a:srgbClr val="C00000"/>
                              </a:solidFill>
                              <a:latin typeface="Cambria Math" panose="02040503050406030204" pitchFamily="18" charset="0"/>
                            </a:rPr>
                            <m:t>=1</m:t>
                          </m:r>
                        </m:sub>
                        <m:sup>
                          <m:r>
                            <a:rPr lang="en-US" altLang="zh-CN" b="0" i="1" smtClean="0">
                              <a:solidFill>
                                <a:srgbClr val="C00000"/>
                              </a:solidFill>
                              <a:latin typeface="Cambria Math" panose="02040503050406030204" pitchFamily="18" charset="0"/>
                            </a:rPr>
                            <m:t>𝑁</m:t>
                          </m:r>
                        </m:sup>
                        <m:e>
                          <m:nary>
                            <m:naryPr>
                              <m:chr m:val="∑"/>
                              <m:ctrlPr>
                                <a:rPr lang="en-US" altLang="zh-CN" b="0" i="1" smtClean="0">
                                  <a:solidFill>
                                    <a:srgbClr val="C00000"/>
                                  </a:solidFill>
                                  <a:latin typeface="Cambria Math" panose="02040503050406030204" pitchFamily="18" charset="0"/>
                                </a:rPr>
                              </m:ctrlPr>
                            </m:naryPr>
                            <m:sub>
                              <m:r>
                                <a:rPr lang="en-US" altLang="zh-CN" b="0" i="1" smtClean="0">
                                  <a:solidFill>
                                    <a:srgbClr val="C00000"/>
                                  </a:solidFill>
                                  <a:latin typeface="Cambria Math" panose="02040503050406030204" pitchFamily="18" charset="0"/>
                                </a:rPr>
                                <m:t>ℓ=0</m:t>
                              </m:r>
                            </m:sub>
                            <m:sup>
                              <m:r>
                                <a:rPr lang="en-US" altLang="zh-CN" b="0" i="1" smtClean="0">
                                  <a:solidFill>
                                    <a:srgbClr val="C00000"/>
                                  </a:solidFill>
                                  <a:latin typeface="Cambria Math" panose="02040503050406030204" pitchFamily="18" charset="0"/>
                                </a:rPr>
                                <m:t>𝐻</m:t>
                              </m:r>
                              <m:r>
                                <a:rPr lang="en-US" altLang="zh-CN" b="0" i="1" smtClean="0">
                                  <a:solidFill>
                                    <a:srgbClr val="C00000"/>
                                  </a:solidFill>
                                  <a:latin typeface="Cambria Math" panose="02040503050406030204" pitchFamily="18" charset="0"/>
                                </a:rPr>
                                <m:t>−1</m:t>
                              </m:r>
                            </m:sup>
                            <m:e>
                              <m:r>
                                <a:rPr lang="en-US" altLang="zh-CN" i="1">
                                  <a:solidFill>
                                    <a:srgbClr val="C00000"/>
                                  </a:solidFill>
                                  <a:latin typeface="Cambria Math" panose="02040503050406030204" pitchFamily="18" charset="0"/>
                                </a:rPr>
                                <m:t>𝔼</m:t>
                              </m:r>
                              <m:d>
                                <m:dPr>
                                  <m:begChr m:val="["/>
                                  <m:endChr m:val="]"/>
                                  <m:ctrlPr>
                                    <a:rPr lang="en-US" altLang="zh-CN" i="1">
                                      <a:solidFill>
                                        <a:srgbClr val="C00000"/>
                                      </a:solidFill>
                                      <a:latin typeface="Cambria Math" panose="02040503050406030204" pitchFamily="18" charset="0"/>
                                    </a:rPr>
                                  </m:ctrlPr>
                                </m:dPr>
                                <m:e>
                                  <m:sSup>
                                    <m:sSupPr>
                                      <m:ctrlPr>
                                        <a:rPr lang="en-US" altLang="zh-CN" i="1">
                                          <a:solidFill>
                                            <a:srgbClr val="C00000"/>
                                          </a:solidFill>
                                          <a:latin typeface="Cambria Math" panose="02040503050406030204" pitchFamily="18" charset="0"/>
                                        </a:rPr>
                                      </m:ctrlPr>
                                    </m:sSupPr>
                                    <m:e>
                                      <m:d>
                                        <m:dPr>
                                          <m:begChr m:val="‖"/>
                                          <m:endChr m:val="‖"/>
                                          <m:ctrlPr>
                                            <a:rPr lang="en-US" altLang="zh-CN" i="1">
                                              <a:solidFill>
                                                <a:srgbClr val="C00000"/>
                                              </a:solidFill>
                                              <a:latin typeface="Cambria Math" panose="02040503050406030204" pitchFamily="18" charset="0"/>
                                            </a:rPr>
                                          </m:ctrlPr>
                                        </m:dPr>
                                        <m:e>
                                          <m:sSubSup>
                                            <m:sSubSupPr>
                                              <m:ctrlPr>
                                                <a:rPr lang="en-US" altLang="zh-CN" sz="2400" i="1">
                                                  <a:solidFill>
                                                    <a:srgbClr val="C00000"/>
                                                  </a:solidFill>
                                                  <a:latin typeface="Cambria Math" panose="02040503050406030204" pitchFamily="18" charset="0"/>
                                                  <a:ea typeface="Calibri" panose="020F0502020204030204" pitchFamily="34" charset="0"/>
                                                  <a:cs typeface="Calibri" panose="020F0502020204030204" pitchFamily="34" charset="0"/>
                                                </a:rPr>
                                              </m:ctrlPr>
                                            </m:sSubSupPr>
                                            <m:e>
                                              <m:r>
                                                <m:rPr>
                                                  <m:sty m:val="p"/>
                                                </m:rPr>
                                                <a:rPr lang="en-US" altLang="zh-CN" sz="2400">
                                                  <a:solidFill>
                                                    <a:srgbClr val="C00000"/>
                                                  </a:solidFill>
                                                  <a:latin typeface="Cambria Math" panose="02040503050406030204" pitchFamily="18" charset="0"/>
                                                  <a:ea typeface="Calibri" panose="020F0502020204030204" pitchFamily="34" charset="0"/>
                                                  <a:cs typeface="Calibri" panose="020F0502020204030204" pitchFamily="34" charset="0"/>
                                                </a:rPr>
                                                <m:t>Δ</m:t>
                                              </m:r>
                                            </m:e>
                                            <m:sub>
                                              <m:r>
                                                <a:rPr lang="en-US" altLang="zh-CN" sz="2400" i="1">
                                                  <a:solidFill>
                                                    <a:srgbClr val="C00000"/>
                                                  </a:solidFill>
                                                  <a:latin typeface="Cambria Math" panose="02040503050406030204" pitchFamily="18" charset="0"/>
                                                  <a:ea typeface="Calibri" panose="020F0502020204030204" pitchFamily="34" charset="0"/>
                                                  <a:cs typeface="Calibri" panose="020F0502020204030204" pitchFamily="34" charset="0"/>
                                                </a:rPr>
                                                <m:t>𝑖</m:t>
                                              </m:r>
                                              <m:r>
                                                <a:rPr lang="en-US" altLang="zh-CN" sz="2400" i="1">
                                                  <a:solidFill>
                                                    <a:srgbClr val="C00000"/>
                                                  </a:solidFill>
                                                  <a:latin typeface="Cambria Math" panose="02040503050406030204" pitchFamily="18" charset="0"/>
                                                  <a:ea typeface="Calibri" panose="020F0502020204030204" pitchFamily="34" charset="0"/>
                                                  <a:cs typeface="Calibri" panose="020F0502020204030204" pitchFamily="34" charset="0"/>
                                                </a:rPr>
                                                <m:t>,ℓ</m:t>
                                              </m:r>
                                            </m:sub>
                                            <m:sup>
                                              <m:d>
                                                <m:dPr>
                                                  <m:ctrlPr>
                                                    <a:rPr lang="en-US" altLang="zh-CN" sz="2400" i="1">
                                                      <a:solidFill>
                                                        <a:srgbClr val="C00000"/>
                                                      </a:solidFill>
                                                      <a:latin typeface="Cambria Math" panose="02040503050406030204" pitchFamily="18" charset="0"/>
                                                      <a:ea typeface="Calibri" panose="020F0502020204030204" pitchFamily="34" charset="0"/>
                                                      <a:cs typeface="Calibri" panose="020F0502020204030204" pitchFamily="34" charset="0"/>
                                                    </a:rPr>
                                                  </m:ctrlPr>
                                                </m:dPr>
                                                <m:e>
                                                  <m:r>
                                                    <a:rPr lang="en-US" altLang="zh-CN" sz="2400" i="1">
                                                      <a:solidFill>
                                                        <a:srgbClr val="C00000"/>
                                                      </a:solidFill>
                                                      <a:latin typeface="Cambria Math" panose="02040503050406030204" pitchFamily="18" charset="0"/>
                                                      <a:ea typeface="Calibri" panose="020F0502020204030204" pitchFamily="34" charset="0"/>
                                                      <a:cs typeface="Calibri" panose="020F0502020204030204" pitchFamily="34" charset="0"/>
                                                    </a:rPr>
                                                    <m:t>𝑡</m:t>
                                                  </m:r>
                                                </m:e>
                                              </m:d>
                                            </m:sup>
                                          </m:sSubSup>
                                        </m:e>
                                      </m:d>
                                    </m:e>
                                    <m:sup>
                                      <m:r>
                                        <a:rPr lang="en-US" altLang="zh-CN" i="1">
                                          <a:solidFill>
                                            <a:srgbClr val="C00000"/>
                                          </a:solidFill>
                                          <a:latin typeface="Cambria Math" panose="02040503050406030204" pitchFamily="18" charset="0"/>
                                        </a:rPr>
                                        <m:t>2</m:t>
                                      </m:r>
                                    </m:sup>
                                  </m:sSup>
                                </m:e>
                              </m:d>
                            </m:e>
                          </m:nary>
                        </m:e>
                      </m:nary>
                      <m:r>
                        <a:rPr lang="en-US" altLang="zh-CN" b="0" i="1" smtClean="0">
                          <a:solidFill>
                            <a:srgbClr val="7030A0"/>
                          </a:solidFill>
                          <a:latin typeface="Cambria Math" panose="02040503050406030204" pitchFamily="18" charset="0"/>
                        </a:rPr>
                        <m:t>+</m:t>
                      </m:r>
                      <m:r>
                        <a:rPr lang="en-US" altLang="zh-CN" b="0" i="1" smtClean="0">
                          <a:solidFill>
                            <a:srgbClr val="7030A0"/>
                          </a:solidFill>
                          <a:latin typeface="Cambria Math" panose="02040503050406030204" pitchFamily="18" charset="0"/>
                        </a:rPr>
                        <m:t>𝒪</m:t>
                      </m:r>
                      <m:r>
                        <a:rPr lang="en-US" altLang="zh-CN" b="0" i="1" smtClean="0">
                          <a:solidFill>
                            <a:srgbClr val="7030A0"/>
                          </a:solidFill>
                          <a:latin typeface="Cambria Math" panose="02040503050406030204" pitchFamily="18" charset="0"/>
                        </a:rPr>
                        <m:t>(</m:t>
                      </m:r>
                      <m:sSup>
                        <m:sSupPr>
                          <m:ctrlPr>
                            <a:rPr lang="en-US" altLang="zh-CN" b="0" i="1" smtClean="0">
                              <a:solidFill>
                                <a:srgbClr val="7030A0"/>
                              </a:solidFill>
                              <a:latin typeface="Cambria Math" panose="02040503050406030204" pitchFamily="18" charset="0"/>
                            </a:rPr>
                          </m:ctrlPr>
                        </m:sSupPr>
                        <m:e>
                          <m:r>
                            <a:rPr lang="en-US" altLang="zh-CN" b="0" i="1" smtClean="0">
                              <a:solidFill>
                                <a:srgbClr val="7030A0"/>
                              </a:solidFill>
                              <a:latin typeface="Cambria Math" panose="02040503050406030204" pitchFamily="18" charset="0"/>
                            </a:rPr>
                            <m:t>𝛼</m:t>
                          </m:r>
                        </m:e>
                        <m:sup>
                          <m:r>
                            <a:rPr lang="en-US" altLang="zh-CN" b="0" i="1" smtClean="0">
                              <a:solidFill>
                                <a:srgbClr val="7030A0"/>
                              </a:solidFill>
                              <a:latin typeface="Cambria Math" panose="02040503050406030204" pitchFamily="18" charset="0"/>
                            </a:rPr>
                            <m:t>2</m:t>
                          </m:r>
                        </m:sup>
                      </m:sSup>
                      <m:r>
                        <a:rPr lang="en-US" altLang="zh-CN" b="0" i="1" smtClean="0">
                          <a:solidFill>
                            <a:srgbClr val="7030A0"/>
                          </a:solidFill>
                          <a:latin typeface="Cambria Math" panose="02040503050406030204" pitchFamily="18" charset="0"/>
                        </a:rPr>
                        <m:t>)</m:t>
                      </m:r>
                      <m:r>
                        <a:rPr lang="en-US" altLang="zh-CN" b="0" i="1" smtClean="0">
                          <a:latin typeface="Cambria Math" panose="02040503050406030204" pitchFamily="18" charset="0"/>
                        </a:rPr>
                        <m:t>.</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1" name="Content Placeholder 2">
                <a:extLst>
                  <a:ext uri="{FF2B5EF4-FFF2-40B4-BE49-F238E27FC236}">
                    <a16:creationId xmlns:a16="http://schemas.microsoft.com/office/drawing/2014/main" id="{063A1E25-CD3F-E100-EF8B-730F4FCA05D5}"/>
                  </a:ext>
                </a:extLst>
              </p:cNvPr>
              <p:cNvSpPr>
                <a:spLocks noGrp="1" noRot="1" noChangeAspect="1" noMove="1" noResize="1" noEditPoints="1" noAdjustHandles="1" noChangeArrowheads="1" noChangeShapeType="1" noTextEdit="1"/>
              </p:cNvSpPr>
              <p:nvPr>
                <p:ph idx="1"/>
              </p:nvPr>
            </p:nvSpPr>
            <p:spPr>
              <a:xfrm>
                <a:off x="838200" y="1083502"/>
                <a:ext cx="10627468" cy="2029216"/>
              </a:xfrm>
              <a:blipFill>
                <a:blip r:embed="rId3"/>
                <a:stretch>
                  <a:fillRect l="-801" t="-1479"/>
                </a:stretch>
              </a:blipFill>
              <a:ln w="28575">
                <a:solidFill>
                  <a:srgbClr val="FFC000"/>
                </a:solidFill>
              </a:ln>
            </p:spPr>
            <p:txBody>
              <a:bodyPr/>
              <a:lstStyle/>
              <a:p>
                <a:r>
                  <a:rPr lang="zh-CN" altLang="en-US">
                    <a:noFill/>
                  </a:rPr>
                  <a:t> </a:t>
                </a:r>
              </a:p>
            </p:txBody>
          </p:sp>
        </mc:Fallback>
      </mc:AlternateContent>
      <p:sp>
        <p:nvSpPr>
          <p:cNvPr id="12" name="Right Brace 11">
            <a:extLst>
              <a:ext uri="{FF2B5EF4-FFF2-40B4-BE49-F238E27FC236}">
                <a16:creationId xmlns:a16="http://schemas.microsoft.com/office/drawing/2014/main" id="{45EF8064-1BE5-072E-A78C-581DB8A27224}"/>
              </a:ext>
            </a:extLst>
          </p:cNvPr>
          <p:cNvSpPr/>
          <p:nvPr/>
        </p:nvSpPr>
        <p:spPr>
          <a:xfrm rot="5400000">
            <a:off x="5216564" y="1761717"/>
            <a:ext cx="257835" cy="2724410"/>
          </a:xfrm>
          <a:prstGeom prst="rightBrac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B4CDB2FA-412A-31EA-FE78-EE1EE06F786C}"/>
              </a:ext>
            </a:extLst>
          </p:cNvPr>
          <p:cNvSpPr txBox="1"/>
          <p:nvPr/>
        </p:nvSpPr>
        <p:spPr>
          <a:xfrm>
            <a:off x="4651243" y="3252840"/>
            <a:ext cx="1824714" cy="400110"/>
          </a:xfrm>
          <a:prstGeom prst="rect">
            <a:avLst/>
          </a:prstGeom>
          <a:noFill/>
        </p:spPr>
        <p:txBody>
          <a:bodyPr wrap="square" rtlCol="0">
            <a:spAutoFit/>
          </a:bodyPr>
          <a:lstStyle/>
          <a:p>
            <a:r>
              <a:rPr lang="en-US" altLang="zh-CN" sz="2000" dirty="0">
                <a:solidFill>
                  <a:schemeClr val="accent5">
                    <a:lumMod val="75000"/>
                  </a:schemeClr>
                </a:solidFill>
              </a:rPr>
              <a:t>“good term”</a:t>
            </a:r>
            <a:endParaRPr lang="zh-CN" altLang="en-US" sz="2000" dirty="0">
              <a:solidFill>
                <a:schemeClr val="accent5">
                  <a:lumMod val="75000"/>
                </a:schemeClr>
              </a:solidFill>
            </a:endParaRPr>
          </a:p>
        </p:txBody>
      </p:sp>
      <p:sp>
        <p:nvSpPr>
          <p:cNvPr id="14" name="Right Brace 13">
            <a:extLst>
              <a:ext uri="{FF2B5EF4-FFF2-40B4-BE49-F238E27FC236}">
                <a16:creationId xmlns:a16="http://schemas.microsoft.com/office/drawing/2014/main" id="{6CACDDDC-246B-37C0-CD30-B2E8CE27DA2F}"/>
              </a:ext>
            </a:extLst>
          </p:cNvPr>
          <p:cNvSpPr/>
          <p:nvPr/>
        </p:nvSpPr>
        <p:spPr>
          <a:xfrm rot="5400000">
            <a:off x="10564090" y="2612400"/>
            <a:ext cx="257835" cy="1023046"/>
          </a:xfrm>
          <a:prstGeom prst="righ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15" name="TextBox 14">
            <a:extLst>
              <a:ext uri="{FF2B5EF4-FFF2-40B4-BE49-F238E27FC236}">
                <a16:creationId xmlns:a16="http://schemas.microsoft.com/office/drawing/2014/main" id="{C6F3615E-BE34-A8F8-6928-5B6C7921B4CA}"/>
              </a:ext>
            </a:extLst>
          </p:cNvPr>
          <p:cNvSpPr txBox="1"/>
          <p:nvPr/>
        </p:nvSpPr>
        <p:spPr>
          <a:xfrm>
            <a:off x="9592759" y="3252840"/>
            <a:ext cx="2643082" cy="400110"/>
          </a:xfrm>
          <a:prstGeom prst="rect">
            <a:avLst/>
          </a:prstGeom>
          <a:noFill/>
        </p:spPr>
        <p:txBody>
          <a:bodyPr wrap="square" rtlCol="0">
            <a:spAutoFit/>
          </a:bodyPr>
          <a:lstStyle/>
          <a:p>
            <a:r>
              <a:rPr lang="en-US" altLang="zh-CN" sz="2000" dirty="0">
                <a:solidFill>
                  <a:srgbClr val="7030A0"/>
                </a:solidFill>
              </a:rPr>
              <a:t>noise, truncation bias</a:t>
            </a:r>
            <a:endParaRPr lang="zh-CN" altLang="en-US" sz="2000" dirty="0">
              <a:solidFill>
                <a:srgbClr val="7030A0"/>
              </a:solidFill>
            </a:endParaRPr>
          </a:p>
        </p:txBody>
      </p:sp>
      <p:sp>
        <p:nvSpPr>
          <p:cNvPr id="16" name="Right Brace 15">
            <a:extLst>
              <a:ext uri="{FF2B5EF4-FFF2-40B4-BE49-F238E27FC236}">
                <a16:creationId xmlns:a16="http://schemas.microsoft.com/office/drawing/2014/main" id="{1B38F349-E295-5FAA-9C78-4FC3F4B4E9AC}"/>
              </a:ext>
            </a:extLst>
          </p:cNvPr>
          <p:cNvSpPr/>
          <p:nvPr/>
        </p:nvSpPr>
        <p:spPr>
          <a:xfrm rot="5400000">
            <a:off x="8316755" y="1461093"/>
            <a:ext cx="257835" cy="332565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E067E61E-0226-FE61-E166-EA035CDF2BFF}"/>
              </a:ext>
            </a:extLst>
          </p:cNvPr>
          <p:cNvSpPr txBox="1"/>
          <p:nvPr/>
        </p:nvSpPr>
        <p:spPr>
          <a:xfrm>
            <a:off x="7895349" y="3252840"/>
            <a:ext cx="1824714" cy="400110"/>
          </a:xfrm>
          <a:prstGeom prst="rect">
            <a:avLst/>
          </a:prstGeom>
          <a:noFill/>
        </p:spPr>
        <p:txBody>
          <a:bodyPr wrap="square" rtlCol="0">
            <a:spAutoFit/>
          </a:bodyPr>
          <a:lstStyle/>
          <a:p>
            <a:r>
              <a:rPr lang="en-US" altLang="zh-CN" sz="2000" dirty="0">
                <a:solidFill>
                  <a:srgbClr val="C00000"/>
                </a:solidFill>
              </a:rPr>
              <a:t>drift term</a:t>
            </a:r>
            <a:endParaRPr lang="zh-CN" altLang="en-US" sz="2000" dirty="0">
              <a:solidFill>
                <a:srgbClr val="C0000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7ED4ADC-DE5C-628A-D810-1732C54A1CA8}"/>
                  </a:ext>
                </a:extLst>
              </p:cNvPr>
              <p:cNvSpPr txBox="1"/>
              <p:nvPr/>
            </p:nvSpPr>
            <p:spPr>
              <a:xfrm>
                <a:off x="782266" y="3600262"/>
                <a:ext cx="10627468" cy="255717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alibri" panose="020F0502020204030204" pitchFamily="34" charset="0"/>
                    <a:ea typeface="Calibri" panose="020F0502020204030204" pitchFamily="34" charset="0"/>
                    <a:cs typeface="Calibri" panose="020F0502020204030204" pitchFamily="34" charset="0"/>
                  </a:rPr>
                  <a:t>Lemma 1 relates the one-step progress to the magnitude of the PG </a:t>
                </a:r>
                <a14:m>
                  <m:oMath xmlns:m="http://schemas.openxmlformats.org/officeDocument/2006/math">
                    <m:d>
                      <m:dPr>
                        <m:begChr m:val="‖"/>
                        <m:endChr m:val="‖"/>
                        <m:ctrlPr>
                          <a:rPr lang="en-US" altLang="zh-CN" sz="2400" i="1" smtClean="0">
                            <a:solidFill>
                              <a:schemeClr val="tx1"/>
                            </a:solidFill>
                            <a:latin typeface="Cambria Math" panose="02040503050406030204" pitchFamily="18" charset="0"/>
                          </a:rPr>
                        </m:ctrlPr>
                      </m:dPr>
                      <m:e>
                        <m:r>
                          <m:rPr>
                            <m:sty m:val="p"/>
                          </m:rPr>
                          <a:rPr lang="en-US" altLang="zh-CN" sz="2400">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𝐽</m:t>
                        </m:r>
                        <m:d>
                          <m:dPr>
                            <m:ctrlPr>
                              <a:rPr lang="en-US" altLang="zh-CN" sz="2400" i="1">
                                <a:solidFill>
                                  <a:schemeClr val="tx1"/>
                                </a:solidFill>
                                <a:latin typeface="Cambria Math" panose="02040503050406030204" pitchFamily="18" charset="0"/>
                              </a:rPr>
                            </m:ctrlPr>
                          </m:dPr>
                          <m:e>
                            <m:sSup>
                              <m:sSupPr>
                                <m:ctrlPr>
                                  <a:rPr lang="en-US" altLang="zh-CN" sz="2400" i="1">
                                    <a:solidFill>
                                      <a:schemeClr val="tx1"/>
                                    </a:solidFill>
                                    <a:latin typeface="Cambria Math" panose="02040503050406030204" pitchFamily="18" charset="0"/>
                                  </a:rPr>
                                </m:ctrlPr>
                              </m:sSupPr>
                              <m:e>
                                <m:acc>
                                  <m:accPr>
                                    <m:chr m:val="̅"/>
                                    <m:ctrlPr>
                                      <a:rPr lang="en-US" altLang="zh-CN" sz="2400" i="1">
                                        <a:solidFill>
                                          <a:schemeClr val="tx1"/>
                                        </a:solidFill>
                                        <a:latin typeface="Cambria Math" panose="02040503050406030204" pitchFamily="18" charset="0"/>
                                      </a:rPr>
                                    </m:ctrlPr>
                                  </m:accPr>
                                  <m:e>
                                    <m:r>
                                      <a:rPr lang="en-US" altLang="zh-CN" sz="2400" i="1">
                                        <a:solidFill>
                                          <a:schemeClr val="tx1"/>
                                        </a:solidFill>
                                        <a:latin typeface="Cambria Math" panose="02040503050406030204" pitchFamily="18" charset="0"/>
                                      </a:rPr>
                                      <m:t>𝜃</m:t>
                                    </m:r>
                                  </m:e>
                                </m:acc>
                              </m:e>
                              <m:sup>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𝑡</m:t>
                                    </m:r>
                                  </m:e>
                                </m:d>
                              </m:sup>
                            </m:sSup>
                          </m:e>
                        </m:d>
                      </m:e>
                    </m:d>
                  </m:oMath>
                </a14:m>
                <a:r>
                  <a:rPr lang="en-US" altLang="zh-CN" sz="2400" dirty="0">
                    <a:latin typeface="Calibri" panose="020F0502020204030204" pitchFamily="34" charset="0"/>
                    <a:ea typeface="Calibri" panose="020F0502020204030204" pitchFamily="34" charset="0"/>
                    <a:cs typeface="Calibri" panose="020F0502020204030204" pitchFamily="34" charset="0"/>
                  </a:rPr>
                  <a:t>, which is the </a:t>
                </a:r>
                <a:r>
                  <a:rPr lang="en-US" altLang="zh-CN" sz="2400" i="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PG of the global objective function </a:t>
                </a:r>
                <a:r>
                  <a:rPr lang="en-US" altLang="zh-CN" sz="2400" dirty="0">
                    <a:latin typeface="Calibri" panose="020F0502020204030204" pitchFamily="34" charset="0"/>
                    <a:ea typeface="Calibri" panose="020F0502020204030204" pitchFamily="34" charset="0"/>
                    <a:cs typeface="Calibri" panose="020F0502020204030204" pitchFamily="34" charset="0"/>
                  </a:rPr>
                  <a:t>– exactly what we desire.</a:t>
                </a:r>
              </a:p>
              <a:p>
                <a:pPr marL="342900" indent="-342900">
                  <a:buFont typeface="Arial" panose="020B0604020202020204" pitchFamily="34" charset="0"/>
                  <a:buChar char="•"/>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400" b="1" dirty="0">
                    <a:solidFill>
                      <a:srgbClr val="C00000"/>
                    </a:solidFill>
                    <a:latin typeface="Calibri" panose="020F0502020204030204" pitchFamily="34" charset="0"/>
                    <a:ea typeface="Calibri" panose="020F0502020204030204" pitchFamily="34" charset="0"/>
                    <a:cs typeface="Calibri" panose="020F0502020204030204" pitchFamily="34" charset="0"/>
                  </a:rPr>
                  <a:t>Idea1:</a:t>
                </a:r>
                <a:r>
                  <a:rPr lang="en-US" altLang="zh-CN" sz="2400" b="1" dirty="0">
                    <a:latin typeface="Calibri" panose="020F0502020204030204" pitchFamily="34" charset="0"/>
                    <a:ea typeface="Calibri" panose="020F0502020204030204" pitchFamily="34" charset="0"/>
                    <a:cs typeface="Calibri" panose="020F0502020204030204" pitchFamily="34" charset="0"/>
                  </a:rPr>
                  <a:t> </a:t>
                </a:r>
                <a:r>
                  <a:rPr lang="en-US" altLang="zh-CN" sz="2400" dirty="0">
                    <a:latin typeface="Calibri" panose="020F0502020204030204" pitchFamily="34" charset="0"/>
                    <a:ea typeface="Calibri" panose="020F0502020204030204" pitchFamily="34" charset="0"/>
                    <a:cs typeface="Calibri" panose="020F0502020204030204" pitchFamily="34" charset="0"/>
                  </a:rPr>
                  <a:t>We want the drift term to be in the order of </a:t>
                </a:r>
                <a14:m>
                  <m:oMath xmlns:m="http://schemas.openxmlformats.org/officeDocument/2006/math">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𝒪</m:t>
                    </m:r>
                    <m:d>
                      <m:d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dPr>
                      <m:e>
                        <m:sSup>
                          <m:sSupPr>
                            <m:ctrlPr>
                              <a:rPr lang="en-US" altLang="zh-CN" sz="2400" b="0" i="1" smtClean="0">
                                <a:latin typeface="Cambria Math" panose="02040503050406030204" pitchFamily="18" charset="0"/>
                                <a:ea typeface="Calibri" panose="020F0502020204030204" pitchFamily="34" charset="0"/>
                                <a:cs typeface="Calibri" panose="020F0502020204030204" pitchFamily="34" charset="0"/>
                              </a:rPr>
                            </m:ctrlPr>
                          </m:sSupPr>
                          <m:e>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𝛼</m:t>
                            </m:r>
                          </m:e>
                          <m:sup>
                            <m:r>
                              <a:rPr lang="en-US" altLang="zh-CN" sz="2400" b="0" i="1" smtClean="0">
                                <a:latin typeface="Cambria Math" panose="02040503050406030204" pitchFamily="18" charset="0"/>
                                <a:ea typeface="Calibri" panose="020F0502020204030204" pitchFamily="34" charset="0"/>
                                <a:cs typeface="Calibri" panose="020F0502020204030204" pitchFamily="34" charset="0"/>
                              </a:rPr>
                              <m:t>2</m:t>
                            </m:r>
                          </m:sup>
                        </m:sSup>
                      </m:e>
                    </m:d>
                    <m:r>
                      <a:rPr lang="en-US" altLang="zh-CN" sz="2400" i="1">
                        <a:latin typeface="Cambria Math" panose="02040503050406030204" pitchFamily="18" charset="0"/>
                      </a:rPr>
                      <m:t>𝔼</m:t>
                    </m:r>
                    <m:d>
                      <m:dPr>
                        <m:begChr m:val="["/>
                        <m:endChr m:val="]"/>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d>
                              <m:dPr>
                                <m:begChr m:val="‖"/>
                                <m:endChr m:val="‖"/>
                                <m:ctrlPr>
                                  <a:rPr lang="en-US" altLang="zh-CN" sz="2400" i="1">
                                    <a:latin typeface="Cambria Math" panose="02040503050406030204" pitchFamily="18" charset="0"/>
                                  </a:rPr>
                                </m:ctrlPr>
                              </m:dPr>
                              <m:e>
                                <m:r>
                                  <m:rPr>
                                    <m:sty m:val="p"/>
                                  </m:rPr>
                                  <a:rPr lang="en-US" altLang="zh-CN" sz="2400">
                                    <a:latin typeface="Cambria Math" panose="02040503050406030204" pitchFamily="18" charset="0"/>
                                  </a:rPr>
                                  <m:t>∇</m:t>
                                </m:r>
                                <m:r>
                                  <a:rPr lang="en-US" altLang="zh-CN" sz="2400" i="1">
                                    <a:latin typeface="Cambria Math" panose="02040503050406030204" pitchFamily="18" charset="0"/>
                                  </a:rPr>
                                  <m:t>𝐽</m:t>
                                </m:r>
                                <m:d>
                                  <m:dPr>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𝜃</m:t>
                                            </m:r>
                                          </m:e>
                                        </m:acc>
                                      </m:e>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sup>
                                    </m:sSup>
                                  </m:e>
                                </m:d>
                              </m:e>
                            </m:d>
                          </m:e>
                          <m:sup>
                            <m:r>
                              <a:rPr lang="en-US" altLang="zh-CN" sz="2400" i="1">
                                <a:latin typeface="Cambria Math" panose="02040503050406030204" pitchFamily="18" charset="0"/>
                              </a:rPr>
                              <m:t>2</m:t>
                            </m:r>
                          </m:sup>
                        </m:sSup>
                      </m:e>
                    </m:d>
                  </m:oMath>
                </a14:m>
                <a:r>
                  <a:rPr lang="en-US" altLang="zh-CN" sz="2400" dirty="0">
                    <a:latin typeface="Calibri" panose="020F0502020204030204" pitchFamily="34" charset="0"/>
                    <a:ea typeface="Calibri" panose="020F0502020204030204" pitchFamily="34" charset="0"/>
                    <a:cs typeface="Calibri" panose="020F0502020204030204" pitchFamily="34" charset="0"/>
                  </a:rPr>
                  <a:t> to achieve overall progress, since terms of higher order in </a:t>
                </a:r>
                <a14:m>
                  <m:oMath xmlns:m="http://schemas.openxmlformats.org/officeDocument/2006/math">
                    <m:r>
                      <a:rPr lang="en-US" altLang="zh-CN" sz="2400" b="0" i="1" smtClean="0">
                        <a:latin typeface="Cambria Math" panose="02040503050406030204" pitchFamily="18" charset="0"/>
                        <a:ea typeface="Calibri" panose="020F0502020204030204" pitchFamily="34" charset="0"/>
                        <a:cs typeface="Calibri" panose="020F0502020204030204" pitchFamily="34" charset="0"/>
                      </a:rPr>
                      <m:t>𝛼</m:t>
                    </m:r>
                  </m:oMath>
                </a14:m>
                <a:r>
                  <a:rPr lang="en-US" altLang="zh-CN" sz="2400" b="1" dirty="0">
                    <a:latin typeface="Calibri" panose="020F0502020204030204" pitchFamily="34" charset="0"/>
                    <a:ea typeface="Calibri" panose="020F0502020204030204" pitchFamily="34" charset="0"/>
                    <a:cs typeface="Calibri" panose="020F0502020204030204" pitchFamily="34" charset="0"/>
                  </a:rPr>
                  <a:t> </a:t>
                </a:r>
                <a:r>
                  <a:rPr lang="en-US" altLang="zh-CN" sz="2400" dirty="0">
                    <a:latin typeface="Calibri" panose="020F0502020204030204" pitchFamily="34" charset="0"/>
                    <a:ea typeface="Calibri" panose="020F0502020204030204" pitchFamily="34" charset="0"/>
                    <a:cs typeface="Calibri" panose="020F0502020204030204" pitchFamily="34" charset="0"/>
                  </a:rPr>
                  <a:t>are dominated by the “good term”.</a:t>
                </a:r>
                <a:endParaRPr lang="en-US" altLang="zh-CN" sz="2400"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8" name="TextBox 17">
                <a:extLst>
                  <a:ext uri="{FF2B5EF4-FFF2-40B4-BE49-F238E27FC236}">
                    <a16:creationId xmlns:a16="http://schemas.microsoft.com/office/drawing/2014/main" id="{37ED4ADC-DE5C-628A-D810-1732C54A1CA8}"/>
                  </a:ext>
                </a:extLst>
              </p:cNvPr>
              <p:cNvSpPr txBox="1">
                <a:spLocks noRot="1" noChangeAspect="1" noMove="1" noResize="1" noEditPoints="1" noAdjustHandles="1" noChangeArrowheads="1" noChangeShapeType="1" noTextEdit="1"/>
              </p:cNvSpPr>
              <p:nvPr/>
            </p:nvSpPr>
            <p:spPr>
              <a:xfrm>
                <a:off x="782266" y="3600262"/>
                <a:ext cx="10627468" cy="2557175"/>
              </a:xfrm>
              <a:prstGeom prst="rect">
                <a:avLst/>
              </a:prstGeom>
              <a:blipFill>
                <a:blip r:embed="rId4"/>
                <a:stretch>
                  <a:fillRect l="-745" t="-477" b="-45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198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500"/>
                                        <p:tgtEl>
                                          <p:spTgt spid="11">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
                                            <p:txEl>
                                              <p:pRg st="0" end="0"/>
                                            </p:txEl>
                                          </p:spTgt>
                                        </p:tgtEl>
                                        <p:attrNameLst>
                                          <p:attrName>style.visibility</p:attrName>
                                        </p:attrNameLst>
                                      </p:cBhvr>
                                      <p:to>
                                        <p:strVal val="visible"/>
                                      </p:to>
                                    </p:set>
                                    <p:animEffect transition="in" filter="fade">
                                      <p:cBhvr>
                                        <p:cTn id="39" dur="500"/>
                                        <p:tgtEl>
                                          <p:spTgt spid="1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8">
                                            <p:txEl>
                                              <p:pRg st="2" end="2"/>
                                            </p:txEl>
                                          </p:spTgt>
                                        </p:tgtEl>
                                        <p:attrNameLst>
                                          <p:attrName>style.visibility</p:attrName>
                                        </p:attrNameLst>
                                      </p:cBhvr>
                                      <p:to>
                                        <p:strVal val="visible"/>
                                      </p:to>
                                    </p:set>
                                    <p:animEffect transition="in" filter="fade">
                                      <p:cBhvr>
                                        <p:cTn id="44"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2" grpId="0" animBg="1"/>
      <p:bldP spid="13" grpId="0"/>
      <p:bldP spid="14" grpId="0" animBg="1"/>
      <p:bldP spid="15" grpId="0"/>
      <p:bldP spid="16" grpId="0" animBg="1"/>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2711D-1095-998A-1D5B-3025FBA7F1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2595C7-9446-6E4A-E06D-EAB570ED2305}"/>
              </a:ext>
            </a:extLst>
          </p:cNvPr>
          <p:cNvSpPr>
            <a:spLocks noGrp="1"/>
          </p:cNvSpPr>
          <p:nvPr>
            <p:ph type="title"/>
          </p:nvPr>
        </p:nvSpPr>
        <p:spPr/>
        <p:txBody>
          <a:bodyPr/>
          <a:lstStyle/>
          <a:p>
            <a:r>
              <a:rPr lang="en-US" dirty="0"/>
              <a:t>Main Ideas in Proof</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1374B7D-EC64-BAC7-769B-C4FCB6C04F09}"/>
                  </a:ext>
                </a:extLst>
              </p:cNvPr>
              <p:cNvSpPr>
                <a:spLocks noGrp="1"/>
              </p:cNvSpPr>
              <p:nvPr>
                <p:ph idx="1"/>
              </p:nvPr>
            </p:nvSpPr>
            <p:spPr>
              <a:xfrm>
                <a:off x="838200" y="1083502"/>
                <a:ext cx="10627468" cy="2029216"/>
              </a:xfrm>
              <a:solidFill>
                <a:schemeClr val="accent6">
                  <a:lumMod val="20000"/>
                  <a:lumOff val="80000"/>
                </a:schemeClr>
              </a:solidFill>
              <a:ln w="28575">
                <a:solidFill>
                  <a:srgbClr val="FFC000"/>
                </a:solidFill>
              </a:ln>
            </p:spPr>
            <p:txBody>
              <a:bodyPr>
                <a:normAutofit/>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Lemma 2.</a:t>
                </a:r>
                <a:r>
                  <a:rPr lang="en-US" sz="2800" dirty="0">
                    <a:latin typeface="Calibri" panose="020F0502020204030204" pitchFamily="34" charset="0"/>
                    <a:ea typeface="Calibri" panose="020F0502020204030204" pitchFamily="34" charset="0"/>
                    <a:cs typeface="Calibri" panose="020F0502020204030204" pitchFamily="34" charset="0"/>
                  </a:rPr>
                  <a:t> </a:t>
                </a:r>
                <a:r>
                  <a:rPr lang="en-US" altLang="zh-CN" sz="2800" i="1" dirty="0">
                    <a:latin typeface="Calibri" panose="020F0502020204030204" pitchFamily="34" charset="0"/>
                    <a:ea typeface="Calibri" panose="020F0502020204030204" pitchFamily="34" charset="0"/>
                    <a:cs typeface="Calibri" panose="020F0502020204030204" pitchFamily="34" charset="0"/>
                  </a:rPr>
                  <a:t>Under a suitable choice of step-size, Fast-</a:t>
                </a:r>
                <a:r>
                  <a:rPr lang="en-US" altLang="zh-CN" sz="2800" i="1" dirty="0" err="1">
                    <a:latin typeface="Calibri" panose="020F0502020204030204" pitchFamily="34" charset="0"/>
                    <a:ea typeface="Calibri" panose="020F0502020204030204" pitchFamily="34" charset="0"/>
                    <a:cs typeface="Calibri" panose="020F0502020204030204" pitchFamily="34" charset="0"/>
                  </a:rPr>
                  <a:t>FedPG</a:t>
                </a:r>
                <a:r>
                  <a:rPr lang="en-US" altLang="zh-CN" sz="2800" i="1" dirty="0">
                    <a:latin typeface="Calibri" panose="020F0502020204030204" pitchFamily="34" charset="0"/>
                    <a:ea typeface="Calibri" panose="020F0502020204030204" pitchFamily="34" charset="0"/>
                    <a:cs typeface="Calibri" panose="020F0502020204030204" pitchFamily="34" charset="0"/>
                  </a:rPr>
                  <a:t> guarantees </a:t>
                </a:r>
                <a:r>
                  <a:rPr lang="en-US" altLang="zh-CN" sz="2800" i="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without</a:t>
                </a:r>
                <a:r>
                  <a:rPr lang="en-US" altLang="zh-CN" sz="2800" i="1" dirty="0">
                    <a:latin typeface="Calibri" panose="020F0502020204030204" pitchFamily="34" charset="0"/>
                    <a:ea typeface="Calibri" panose="020F0502020204030204" pitchFamily="34" charset="0"/>
                    <a:cs typeface="Calibri" panose="020F0502020204030204" pitchFamily="34" charset="0"/>
                  </a:rPr>
                  <a:t> the gradient-domination condition </a:t>
                </a:r>
                <a14:m>
                  <m:oMath xmlns:m="http://schemas.openxmlformats.org/officeDocument/2006/math">
                    <m:r>
                      <a:rPr lang="en-US" altLang="zh-CN" sz="2800" b="0" i="1" smtClean="0">
                        <a:latin typeface="Cambria Math" panose="02040503050406030204" pitchFamily="18" charset="0"/>
                        <a:ea typeface="Calibri" panose="020F0502020204030204" pitchFamily="34" charset="0"/>
                        <a:cs typeface="Calibri" panose="020F0502020204030204" pitchFamily="34" charset="0"/>
                      </a:rPr>
                      <m:t>∀</m:t>
                    </m:r>
                    <m:r>
                      <a:rPr lang="en-US" altLang="zh-CN" sz="2800" b="0" i="1" smtClean="0">
                        <a:latin typeface="Cambria Math" panose="02040503050406030204" pitchFamily="18" charset="0"/>
                        <a:ea typeface="Calibri" panose="020F0502020204030204" pitchFamily="34" charset="0"/>
                        <a:cs typeface="Calibri" panose="020F0502020204030204" pitchFamily="34" charset="0"/>
                      </a:rPr>
                      <m:t>𝑖</m:t>
                    </m:r>
                    <m:r>
                      <a:rPr lang="en-US" altLang="zh-CN" sz="2800" b="0" i="1" smtClean="0">
                        <a:latin typeface="Cambria Math" panose="02040503050406030204" pitchFamily="18" charset="0"/>
                        <a:ea typeface="Calibri" panose="020F0502020204030204" pitchFamily="34" charset="0"/>
                        <a:cs typeface="Calibri" panose="020F0502020204030204" pitchFamily="34" charset="0"/>
                      </a:rPr>
                      <m:t>∈</m:t>
                    </m:r>
                    <m:d>
                      <m:dPr>
                        <m:begChr m:val="["/>
                        <m:endChr m:val="]"/>
                        <m:ctrlPr>
                          <a:rPr lang="en-US" altLang="zh-CN" sz="2800" b="0" i="1" smtClean="0">
                            <a:latin typeface="Cambria Math" panose="02040503050406030204" pitchFamily="18" charset="0"/>
                            <a:ea typeface="Calibri" panose="020F0502020204030204" pitchFamily="34" charset="0"/>
                            <a:cs typeface="Calibri" panose="020F0502020204030204" pitchFamily="34" charset="0"/>
                          </a:rPr>
                        </m:ctrlPr>
                      </m:dPr>
                      <m:e>
                        <m:r>
                          <a:rPr lang="en-US" altLang="zh-CN" sz="2800" b="0" i="1" smtClean="0">
                            <a:latin typeface="Cambria Math" panose="02040503050406030204" pitchFamily="18" charset="0"/>
                            <a:ea typeface="Calibri" panose="020F0502020204030204" pitchFamily="34" charset="0"/>
                            <a:cs typeface="Calibri" panose="020F0502020204030204" pitchFamily="34" charset="0"/>
                          </a:rPr>
                          <m:t>𝑁</m:t>
                        </m:r>
                      </m:e>
                    </m:d>
                    <m:r>
                      <a:rPr lang="en-US" altLang="zh-CN" sz="2800" b="0" i="1" smtClean="0">
                        <a:latin typeface="Cambria Math" panose="02040503050406030204" pitchFamily="18" charset="0"/>
                        <a:ea typeface="Calibri" panose="020F0502020204030204" pitchFamily="34" charset="0"/>
                        <a:cs typeface="Calibri" panose="020F0502020204030204" pitchFamily="34" charset="0"/>
                      </a:rPr>
                      <m:t>, ∀ℓ∈</m:t>
                    </m:r>
                    <m:r>
                      <m:rPr>
                        <m:lit/>
                      </m:rPr>
                      <a:rPr lang="en-US" altLang="zh-CN" sz="2800" b="0" i="1" smtClean="0">
                        <a:latin typeface="Cambria Math" panose="02040503050406030204" pitchFamily="18" charset="0"/>
                        <a:ea typeface="Calibri" panose="020F0502020204030204" pitchFamily="34" charset="0"/>
                        <a:cs typeface="Calibri" panose="020F0502020204030204" pitchFamily="34" charset="0"/>
                      </a:rPr>
                      <m:t>{</m:t>
                    </m:r>
                    <m:r>
                      <a:rPr lang="en-US" altLang="zh-CN" sz="2800" b="0" i="1" smtClean="0">
                        <a:latin typeface="Cambria Math" panose="02040503050406030204" pitchFamily="18" charset="0"/>
                        <a:ea typeface="Calibri" panose="020F0502020204030204" pitchFamily="34" charset="0"/>
                        <a:cs typeface="Calibri" panose="020F0502020204030204" pitchFamily="34" charset="0"/>
                      </a:rPr>
                      <m:t>0,…,</m:t>
                    </m:r>
                    <m:r>
                      <a:rPr lang="en-US" altLang="zh-CN" sz="2800" b="0" i="1" smtClean="0">
                        <a:latin typeface="Cambria Math" panose="02040503050406030204" pitchFamily="18" charset="0"/>
                        <a:ea typeface="Calibri" panose="020F0502020204030204" pitchFamily="34" charset="0"/>
                        <a:cs typeface="Calibri" panose="020F0502020204030204" pitchFamily="34" charset="0"/>
                      </a:rPr>
                      <m:t>𝐻</m:t>
                    </m:r>
                    <m:r>
                      <a:rPr lang="en-US" altLang="zh-CN" sz="2800" b="0" i="1" smtClean="0">
                        <a:latin typeface="Cambria Math" panose="02040503050406030204" pitchFamily="18" charset="0"/>
                        <a:ea typeface="Calibri" panose="020F0502020204030204" pitchFamily="34" charset="0"/>
                        <a:cs typeface="Calibri" panose="020F0502020204030204" pitchFamily="34" charset="0"/>
                      </a:rPr>
                      <m:t>−1}</m:t>
                    </m:r>
                  </m:oMath>
                </a14:m>
                <a:r>
                  <a:rPr lang="en-US" altLang="zh-CN" sz="2800" i="1" dirty="0">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US" altLang="zh-CN" i="1" dirty="0">
                  <a:latin typeface="Calibri" panose="020F0502020204030204" pitchFamily="34" charset="0"/>
                  <a:ea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𝔼</m:t>
                      </m:r>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Sup>
                                    <m:sSubSupPr>
                                      <m:ctrlPr>
                                        <a:rPr lang="en-US" altLang="zh-CN" sz="2800" i="1">
                                          <a:latin typeface="Cambria Math" panose="02040503050406030204" pitchFamily="18" charset="0"/>
                                          <a:ea typeface="Calibri" panose="020F0502020204030204" pitchFamily="34" charset="0"/>
                                          <a:cs typeface="Calibri" panose="020F0502020204030204" pitchFamily="34" charset="0"/>
                                        </a:rPr>
                                      </m:ctrlPr>
                                    </m:sSubSupPr>
                                    <m:e>
                                      <m:r>
                                        <m:rPr>
                                          <m:sty m:val="p"/>
                                        </m:rPr>
                                        <a:rPr lang="en-US" altLang="zh-CN" sz="2800">
                                          <a:latin typeface="Cambria Math" panose="02040503050406030204" pitchFamily="18" charset="0"/>
                                          <a:ea typeface="Calibri" panose="020F0502020204030204" pitchFamily="34" charset="0"/>
                                          <a:cs typeface="Calibri" panose="020F0502020204030204" pitchFamily="34" charset="0"/>
                                        </a:rPr>
                                        <m:t>Δ</m:t>
                                      </m:r>
                                    </m:e>
                                    <m:sub>
                                      <m:r>
                                        <a:rPr lang="en-US" altLang="zh-CN" sz="2800" i="1">
                                          <a:latin typeface="Cambria Math" panose="02040503050406030204" pitchFamily="18" charset="0"/>
                                          <a:ea typeface="Calibri" panose="020F0502020204030204" pitchFamily="34" charset="0"/>
                                          <a:cs typeface="Calibri" panose="020F0502020204030204" pitchFamily="34" charset="0"/>
                                        </a:rPr>
                                        <m:t>𝑖</m:t>
                                      </m:r>
                                      <m:r>
                                        <a:rPr lang="en-US" altLang="zh-CN" sz="2800" i="1">
                                          <a:latin typeface="Cambria Math" panose="02040503050406030204" pitchFamily="18" charset="0"/>
                                          <a:ea typeface="Calibri" panose="020F0502020204030204" pitchFamily="34" charset="0"/>
                                          <a:cs typeface="Calibri" panose="020F0502020204030204" pitchFamily="34" charset="0"/>
                                        </a:rPr>
                                        <m:t>,ℓ</m:t>
                                      </m:r>
                                    </m:sub>
                                    <m:sup>
                                      <m:d>
                                        <m:dPr>
                                          <m:ctrlPr>
                                            <a:rPr lang="en-US" altLang="zh-CN" sz="2800" i="1">
                                              <a:latin typeface="Cambria Math" panose="02040503050406030204" pitchFamily="18" charset="0"/>
                                              <a:ea typeface="Calibri" panose="020F0502020204030204" pitchFamily="34" charset="0"/>
                                              <a:cs typeface="Calibri" panose="020F0502020204030204" pitchFamily="34" charset="0"/>
                                            </a:rPr>
                                          </m:ctrlPr>
                                        </m:dPr>
                                        <m:e>
                                          <m:r>
                                            <a:rPr lang="en-US" altLang="zh-CN" sz="2800" i="1">
                                              <a:latin typeface="Cambria Math" panose="02040503050406030204" pitchFamily="18" charset="0"/>
                                              <a:ea typeface="Calibri" panose="020F0502020204030204" pitchFamily="34" charset="0"/>
                                              <a:cs typeface="Calibri" panose="020F0502020204030204" pitchFamily="34" charset="0"/>
                                            </a:rPr>
                                            <m:t>𝑡</m:t>
                                          </m:r>
                                        </m:e>
                                      </m:d>
                                    </m:sup>
                                  </m:sSubSup>
                                </m:e>
                              </m:d>
                            </m:e>
                            <m:sup>
                              <m:r>
                                <a:rPr lang="en-US" altLang="zh-CN" i="1">
                                  <a:latin typeface="Cambria Math" panose="02040503050406030204" pitchFamily="18" charset="0"/>
                                </a:rPr>
                                <m:t>2</m:t>
                              </m:r>
                            </m:sup>
                          </m:sSup>
                        </m:e>
                      </m:d>
                      <m:r>
                        <a:rPr lang="en-US" altLang="zh-CN" b="0" i="1" smtClean="0">
                          <a:latin typeface="Cambria Math" panose="02040503050406030204" pitchFamily="18" charset="0"/>
                        </a:rPr>
                        <m:t>≤</m:t>
                      </m:r>
                      <m:r>
                        <a:rPr lang="en-US" altLang="zh-CN" b="0" i="1" smtClean="0">
                          <a:solidFill>
                            <a:srgbClr val="C00000"/>
                          </a:solidFill>
                          <a:latin typeface="Cambria Math" panose="02040503050406030204" pitchFamily="18" charset="0"/>
                        </a:rPr>
                        <m:t>𝒪</m:t>
                      </m:r>
                      <m:d>
                        <m:dPr>
                          <m:ctrlPr>
                            <a:rPr lang="en-US" altLang="zh-CN" b="0" i="1" smtClean="0">
                              <a:solidFill>
                                <a:srgbClr val="C00000"/>
                              </a:solidFill>
                              <a:latin typeface="Cambria Math" panose="02040503050406030204" pitchFamily="18" charset="0"/>
                            </a:rPr>
                          </m:ctrlPr>
                        </m:dPr>
                        <m:e>
                          <m:sSup>
                            <m:sSupPr>
                              <m:ctrlPr>
                                <a:rPr lang="en-US" altLang="zh-CN" b="0" i="1" smtClean="0">
                                  <a:solidFill>
                                    <a:srgbClr val="C00000"/>
                                  </a:solidFill>
                                  <a:latin typeface="Cambria Math" panose="02040503050406030204" pitchFamily="18" charset="0"/>
                                </a:rPr>
                              </m:ctrlPr>
                            </m:sSupPr>
                            <m:e>
                              <m:r>
                                <a:rPr lang="en-US" altLang="zh-CN" b="0" i="1" smtClean="0">
                                  <a:solidFill>
                                    <a:srgbClr val="C00000"/>
                                  </a:solidFill>
                                  <a:latin typeface="Cambria Math" panose="02040503050406030204" pitchFamily="18" charset="0"/>
                                </a:rPr>
                                <m:t>𝛼</m:t>
                              </m:r>
                            </m:e>
                            <m:sup>
                              <m:r>
                                <a:rPr lang="en-US" altLang="zh-CN" b="0" i="1" smtClean="0">
                                  <a:solidFill>
                                    <a:srgbClr val="C00000"/>
                                  </a:solidFill>
                                  <a:latin typeface="Cambria Math" panose="02040503050406030204" pitchFamily="18" charset="0"/>
                                </a:rPr>
                                <m:t>2</m:t>
                              </m:r>
                            </m:sup>
                          </m:sSup>
                        </m:e>
                      </m:d>
                      <m:r>
                        <a:rPr lang="en-US" altLang="zh-CN" sz="2800" i="1">
                          <a:solidFill>
                            <a:srgbClr val="C00000"/>
                          </a:solidFill>
                          <a:latin typeface="Cambria Math" panose="02040503050406030204" pitchFamily="18" charset="0"/>
                        </a:rPr>
                        <m:t>𝔼</m:t>
                      </m:r>
                      <m:d>
                        <m:dPr>
                          <m:begChr m:val="["/>
                          <m:endChr m:val="]"/>
                          <m:ctrlPr>
                            <a:rPr lang="en-US" altLang="zh-CN" sz="2800" i="1">
                              <a:solidFill>
                                <a:srgbClr val="C00000"/>
                              </a:solidFill>
                              <a:latin typeface="Cambria Math" panose="02040503050406030204" pitchFamily="18" charset="0"/>
                            </a:rPr>
                          </m:ctrlPr>
                        </m:dPr>
                        <m:e>
                          <m:sSup>
                            <m:sSupPr>
                              <m:ctrlPr>
                                <a:rPr lang="en-US" altLang="zh-CN" sz="2800" i="1">
                                  <a:solidFill>
                                    <a:srgbClr val="C00000"/>
                                  </a:solidFill>
                                  <a:latin typeface="Cambria Math" panose="02040503050406030204" pitchFamily="18" charset="0"/>
                                </a:rPr>
                              </m:ctrlPr>
                            </m:sSupPr>
                            <m:e>
                              <m:d>
                                <m:dPr>
                                  <m:begChr m:val="‖"/>
                                  <m:endChr m:val="‖"/>
                                  <m:ctrlPr>
                                    <a:rPr lang="en-US" altLang="zh-CN" sz="2800" i="1">
                                      <a:solidFill>
                                        <a:srgbClr val="C00000"/>
                                      </a:solidFill>
                                      <a:latin typeface="Cambria Math" panose="02040503050406030204" pitchFamily="18" charset="0"/>
                                    </a:rPr>
                                  </m:ctrlPr>
                                </m:dPr>
                                <m:e>
                                  <m:r>
                                    <m:rPr>
                                      <m:sty m:val="p"/>
                                    </m:rPr>
                                    <a:rPr lang="en-US" altLang="zh-CN" sz="2800">
                                      <a:solidFill>
                                        <a:srgbClr val="C00000"/>
                                      </a:solidFill>
                                      <a:latin typeface="Cambria Math" panose="02040503050406030204" pitchFamily="18" charset="0"/>
                                    </a:rPr>
                                    <m:t>∇</m:t>
                                  </m:r>
                                  <m:r>
                                    <a:rPr lang="en-US" altLang="zh-CN" sz="2800" i="1">
                                      <a:solidFill>
                                        <a:srgbClr val="C00000"/>
                                      </a:solidFill>
                                      <a:latin typeface="Cambria Math" panose="02040503050406030204" pitchFamily="18" charset="0"/>
                                    </a:rPr>
                                    <m:t>𝐽</m:t>
                                  </m:r>
                                  <m:d>
                                    <m:dPr>
                                      <m:ctrlPr>
                                        <a:rPr lang="en-US" altLang="zh-CN" sz="2800" i="1">
                                          <a:solidFill>
                                            <a:srgbClr val="C00000"/>
                                          </a:solidFill>
                                          <a:latin typeface="Cambria Math" panose="02040503050406030204" pitchFamily="18" charset="0"/>
                                        </a:rPr>
                                      </m:ctrlPr>
                                    </m:dPr>
                                    <m:e>
                                      <m:sSup>
                                        <m:sSupPr>
                                          <m:ctrlPr>
                                            <a:rPr lang="en-US" altLang="zh-CN" sz="2800" i="1">
                                              <a:solidFill>
                                                <a:srgbClr val="C00000"/>
                                              </a:solidFill>
                                              <a:latin typeface="Cambria Math" panose="02040503050406030204" pitchFamily="18" charset="0"/>
                                            </a:rPr>
                                          </m:ctrlPr>
                                        </m:sSupPr>
                                        <m:e>
                                          <m:acc>
                                            <m:accPr>
                                              <m:chr m:val="̅"/>
                                              <m:ctrlPr>
                                                <a:rPr lang="en-US" altLang="zh-CN" sz="2800" i="1">
                                                  <a:solidFill>
                                                    <a:srgbClr val="C00000"/>
                                                  </a:solidFill>
                                                  <a:latin typeface="Cambria Math" panose="02040503050406030204" pitchFamily="18" charset="0"/>
                                                </a:rPr>
                                              </m:ctrlPr>
                                            </m:accPr>
                                            <m:e>
                                              <m:r>
                                                <a:rPr lang="en-US" altLang="zh-CN" sz="2800" i="1">
                                                  <a:solidFill>
                                                    <a:srgbClr val="C00000"/>
                                                  </a:solidFill>
                                                  <a:latin typeface="Cambria Math" panose="02040503050406030204" pitchFamily="18" charset="0"/>
                                                </a:rPr>
                                                <m:t>𝜃</m:t>
                                              </m:r>
                                            </m:e>
                                          </m:acc>
                                        </m:e>
                                        <m:sup>
                                          <m:d>
                                            <m:dPr>
                                              <m:ctrlPr>
                                                <a:rPr lang="en-US" altLang="zh-CN" sz="2800" i="1">
                                                  <a:solidFill>
                                                    <a:srgbClr val="C00000"/>
                                                  </a:solidFill>
                                                  <a:latin typeface="Cambria Math" panose="02040503050406030204" pitchFamily="18" charset="0"/>
                                                </a:rPr>
                                              </m:ctrlPr>
                                            </m:dPr>
                                            <m:e>
                                              <m:r>
                                                <a:rPr lang="en-US" altLang="zh-CN" sz="2800" i="1">
                                                  <a:solidFill>
                                                    <a:srgbClr val="C00000"/>
                                                  </a:solidFill>
                                                  <a:latin typeface="Cambria Math" panose="02040503050406030204" pitchFamily="18" charset="0"/>
                                                </a:rPr>
                                                <m:t>𝑡</m:t>
                                              </m:r>
                                            </m:e>
                                          </m:d>
                                        </m:sup>
                                      </m:sSup>
                                    </m:e>
                                  </m:d>
                                </m:e>
                              </m:d>
                            </m:e>
                            <m:sup>
                              <m:r>
                                <a:rPr lang="en-US" altLang="zh-CN" sz="2800" i="1">
                                  <a:solidFill>
                                    <a:srgbClr val="C00000"/>
                                  </a:solidFill>
                                  <a:latin typeface="Cambria Math" panose="02040503050406030204" pitchFamily="18" charset="0"/>
                                </a:rPr>
                                <m:t>2</m:t>
                              </m:r>
                            </m:sup>
                          </m:sSup>
                        </m:e>
                      </m:d>
                      <m:r>
                        <a:rPr lang="en-US" altLang="zh-CN" sz="2800" b="0" i="1" smtClean="0">
                          <a:latin typeface="Cambria Math" panose="02040503050406030204" pitchFamily="18" charset="0"/>
                        </a:rPr>
                        <m:t>+</m:t>
                      </m:r>
                      <m:r>
                        <a:rPr lang="en-US" altLang="zh-CN" sz="2800" b="0" i="1" smtClean="0">
                          <a:solidFill>
                            <a:srgbClr val="7030A0"/>
                          </a:solidFill>
                          <a:latin typeface="Cambria Math" panose="02040503050406030204" pitchFamily="18" charset="0"/>
                        </a:rPr>
                        <m:t>𝒪</m:t>
                      </m:r>
                      <m:d>
                        <m:dPr>
                          <m:ctrlPr>
                            <a:rPr lang="en-US" altLang="zh-CN" sz="2800" b="0" i="1" smtClean="0">
                              <a:solidFill>
                                <a:srgbClr val="7030A0"/>
                              </a:solidFill>
                              <a:latin typeface="Cambria Math" panose="02040503050406030204" pitchFamily="18" charset="0"/>
                            </a:rPr>
                          </m:ctrlPr>
                        </m:dPr>
                        <m:e>
                          <m:sSup>
                            <m:sSupPr>
                              <m:ctrlPr>
                                <a:rPr lang="en-US" altLang="zh-CN" sz="2800" b="0" i="1" smtClean="0">
                                  <a:solidFill>
                                    <a:srgbClr val="7030A0"/>
                                  </a:solidFill>
                                  <a:latin typeface="Cambria Math" panose="02040503050406030204" pitchFamily="18" charset="0"/>
                                </a:rPr>
                              </m:ctrlPr>
                            </m:sSupPr>
                            <m:e>
                              <m:r>
                                <a:rPr lang="en-US" altLang="zh-CN" sz="2800" b="0" i="1" smtClean="0">
                                  <a:solidFill>
                                    <a:srgbClr val="7030A0"/>
                                  </a:solidFill>
                                  <a:latin typeface="Cambria Math" panose="02040503050406030204" pitchFamily="18" charset="0"/>
                                </a:rPr>
                                <m:t>𝛼</m:t>
                              </m:r>
                            </m:e>
                            <m:sup>
                              <m:r>
                                <a:rPr lang="en-US" altLang="zh-CN" sz="2800" b="0" i="1" smtClean="0">
                                  <a:solidFill>
                                    <a:srgbClr val="7030A0"/>
                                  </a:solidFill>
                                  <a:latin typeface="Cambria Math" panose="02040503050406030204" pitchFamily="18" charset="0"/>
                                </a:rPr>
                                <m:t>2</m:t>
                              </m:r>
                            </m:sup>
                          </m:sSup>
                        </m:e>
                      </m:d>
                      <m:r>
                        <a:rPr lang="en-US" altLang="zh-CN" sz="2800" b="0" i="1" smtClean="0">
                          <a:solidFill>
                            <a:schemeClr val="tx1"/>
                          </a:solidFill>
                          <a:latin typeface="Cambria Math" panose="02040503050406030204" pitchFamily="18" charset="0"/>
                        </a:rPr>
                        <m:t>.</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1" name="Content Placeholder 2">
                <a:extLst>
                  <a:ext uri="{FF2B5EF4-FFF2-40B4-BE49-F238E27FC236}">
                    <a16:creationId xmlns:a16="http://schemas.microsoft.com/office/drawing/2014/main" id="{B1374B7D-EC64-BAC7-769B-C4FCB6C04F09}"/>
                  </a:ext>
                </a:extLst>
              </p:cNvPr>
              <p:cNvSpPr>
                <a:spLocks noGrp="1" noRot="1" noChangeAspect="1" noMove="1" noResize="1" noEditPoints="1" noAdjustHandles="1" noChangeArrowheads="1" noChangeShapeType="1" noTextEdit="1"/>
              </p:cNvSpPr>
              <p:nvPr>
                <p:ph idx="1"/>
              </p:nvPr>
            </p:nvSpPr>
            <p:spPr>
              <a:xfrm>
                <a:off x="838200" y="1083502"/>
                <a:ext cx="10627468" cy="2029216"/>
              </a:xfrm>
              <a:blipFill>
                <a:blip r:embed="rId3"/>
                <a:stretch>
                  <a:fillRect l="-1087" t="-4438" r="-1831"/>
                </a:stretch>
              </a:blipFill>
              <a:ln w="28575">
                <a:solidFill>
                  <a:srgbClr val="FFC000"/>
                </a:solidFill>
              </a:ln>
            </p:spPr>
            <p:txBody>
              <a:bodyPr/>
              <a:lstStyle/>
              <a:p>
                <a:r>
                  <a:rPr lang="zh-CN" altLang="en-US">
                    <a:noFill/>
                  </a:rPr>
                  <a:t> </a:t>
                </a:r>
              </a:p>
            </p:txBody>
          </p:sp>
        </mc:Fallback>
      </mc:AlternateContent>
      <p:sp>
        <p:nvSpPr>
          <p:cNvPr id="12" name="Right Brace 11">
            <a:extLst>
              <a:ext uri="{FF2B5EF4-FFF2-40B4-BE49-F238E27FC236}">
                <a16:creationId xmlns:a16="http://schemas.microsoft.com/office/drawing/2014/main" id="{424CD03A-0BDC-2470-27AD-543B47670D57}"/>
              </a:ext>
            </a:extLst>
          </p:cNvPr>
          <p:cNvSpPr/>
          <p:nvPr/>
        </p:nvSpPr>
        <p:spPr>
          <a:xfrm rot="5400000">
            <a:off x="6381485" y="1529986"/>
            <a:ext cx="257835" cy="318787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19B113C-6BD5-9945-1ED5-6BED3D4DC1F9}"/>
              </a:ext>
            </a:extLst>
          </p:cNvPr>
          <p:cNvSpPr txBox="1"/>
          <p:nvPr/>
        </p:nvSpPr>
        <p:spPr>
          <a:xfrm>
            <a:off x="5872531" y="3260084"/>
            <a:ext cx="1423880" cy="400110"/>
          </a:xfrm>
          <a:prstGeom prst="rect">
            <a:avLst/>
          </a:prstGeom>
          <a:noFill/>
        </p:spPr>
        <p:txBody>
          <a:bodyPr wrap="square" rtlCol="0">
            <a:spAutoFit/>
          </a:bodyPr>
          <a:lstStyle/>
          <a:p>
            <a:r>
              <a:rPr lang="en-US" altLang="zh-CN" sz="2000" dirty="0">
                <a:solidFill>
                  <a:srgbClr val="C00000"/>
                </a:solidFill>
              </a:rPr>
              <a:t>“bad term”</a:t>
            </a:r>
            <a:endParaRPr lang="zh-CN" altLang="en-US" sz="2000" dirty="0">
              <a:solidFill>
                <a:srgbClr val="C00000"/>
              </a:solidFill>
            </a:endParaRPr>
          </a:p>
        </p:txBody>
      </p:sp>
      <p:sp>
        <p:nvSpPr>
          <p:cNvPr id="14" name="Right Brace 13">
            <a:extLst>
              <a:ext uri="{FF2B5EF4-FFF2-40B4-BE49-F238E27FC236}">
                <a16:creationId xmlns:a16="http://schemas.microsoft.com/office/drawing/2014/main" id="{72F3D389-C83B-08B0-FE4F-CCD17F73050A}"/>
              </a:ext>
            </a:extLst>
          </p:cNvPr>
          <p:cNvSpPr/>
          <p:nvPr/>
        </p:nvSpPr>
        <p:spPr>
          <a:xfrm rot="5400000">
            <a:off x="8873077" y="2599534"/>
            <a:ext cx="257835" cy="1023046"/>
          </a:xfrm>
          <a:prstGeom prst="righ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15" name="TextBox 14">
            <a:extLst>
              <a:ext uri="{FF2B5EF4-FFF2-40B4-BE49-F238E27FC236}">
                <a16:creationId xmlns:a16="http://schemas.microsoft.com/office/drawing/2014/main" id="{5E6EDC58-506A-837E-6129-04DC61C2973B}"/>
              </a:ext>
            </a:extLst>
          </p:cNvPr>
          <p:cNvSpPr txBox="1"/>
          <p:nvPr/>
        </p:nvSpPr>
        <p:spPr>
          <a:xfrm>
            <a:off x="7997606" y="3260084"/>
            <a:ext cx="2643082" cy="400110"/>
          </a:xfrm>
          <a:prstGeom prst="rect">
            <a:avLst/>
          </a:prstGeom>
          <a:noFill/>
        </p:spPr>
        <p:txBody>
          <a:bodyPr wrap="square" rtlCol="0">
            <a:spAutoFit/>
          </a:bodyPr>
          <a:lstStyle/>
          <a:p>
            <a:r>
              <a:rPr lang="en-US" altLang="zh-CN" sz="2000" dirty="0">
                <a:solidFill>
                  <a:srgbClr val="7030A0"/>
                </a:solidFill>
              </a:rPr>
              <a:t>noise, truncation bias</a:t>
            </a:r>
            <a:endParaRPr lang="zh-CN" altLang="en-US" sz="2000" dirty="0">
              <a:solidFill>
                <a:srgbClr val="7030A0"/>
              </a:solidFill>
            </a:endParaRP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76210A71-5BBE-316C-E7EA-59AFCD3C279B}"/>
                  </a:ext>
                </a:extLst>
              </p:cNvPr>
              <p:cNvSpPr txBox="1"/>
              <p:nvPr/>
            </p:nvSpPr>
            <p:spPr>
              <a:xfrm>
                <a:off x="782266" y="3600262"/>
                <a:ext cx="10627468" cy="2737288"/>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solidFill>
                      <a:srgbClr val="C00000"/>
                    </a:solidFill>
                    <a:latin typeface="Calibri" panose="020F0502020204030204" pitchFamily="34" charset="0"/>
                    <a:ea typeface="Calibri" panose="020F0502020204030204" pitchFamily="34" charset="0"/>
                    <a:cs typeface="Calibri" panose="020F0502020204030204" pitchFamily="34" charset="0"/>
                  </a:rPr>
                  <a:t>Idea2:</a:t>
                </a:r>
                <a:r>
                  <a:rPr lang="en-US" altLang="zh-CN" sz="2000" b="1" dirty="0">
                    <a:latin typeface="Calibri" panose="020F0502020204030204" pitchFamily="34" charset="0"/>
                    <a:ea typeface="Calibri" panose="020F0502020204030204" pitchFamily="34" charset="0"/>
                    <a:cs typeface="Calibri" panose="020F0502020204030204" pitchFamily="34" charset="0"/>
                  </a:rPr>
                  <a:t> </a:t>
                </a:r>
                <a:r>
                  <a:rPr lang="en-US" altLang="zh-CN" sz="2000" dirty="0">
                    <a:latin typeface="Calibri" panose="020F0502020204030204" pitchFamily="34" charset="0"/>
                    <a:ea typeface="Calibri" panose="020F0502020204030204" pitchFamily="34" charset="0"/>
                    <a:cs typeface="Calibri" panose="020F0502020204030204" pitchFamily="34" charset="0"/>
                  </a:rPr>
                  <a:t>We used recursion to bound the drift term.</a:t>
                </a:r>
              </a:p>
              <a:p>
                <a:pPr marL="342900" indent="-342900">
                  <a:buFont typeface="Arial" panose="020B0604020202020204" pitchFamily="34" charset="0"/>
                  <a:buChar char="•"/>
                </a:pPr>
                <a:endParaRPr lang="en-US" altLang="zh-CN" sz="20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000" dirty="0">
                    <a:latin typeface="Calibri" panose="020F0502020204030204" pitchFamily="34" charset="0"/>
                    <a:ea typeface="Calibri" panose="020F0502020204030204" pitchFamily="34" charset="0"/>
                    <a:cs typeface="Calibri" panose="020F0502020204030204" pitchFamily="34" charset="0"/>
                  </a:rPr>
                  <a:t>The drift term is controlled to cause only </a:t>
                </a:r>
                <a14:m>
                  <m:oMath xmlns:m="http://schemas.openxmlformats.org/officeDocument/2006/math">
                    <m:r>
                      <a:rPr lang="en-US" altLang="zh-CN" sz="2000" i="1">
                        <a:latin typeface="Cambria Math" panose="02040503050406030204" pitchFamily="18" charset="0"/>
                        <a:ea typeface="Calibri" panose="020F0502020204030204" pitchFamily="34" charset="0"/>
                        <a:cs typeface="Calibri" panose="020F0502020204030204" pitchFamily="34" charset="0"/>
                      </a:rPr>
                      <m:t>𝒪</m:t>
                    </m:r>
                    <m:d>
                      <m:dPr>
                        <m:ctrlPr>
                          <a:rPr lang="en-US" altLang="zh-CN" sz="2000" i="1">
                            <a:latin typeface="Cambria Math" panose="02040503050406030204" pitchFamily="18" charset="0"/>
                            <a:ea typeface="Calibri" panose="020F0502020204030204" pitchFamily="34" charset="0"/>
                            <a:cs typeface="Calibri" panose="020F0502020204030204" pitchFamily="34" charset="0"/>
                          </a:rPr>
                        </m:ctrlPr>
                      </m:dPr>
                      <m:e>
                        <m:sSup>
                          <m:sSupPr>
                            <m:ctrlPr>
                              <a:rPr lang="en-US" altLang="zh-CN" sz="2000" i="1">
                                <a:latin typeface="Cambria Math" panose="02040503050406030204" pitchFamily="18" charset="0"/>
                                <a:ea typeface="Calibri" panose="020F0502020204030204" pitchFamily="34" charset="0"/>
                                <a:cs typeface="Calibri" panose="020F0502020204030204" pitchFamily="34" charset="0"/>
                              </a:rPr>
                            </m:ctrlPr>
                          </m:sSupPr>
                          <m:e>
                            <m:r>
                              <a:rPr lang="en-US" altLang="zh-CN" sz="2000" i="1">
                                <a:latin typeface="Cambria Math" panose="02040503050406030204" pitchFamily="18" charset="0"/>
                                <a:ea typeface="Calibri" panose="020F0502020204030204" pitchFamily="34" charset="0"/>
                                <a:cs typeface="Calibri" panose="020F0502020204030204" pitchFamily="34" charset="0"/>
                              </a:rPr>
                              <m:t>𝛼</m:t>
                            </m:r>
                          </m:e>
                          <m:sup>
                            <m:r>
                              <a:rPr lang="en-US" altLang="zh-CN" sz="2000" i="1">
                                <a:latin typeface="Cambria Math" panose="02040503050406030204" pitchFamily="18" charset="0"/>
                                <a:ea typeface="Calibri" panose="020F0502020204030204" pitchFamily="34" charset="0"/>
                                <a:cs typeface="Calibri" panose="020F0502020204030204" pitchFamily="34" charset="0"/>
                              </a:rPr>
                              <m:t>2</m:t>
                            </m:r>
                          </m:sup>
                        </m:sSup>
                      </m:e>
                    </m:d>
                    <m:r>
                      <a:rPr lang="en-US" altLang="zh-CN" sz="2000" i="1">
                        <a:latin typeface="Cambria Math" panose="02040503050406030204" pitchFamily="18" charset="0"/>
                      </a:rPr>
                      <m:t>𝔼</m:t>
                    </m:r>
                    <m:d>
                      <m:dPr>
                        <m:begChr m:val="["/>
                        <m:endChr m:val="]"/>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r>
                                  <m:rPr>
                                    <m:sty m:val="p"/>
                                  </m:rPr>
                                  <a:rPr lang="en-US" altLang="zh-CN" sz="2000">
                                    <a:latin typeface="Cambria Math" panose="02040503050406030204" pitchFamily="18" charset="0"/>
                                  </a:rPr>
                                  <m:t>∇</m:t>
                                </m:r>
                                <m:r>
                                  <a:rPr lang="en-US" altLang="zh-CN" sz="2000" i="1">
                                    <a:latin typeface="Cambria Math" panose="02040503050406030204" pitchFamily="18" charset="0"/>
                                  </a:rPr>
                                  <m:t>𝐽</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𝜃</m:t>
                                            </m:r>
                                          </m:e>
                                        </m:acc>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𝑡</m:t>
                                            </m:r>
                                          </m:e>
                                        </m:d>
                                      </m:sup>
                                    </m:sSup>
                                  </m:e>
                                </m:d>
                              </m:e>
                            </m:d>
                          </m:e>
                          <m:sup>
                            <m:r>
                              <a:rPr lang="en-US" altLang="zh-CN" sz="2000" i="1">
                                <a:latin typeface="Cambria Math" panose="02040503050406030204" pitchFamily="18" charset="0"/>
                              </a:rPr>
                              <m:t>2</m:t>
                            </m:r>
                          </m:sup>
                        </m:sSup>
                      </m:e>
                    </m:d>
                  </m:oMath>
                </a14:m>
                <a:r>
                  <a:rPr lang="en-US" altLang="zh-CN" sz="2000" dirty="0">
                    <a:latin typeface="Calibri" panose="020F0502020204030204" pitchFamily="34" charset="0"/>
                    <a:ea typeface="Calibri" panose="020F0502020204030204" pitchFamily="34" charset="0"/>
                    <a:cs typeface="Calibri" panose="020F0502020204030204" pitchFamily="34" charset="0"/>
                  </a:rPr>
                  <a:t> perturbation, which can be absorbed by the “good term”.</a:t>
                </a:r>
              </a:p>
              <a:p>
                <a:pPr marL="342900" indent="-342900">
                  <a:buFont typeface="Arial" panose="020B0604020202020204" pitchFamily="34" charset="0"/>
                  <a:buChar char="•"/>
                </a:pPr>
                <a:endParaRPr lang="en-US" altLang="zh-CN"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zh-CN" sz="2000" i="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Observation:  </a:t>
                </a:r>
                <a:r>
                  <a:rPr lang="en-US" altLang="zh-CN" sz="2000" dirty="0">
                    <a:latin typeface="Calibri" panose="020F0502020204030204" pitchFamily="34" charset="0"/>
                    <a:ea typeface="Calibri" panose="020F0502020204030204" pitchFamily="34" charset="0"/>
                    <a:cs typeface="Calibri" panose="020F0502020204030204" pitchFamily="34" charset="0"/>
                  </a:rPr>
                  <a:t>When there is no noise and truncation,</a:t>
                </a:r>
                <a:r>
                  <a:rPr lang="en-US" altLang="zh-CN" sz="2000" dirty="0">
                    <a:solidFill>
                      <a:schemeClr val="tx1"/>
                    </a:solidFill>
                    <a:latin typeface="Calibri" panose="020F0502020204030204" pitchFamily="34" charset="0"/>
                    <a:ea typeface="Calibri" panose="020F0502020204030204" pitchFamily="34" charset="0"/>
                    <a:cs typeface="Calibri" panose="020F0502020204030204" pitchFamily="34" charset="0"/>
                  </a:rPr>
                  <a:t> if </a:t>
                </a:r>
                <a14:m>
                  <m:oMath xmlns:m="http://schemas.openxmlformats.org/officeDocument/2006/math">
                    <m:sSup>
                      <m:sSupPr>
                        <m:ctrlPr>
                          <a:rPr lang="en-US" altLang="zh-CN" sz="2000" i="1">
                            <a:solidFill>
                              <a:schemeClr val="tx1"/>
                            </a:solidFill>
                            <a:latin typeface="Cambria Math" panose="02040503050406030204" pitchFamily="18" charset="0"/>
                          </a:rPr>
                        </m:ctrlPr>
                      </m:sSupPr>
                      <m:e>
                        <m:acc>
                          <m:accPr>
                            <m:chr m:val="̅"/>
                            <m:ctrlPr>
                              <a:rPr lang="en-US" altLang="zh-CN" sz="2000" i="1">
                                <a:solidFill>
                                  <a:schemeClr val="tx1"/>
                                </a:solidFill>
                                <a:latin typeface="Cambria Math" panose="02040503050406030204" pitchFamily="18" charset="0"/>
                              </a:rPr>
                            </m:ctrlPr>
                          </m:accPr>
                          <m:e>
                            <m:r>
                              <a:rPr lang="en-US" altLang="zh-CN" sz="2000" i="1">
                                <a:solidFill>
                                  <a:schemeClr val="tx1"/>
                                </a:solidFill>
                                <a:latin typeface="Cambria Math" panose="02040503050406030204" pitchFamily="18" charset="0"/>
                              </a:rPr>
                              <m:t>𝜃</m:t>
                            </m:r>
                          </m:e>
                        </m:acc>
                      </m:e>
                      <m:sup>
                        <m:d>
                          <m:dPr>
                            <m:ctrlPr>
                              <a:rPr lang="en-US" altLang="zh-CN" sz="2000" i="1">
                                <a:solidFill>
                                  <a:schemeClr val="tx1"/>
                                </a:solidFill>
                                <a:latin typeface="Cambria Math" panose="02040503050406030204" pitchFamily="18" charset="0"/>
                              </a:rPr>
                            </m:ctrlPr>
                          </m:dPr>
                          <m:e>
                            <m:r>
                              <a:rPr lang="en-US" altLang="zh-CN" sz="2000" i="1">
                                <a:solidFill>
                                  <a:schemeClr val="tx1"/>
                                </a:solidFill>
                                <a:latin typeface="Cambria Math" panose="02040503050406030204" pitchFamily="18" charset="0"/>
                              </a:rPr>
                              <m:t>𝑡</m:t>
                            </m:r>
                          </m:e>
                        </m:d>
                      </m:sup>
                    </m:sSup>
                    <m:r>
                      <a:rPr lang="en-US" altLang="zh-CN" sz="2000" b="0" i="1" smtClean="0">
                        <a:solidFill>
                          <a:schemeClr val="tx1"/>
                        </a:solidFill>
                        <a:latin typeface="Cambria Math" panose="02040503050406030204" pitchFamily="18" charset="0"/>
                      </a:rPr>
                      <m:t>=</m:t>
                    </m:r>
                    <m:sSup>
                      <m:sSupPr>
                        <m:ctrlPr>
                          <a:rPr lang="en-US" altLang="zh-CN" sz="2000" b="0" i="1" smtClean="0">
                            <a:solidFill>
                              <a:schemeClr val="tx1"/>
                            </a:solidFill>
                            <a:latin typeface="Cambria Math" panose="02040503050406030204" pitchFamily="18" charset="0"/>
                          </a:rPr>
                        </m:ctrlPr>
                      </m:sSupPr>
                      <m:e>
                        <m:r>
                          <a:rPr lang="en-US" altLang="zh-CN" sz="2000" b="0" i="1" smtClean="0">
                            <a:solidFill>
                              <a:schemeClr val="tx1"/>
                            </a:solidFill>
                            <a:latin typeface="Cambria Math" panose="02040503050406030204" pitchFamily="18" charset="0"/>
                          </a:rPr>
                          <m:t>𝜃</m:t>
                        </m:r>
                      </m:e>
                      <m:sup>
                        <m:r>
                          <a:rPr lang="en-US" altLang="zh-CN" sz="2000" b="0" i="1" smtClean="0">
                            <a:solidFill>
                              <a:schemeClr val="tx1"/>
                            </a:solidFill>
                            <a:latin typeface="Cambria Math" panose="02040503050406030204" pitchFamily="18" charset="0"/>
                          </a:rPr>
                          <m:t>∗</m:t>
                        </m:r>
                      </m:sup>
                    </m:sSup>
                  </m:oMath>
                </a14:m>
                <a:r>
                  <a:rPr lang="en-US" altLang="zh-CN" sz="2000" dirty="0">
                    <a:latin typeface="Calibri" panose="020F0502020204030204" pitchFamily="34" charset="0"/>
                    <a:ea typeface="Calibri" panose="020F0502020204030204" pitchFamily="34" charset="0"/>
                    <a:cs typeface="Calibri" panose="020F0502020204030204" pitchFamily="34" charset="0"/>
                  </a:rPr>
                  <a:t>, i.e., the param. at the beginning of the round is where we eventually want it to be, there will be no drift at all – precisely what we want.</a:t>
                </a:r>
                <a:endParaRPr lang="en-US" altLang="zh-CN" sz="2000" i="1"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18" name="TextBox 17">
                <a:extLst>
                  <a:ext uri="{FF2B5EF4-FFF2-40B4-BE49-F238E27FC236}">
                    <a16:creationId xmlns:a16="http://schemas.microsoft.com/office/drawing/2014/main" id="{76210A71-5BBE-316C-E7EA-59AFCD3C279B}"/>
                  </a:ext>
                </a:extLst>
              </p:cNvPr>
              <p:cNvSpPr txBox="1">
                <a:spLocks noRot="1" noChangeAspect="1" noMove="1" noResize="1" noEditPoints="1" noAdjustHandles="1" noChangeArrowheads="1" noChangeShapeType="1" noTextEdit="1"/>
              </p:cNvSpPr>
              <p:nvPr/>
            </p:nvSpPr>
            <p:spPr>
              <a:xfrm>
                <a:off x="782266" y="3600262"/>
                <a:ext cx="10627468" cy="2737288"/>
              </a:xfrm>
              <a:prstGeom prst="rect">
                <a:avLst/>
              </a:prstGeom>
              <a:blipFill>
                <a:blip r:embed="rId4"/>
                <a:stretch>
                  <a:fillRect l="-516" t="-1336" r="-1089" b="-31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736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500"/>
                                        <p:tgtEl>
                                          <p:spTgt spid="11">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fade">
                                      <p:cBhvr>
                                        <p:cTn id="32" dur="500"/>
                                        <p:tgtEl>
                                          <p:spTgt spid="1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xEl>
                                              <p:pRg st="2" end="2"/>
                                            </p:txEl>
                                          </p:spTgt>
                                        </p:tgtEl>
                                        <p:attrNameLst>
                                          <p:attrName>style.visibility</p:attrName>
                                        </p:attrNameLst>
                                      </p:cBhvr>
                                      <p:to>
                                        <p:strVal val="visible"/>
                                      </p:to>
                                    </p:set>
                                    <p:animEffect transition="in" filter="fade">
                                      <p:cBhvr>
                                        <p:cTn id="37" dur="500"/>
                                        <p:tgtEl>
                                          <p:spTgt spid="1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xEl>
                                              <p:pRg st="4" end="4"/>
                                            </p:txEl>
                                          </p:spTgt>
                                        </p:tgtEl>
                                        <p:attrNameLst>
                                          <p:attrName>style.visibility</p:attrName>
                                        </p:attrNameLst>
                                      </p:cBhvr>
                                      <p:to>
                                        <p:strVal val="visible"/>
                                      </p:to>
                                    </p:set>
                                    <p:animEffect transition="in" filter="fade">
                                      <p:cBhvr>
                                        <p:cTn id="42"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2" grpId="0" animBg="1"/>
      <p:bldP spid="13" grpId="0"/>
      <p:bldP spid="14"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28B6-9BC9-3B9A-C929-8C2D8DDC7D0B}"/>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AB92564-141F-0967-BA37-35AD3BA920D5}"/>
              </a:ext>
            </a:extLst>
          </p:cNvPr>
          <p:cNvSpPr>
            <a:spLocks noGrp="1"/>
          </p:cNvSpPr>
          <p:nvPr>
            <p:ph idx="1"/>
          </p:nvPr>
        </p:nvSpPr>
        <p:spPr>
          <a:xfrm>
            <a:off x="494744" y="1195910"/>
            <a:ext cx="11202512" cy="5419064"/>
          </a:xfrm>
        </p:spPr>
        <p:txBody>
          <a:bodyPr>
            <a:noAutofit/>
          </a:bodyPr>
          <a:lstStyle/>
          <a:p>
            <a:r>
              <a:rPr lang="en-US" sz="2400" dirty="0"/>
              <a:t>Presented a novel algorithm for FRL to find a policy that performs well across multiple heterogeneous environments.</a:t>
            </a:r>
          </a:p>
          <a:p>
            <a:endParaRPr lang="en-US" sz="2400" dirty="0"/>
          </a:p>
          <a:p>
            <a:r>
              <a:rPr lang="en-US" sz="2400" dirty="0"/>
              <a:t>Provided the </a:t>
            </a:r>
            <a:r>
              <a:rPr lang="en-US" sz="2400" b="1" dirty="0"/>
              <a:t>first federated PG </a:t>
            </a:r>
            <a:r>
              <a:rPr lang="en-US" sz="2400" dirty="0"/>
              <a:t>algorithm that</a:t>
            </a:r>
          </a:p>
          <a:p>
            <a:pPr lvl="1"/>
            <a:r>
              <a:rPr lang="en-US" dirty="0"/>
              <a:t>Achieves fast linear rates</a:t>
            </a:r>
          </a:p>
          <a:p>
            <a:pPr lvl="1"/>
            <a:r>
              <a:rPr lang="en-US" dirty="0"/>
              <a:t>Establishes a linear speedup</a:t>
            </a:r>
          </a:p>
          <a:p>
            <a:pPr lvl="1"/>
            <a:r>
              <a:rPr lang="en-US" dirty="0"/>
              <a:t>Incurs no heterogeneity bias.</a:t>
            </a:r>
          </a:p>
          <a:p>
            <a:pPr marL="457200" lvl="1" indent="0">
              <a:buNone/>
            </a:pPr>
            <a:r>
              <a:rPr lang="en-US" dirty="0"/>
              <a:t>- </a:t>
            </a:r>
            <a:r>
              <a:rPr lang="en-US" dirty="0">
                <a:solidFill>
                  <a:srgbClr val="C00000"/>
                </a:solidFill>
              </a:rPr>
              <a:t>Even if we collect data from different environments, we can still increase sample efficiency.</a:t>
            </a:r>
          </a:p>
          <a:p>
            <a:endParaRPr lang="en-US" sz="2400" dirty="0"/>
          </a:p>
          <a:p>
            <a:r>
              <a:rPr lang="en-US" sz="2400" dirty="0"/>
              <a:t>Our algorithm outputs a policy that is good on all environments. For each individual environment, however, the learned policy is not necessarily the optimal one -&gt; How do we develop personalized policies for distinct environments?</a:t>
            </a:r>
          </a:p>
        </p:txBody>
      </p:sp>
    </p:spTree>
    <p:extLst>
      <p:ext uri="{BB962C8B-B14F-4D97-AF65-F5344CB8AC3E}">
        <p14:creationId xmlns:p14="http://schemas.microsoft.com/office/powerpoint/2010/main" val="269879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4577-E991-09FF-5977-26B167D6A772}"/>
              </a:ext>
            </a:extLst>
          </p:cNvPr>
          <p:cNvSpPr>
            <a:spLocks noGrp="1"/>
          </p:cNvSpPr>
          <p:nvPr>
            <p:ph type="title"/>
          </p:nvPr>
        </p:nvSpPr>
        <p:spPr/>
        <p:txBody>
          <a:bodyPr/>
          <a:lstStyle/>
          <a:p>
            <a:r>
              <a:rPr lang="en-US" dirty="0"/>
              <a:t>Key Selected References</a:t>
            </a:r>
          </a:p>
        </p:txBody>
      </p:sp>
      <p:sp>
        <p:nvSpPr>
          <p:cNvPr id="3" name="Content Placeholder 2">
            <a:extLst>
              <a:ext uri="{FF2B5EF4-FFF2-40B4-BE49-F238E27FC236}">
                <a16:creationId xmlns:a16="http://schemas.microsoft.com/office/drawing/2014/main" id="{CFE68E22-B0B3-A24E-3A09-9E83CB6AC607}"/>
              </a:ext>
            </a:extLst>
          </p:cNvPr>
          <p:cNvSpPr>
            <a:spLocks noGrp="1"/>
          </p:cNvSpPr>
          <p:nvPr>
            <p:ph idx="1"/>
          </p:nvPr>
        </p:nvSpPr>
        <p:spPr>
          <a:xfrm>
            <a:off x="471055" y="1215342"/>
            <a:ext cx="11536218" cy="4961621"/>
          </a:xfrm>
        </p:spPr>
        <p:txBody>
          <a:bodyPr>
            <a:normAutofit/>
          </a:bodyPr>
          <a:lstStyle/>
          <a:p>
            <a:pPr marL="0" indent="0">
              <a:buNone/>
            </a:pPr>
            <a:r>
              <a:rPr lang="en-US" dirty="0">
                <a:solidFill>
                  <a:srgbClr val="FF0000"/>
                </a:solidFill>
              </a:rPr>
              <a:t>FRL:</a:t>
            </a:r>
          </a:p>
          <a:p>
            <a:r>
              <a:rPr lang="en-US" sz="2000" i="1" dirty="0"/>
              <a:t>Federated reinforcement learning: Linear speedup under </a:t>
            </a:r>
            <a:r>
              <a:rPr lang="en-US" sz="2000" i="1" dirty="0" err="1"/>
              <a:t>markovian</a:t>
            </a:r>
            <a:r>
              <a:rPr lang="en-US" sz="2000" i="1" dirty="0"/>
              <a:t> sampling, </a:t>
            </a:r>
            <a:r>
              <a:rPr lang="en-US" altLang="zh-CN" sz="2000" dirty="0" err="1"/>
              <a:t>Khodadadian</a:t>
            </a:r>
            <a:r>
              <a:rPr lang="en-US" altLang="zh-CN" sz="2000" dirty="0"/>
              <a:t>, S., Sharma, P., Joshi, G., and </a:t>
            </a:r>
            <a:r>
              <a:rPr lang="en-US" altLang="zh-CN" sz="2000" dirty="0" err="1"/>
              <a:t>Maguluri</a:t>
            </a:r>
            <a:r>
              <a:rPr lang="en-US" altLang="zh-CN" sz="2000" dirty="0"/>
              <a:t>, S. T., ICLR, 2022.</a:t>
            </a:r>
          </a:p>
          <a:p>
            <a:r>
              <a:rPr lang="en-US" sz="2000" i="1" dirty="0"/>
              <a:t>The blessing of heterogeneity in federated Q-learning: Linear speedup and beyond, </a:t>
            </a:r>
            <a:r>
              <a:rPr lang="en-US" altLang="zh-CN" sz="2000" dirty="0"/>
              <a:t>Woo, J., Joshi, G., and Chi, Y., </a:t>
            </a:r>
            <a:r>
              <a:rPr lang="en-US" sz="2000" dirty="0"/>
              <a:t>ICML, 2023.</a:t>
            </a:r>
          </a:p>
          <a:p>
            <a:r>
              <a:rPr lang="en-US" sz="2000" i="1" dirty="0"/>
              <a:t>Federated temporal difference learning with linear function approximation under environmental heterogeneity</a:t>
            </a:r>
            <a:r>
              <a:rPr lang="en-US" sz="2000" dirty="0"/>
              <a:t>, </a:t>
            </a:r>
            <a:r>
              <a:rPr lang="en-US" altLang="zh-CN" sz="2000" dirty="0"/>
              <a:t>Wang, H., Mitra, A., Hassani, H., Pappas, G. J., and Anderson, J., </a:t>
            </a:r>
            <a:r>
              <a:rPr lang="en-US" altLang="zh-CN" sz="2000" dirty="0" err="1"/>
              <a:t>arXiv</a:t>
            </a:r>
            <a:r>
              <a:rPr lang="en-US" altLang="zh-CN" sz="2000" dirty="0"/>
              <a:t>, 2023.</a:t>
            </a:r>
            <a:endParaRPr lang="en-US" sz="2000" dirty="0"/>
          </a:p>
          <a:p>
            <a:r>
              <a:rPr lang="en-US" sz="2000" i="1" dirty="0"/>
              <a:t>Finite-time analysis of on-policy heterogeneous federated reinforcement learning</a:t>
            </a:r>
            <a:r>
              <a:rPr lang="en-US" sz="2000" dirty="0"/>
              <a:t>, </a:t>
            </a:r>
            <a:r>
              <a:rPr lang="en-US" altLang="zh-CN" sz="2000" dirty="0"/>
              <a:t>Zhang, C., Wang, H., Mitra, A., and Anderson, J., </a:t>
            </a:r>
            <a:r>
              <a:rPr lang="en-US" altLang="zh-CN" sz="2000" dirty="0" err="1"/>
              <a:t>arXiv</a:t>
            </a:r>
            <a:r>
              <a:rPr lang="en-US" altLang="zh-CN" sz="2000" dirty="0"/>
              <a:t>, 2024</a:t>
            </a:r>
            <a:r>
              <a:rPr lang="en-US" sz="2000" dirty="0"/>
              <a:t>.</a:t>
            </a:r>
            <a:endParaRPr lang="en-US" sz="2000" dirty="0">
              <a:solidFill>
                <a:srgbClr val="FF0000"/>
              </a:solidFill>
            </a:endParaRPr>
          </a:p>
          <a:p>
            <a:pPr marL="0" indent="0">
              <a:buNone/>
            </a:pPr>
            <a:r>
              <a:rPr lang="en-US" dirty="0">
                <a:solidFill>
                  <a:srgbClr val="FF0000"/>
                </a:solidFill>
              </a:rPr>
              <a:t>FL:</a:t>
            </a:r>
          </a:p>
          <a:p>
            <a:r>
              <a:rPr lang="en-US" altLang="zh-CN" sz="2000" i="1" dirty="0">
                <a:latin typeface="Calibri" panose="020F0502020204030204" pitchFamily="34" charset="0"/>
                <a:ea typeface="Calibri" panose="020F0502020204030204" pitchFamily="34" charset="0"/>
                <a:cs typeface="Calibri" panose="020F0502020204030204" pitchFamily="34" charset="0"/>
              </a:rPr>
              <a:t>SCAFFOLD: Stochastic Controlled Averaging for Federated Learning, </a:t>
            </a:r>
            <a:r>
              <a:rPr lang="en-US" altLang="zh-CN" sz="2000" dirty="0" err="1">
                <a:latin typeface="Calibri" panose="020F0502020204030204" pitchFamily="34" charset="0"/>
                <a:ea typeface="Calibri" panose="020F0502020204030204" pitchFamily="34" charset="0"/>
                <a:cs typeface="Calibri" panose="020F0502020204030204" pitchFamily="34" charset="0"/>
              </a:rPr>
              <a:t>Karimireddy</a:t>
            </a:r>
            <a:r>
              <a:rPr lang="en-US" altLang="zh-CN" sz="2000" dirty="0">
                <a:latin typeface="Calibri" panose="020F0502020204030204" pitchFamily="34" charset="0"/>
                <a:ea typeface="Calibri" panose="020F0502020204030204" pitchFamily="34" charset="0"/>
                <a:cs typeface="Calibri" panose="020F0502020204030204" pitchFamily="34" charset="0"/>
              </a:rPr>
              <a:t>, S. P., Kale, S., </a:t>
            </a:r>
            <a:r>
              <a:rPr lang="en-US" altLang="zh-CN" sz="2000" dirty="0" err="1">
                <a:latin typeface="Calibri" panose="020F0502020204030204" pitchFamily="34" charset="0"/>
                <a:ea typeface="Calibri" panose="020F0502020204030204" pitchFamily="34" charset="0"/>
                <a:cs typeface="Calibri" panose="020F0502020204030204" pitchFamily="34" charset="0"/>
              </a:rPr>
              <a:t>Mohri</a:t>
            </a:r>
            <a:r>
              <a:rPr lang="en-US" altLang="zh-CN" sz="2000" dirty="0">
                <a:latin typeface="Calibri" panose="020F0502020204030204" pitchFamily="34" charset="0"/>
                <a:ea typeface="Calibri" panose="020F0502020204030204" pitchFamily="34" charset="0"/>
                <a:cs typeface="Calibri" panose="020F0502020204030204" pitchFamily="34" charset="0"/>
              </a:rPr>
              <a:t>, M., Reddi, S., Stich, S., &amp; Suresh, A. T., ICML 2020.</a:t>
            </a:r>
            <a:endParaRPr lang="en-US" sz="2000" dirty="0"/>
          </a:p>
        </p:txBody>
      </p:sp>
    </p:spTree>
    <p:extLst>
      <p:ext uri="{BB962C8B-B14F-4D97-AF65-F5344CB8AC3E}">
        <p14:creationId xmlns:p14="http://schemas.microsoft.com/office/powerpoint/2010/main" val="313400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A6E109-924D-0385-1B02-BB268FB95B34}"/>
              </a:ext>
            </a:extLst>
          </p:cNvPr>
          <p:cNvSpPr/>
          <p:nvPr/>
        </p:nvSpPr>
        <p:spPr>
          <a:xfrm>
            <a:off x="916173" y="1314450"/>
            <a:ext cx="5953817" cy="1380315"/>
          </a:xfrm>
          <a:prstGeom prst="rect">
            <a:avLst/>
          </a:prstGeom>
          <a:solidFill>
            <a:schemeClr val="accent2">
              <a:lumMod val="20000"/>
              <a:lumOff val="80000"/>
            </a:scheme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1F4A2E-2A5F-55B0-3096-F5AAB921517B}"/>
              </a:ext>
            </a:extLst>
          </p:cNvPr>
          <p:cNvSpPr>
            <a:spLocks noGrp="1"/>
          </p:cNvSpPr>
          <p:nvPr>
            <p:ph type="title"/>
          </p:nvPr>
        </p:nvSpPr>
        <p:spPr/>
        <p:txBody>
          <a:bodyPr/>
          <a:lstStyle/>
          <a:p>
            <a:r>
              <a:rPr lang="en-US" dirty="0"/>
              <a:t>What makes RL challenging?</a:t>
            </a:r>
          </a:p>
        </p:txBody>
      </p:sp>
      <p:sp>
        <p:nvSpPr>
          <p:cNvPr id="3" name="Content Placeholder 2">
            <a:extLst>
              <a:ext uri="{FF2B5EF4-FFF2-40B4-BE49-F238E27FC236}">
                <a16:creationId xmlns:a16="http://schemas.microsoft.com/office/drawing/2014/main" id="{05E86645-5F7E-22FB-CE63-9A3E4E30783D}"/>
              </a:ext>
            </a:extLst>
          </p:cNvPr>
          <p:cNvSpPr>
            <a:spLocks noGrp="1"/>
          </p:cNvSpPr>
          <p:nvPr>
            <p:ph idx="1"/>
          </p:nvPr>
        </p:nvSpPr>
        <p:spPr>
          <a:xfrm>
            <a:off x="838200" y="1314450"/>
            <a:ext cx="10515600" cy="4862513"/>
          </a:xfrm>
        </p:spPr>
        <p:txBody>
          <a:bodyPr/>
          <a:lstStyle/>
          <a:p>
            <a:r>
              <a:rPr lang="en-US" dirty="0"/>
              <a:t>High-dimensional data</a:t>
            </a:r>
          </a:p>
          <a:p>
            <a:r>
              <a:rPr lang="en-US" dirty="0"/>
              <a:t>Massive state and action spaces</a:t>
            </a:r>
          </a:p>
          <a:p>
            <a:r>
              <a:rPr lang="en-US" dirty="0"/>
              <a:t>Data hungry algorithms</a:t>
            </a:r>
          </a:p>
          <a:p>
            <a:pPr marL="0" indent="0">
              <a:buNone/>
            </a:pPr>
            <a:endParaRPr lang="en-US" dirty="0"/>
          </a:p>
          <a:p>
            <a:r>
              <a:rPr lang="en-US" b="1" dirty="0"/>
              <a:t>Proposal</a:t>
            </a:r>
            <a:r>
              <a:rPr lang="en-US" dirty="0"/>
              <a:t>: Use data samples from multiple environments.</a:t>
            </a:r>
          </a:p>
        </p:txBody>
      </p:sp>
      <p:sp>
        <p:nvSpPr>
          <p:cNvPr id="4" name="Rectangle 3">
            <a:extLst>
              <a:ext uri="{FF2B5EF4-FFF2-40B4-BE49-F238E27FC236}">
                <a16:creationId xmlns:a16="http://schemas.microsoft.com/office/drawing/2014/main" id="{63C59E73-DE2E-4569-D648-560B8569590F}"/>
              </a:ext>
            </a:extLst>
          </p:cNvPr>
          <p:cNvSpPr/>
          <p:nvPr/>
        </p:nvSpPr>
        <p:spPr>
          <a:xfrm>
            <a:off x="1444981" y="4913578"/>
            <a:ext cx="9302038" cy="125994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dirty="0">
                <a:solidFill>
                  <a:srgbClr val="C00000"/>
                </a:solidFill>
              </a:rPr>
              <a:t>Q.</a:t>
            </a:r>
            <a:r>
              <a:rPr lang="en-US" sz="2600" dirty="0"/>
              <a:t> </a:t>
            </a:r>
            <a:r>
              <a:rPr lang="en-US" sz="2600" dirty="0">
                <a:solidFill>
                  <a:schemeClr val="tx1"/>
                </a:solidFill>
              </a:rPr>
              <a:t>Can we reduce the </a:t>
            </a:r>
            <a:r>
              <a:rPr lang="en-US" sz="2600" b="1" dirty="0">
                <a:solidFill>
                  <a:schemeClr val="tx1"/>
                </a:solidFill>
              </a:rPr>
              <a:t>sample-complexity</a:t>
            </a:r>
            <a:r>
              <a:rPr lang="en-US" sz="2600" dirty="0">
                <a:solidFill>
                  <a:schemeClr val="tx1"/>
                </a:solidFill>
              </a:rPr>
              <a:t> for learning by using data collected from </a:t>
            </a:r>
            <a:r>
              <a:rPr lang="en-US" sz="2600" b="1" dirty="0">
                <a:solidFill>
                  <a:schemeClr val="tx1"/>
                </a:solidFill>
              </a:rPr>
              <a:t>diverse environments </a:t>
            </a:r>
            <a:r>
              <a:rPr lang="en-US" sz="2600" dirty="0">
                <a:solidFill>
                  <a:schemeClr val="tx1"/>
                </a:solidFill>
              </a:rPr>
              <a:t>in RL?</a:t>
            </a:r>
          </a:p>
        </p:txBody>
      </p:sp>
      <p:pic>
        <p:nvPicPr>
          <p:cNvPr id="2050" name="Picture 2">
            <a:extLst>
              <a:ext uri="{FF2B5EF4-FFF2-40B4-BE49-F238E27FC236}">
                <a16:creationId xmlns:a16="http://schemas.microsoft.com/office/drawing/2014/main" id="{6341DC9C-9129-FFA0-B4B2-6468C2235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8981" y="1185756"/>
            <a:ext cx="1780029" cy="1336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A499432-0773-B25A-EAA0-926266889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1185755"/>
            <a:ext cx="2610514" cy="1336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5DFA78-A944-D15D-78D9-E693E3634CBE}"/>
              </a:ext>
            </a:extLst>
          </p:cNvPr>
          <p:cNvSpPr txBox="1"/>
          <p:nvPr/>
        </p:nvSpPr>
        <p:spPr>
          <a:xfrm>
            <a:off x="7573856" y="2621763"/>
            <a:ext cx="2093202" cy="369332"/>
          </a:xfrm>
          <a:prstGeom prst="rect">
            <a:avLst/>
          </a:prstGeom>
          <a:noFill/>
        </p:spPr>
        <p:txBody>
          <a:bodyPr wrap="none" rtlCol="0">
            <a:spAutoFit/>
          </a:bodyPr>
          <a:lstStyle/>
          <a:p>
            <a:r>
              <a:rPr lang="en-US" altLang="zh-CN" dirty="0"/>
              <a:t>Autonomous driving</a:t>
            </a:r>
            <a:endParaRPr lang="zh-CN" altLang="en-US" dirty="0"/>
          </a:p>
        </p:txBody>
      </p:sp>
      <p:sp>
        <p:nvSpPr>
          <p:cNvPr id="6" name="TextBox 5">
            <a:extLst>
              <a:ext uri="{FF2B5EF4-FFF2-40B4-BE49-F238E27FC236}">
                <a16:creationId xmlns:a16="http://schemas.microsoft.com/office/drawing/2014/main" id="{1DC05770-DD46-09D7-E2FE-2786408B4C84}"/>
              </a:ext>
            </a:extLst>
          </p:cNvPr>
          <p:cNvSpPr txBox="1"/>
          <p:nvPr/>
        </p:nvSpPr>
        <p:spPr>
          <a:xfrm>
            <a:off x="10415077" y="2621763"/>
            <a:ext cx="987835" cy="369332"/>
          </a:xfrm>
          <a:prstGeom prst="rect">
            <a:avLst/>
          </a:prstGeom>
          <a:noFill/>
        </p:spPr>
        <p:txBody>
          <a:bodyPr wrap="none" rtlCol="0">
            <a:spAutoFit/>
          </a:bodyPr>
          <a:lstStyle/>
          <a:p>
            <a:r>
              <a:rPr lang="en-US" altLang="zh-CN" dirty="0"/>
              <a:t>Robotics</a:t>
            </a:r>
            <a:endParaRPr lang="zh-CN" altLang="en-US" dirty="0"/>
          </a:p>
        </p:txBody>
      </p:sp>
    </p:spTree>
    <p:extLst>
      <p:ext uri="{BB962C8B-B14F-4D97-AF65-F5344CB8AC3E}">
        <p14:creationId xmlns:p14="http://schemas.microsoft.com/office/powerpoint/2010/main" val="193455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uiExpand="1"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3EAE-4C76-F177-8266-9586A7B6BE18}"/>
              </a:ext>
            </a:extLst>
          </p:cNvPr>
          <p:cNvSpPr>
            <a:spLocks noGrp="1"/>
          </p:cNvSpPr>
          <p:nvPr>
            <p:ph type="title"/>
          </p:nvPr>
        </p:nvSpPr>
        <p:spPr>
          <a:xfrm>
            <a:off x="326068" y="365125"/>
            <a:ext cx="11027732" cy="850217"/>
          </a:xfrm>
        </p:spPr>
        <p:txBody>
          <a:bodyPr>
            <a:normAutofit fontScale="90000"/>
          </a:bodyPr>
          <a:lstStyle/>
          <a:p>
            <a:r>
              <a:rPr lang="en-US" dirty="0"/>
              <a:t>Towards federated reinforcement learning (FRL)</a:t>
            </a:r>
          </a:p>
        </p:txBody>
      </p:sp>
      <p:pic>
        <p:nvPicPr>
          <p:cNvPr id="4" name="Picture 3" descr="A picture containing icon&#10;&#10;Description automatically generated">
            <a:extLst>
              <a:ext uri="{FF2B5EF4-FFF2-40B4-BE49-F238E27FC236}">
                <a16:creationId xmlns:a16="http://schemas.microsoft.com/office/drawing/2014/main" id="{DDAEECC5-E06C-198F-397A-98EDDBB3D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191" y="1215342"/>
            <a:ext cx="3129462" cy="1697676"/>
          </a:xfrm>
          <a:prstGeom prst="rect">
            <a:avLst/>
          </a:prstGeom>
        </p:spPr>
      </p:pic>
      <p:sp>
        <p:nvSpPr>
          <p:cNvPr id="6" name="TextBox 5">
            <a:extLst>
              <a:ext uri="{FF2B5EF4-FFF2-40B4-BE49-F238E27FC236}">
                <a16:creationId xmlns:a16="http://schemas.microsoft.com/office/drawing/2014/main" id="{1454BE40-11A7-8E5E-5842-67CD7183CC9A}"/>
              </a:ext>
            </a:extLst>
          </p:cNvPr>
          <p:cNvSpPr txBox="1"/>
          <p:nvPr/>
        </p:nvSpPr>
        <p:spPr>
          <a:xfrm>
            <a:off x="2629523" y="3158481"/>
            <a:ext cx="2841996" cy="369332"/>
          </a:xfrm>
          <a:prstGeom prst="rect">
            <a:avLst/>
          </a:prstGeom>
          <a:noFill/>
        </p:spPr>
        <p:txBody>
          <a:bodyPr wrap="none" rtlCol="0">
            <a:spAutoFit/>
          </a:bodyPr>
          <a:lstStyle/>
          <a:p>
            <a:r>
              <a:rPr lang="en-US" dirty="0"/>
              <a:t>Fig: A typical FL architecture</a:t>
            </a:r>
          </a:p>
        </p:txBody>
      </p:sp>
      <p:cxnSp>
        <p:nvCxnSpPr>
          <p:cNvPr id="8" name="Straight Connector 7">
            <a:extLst>
              <a:ext uri="{FF2B5EF4-FFF2-40B4-BE49-F238E27FC236}">
                <a16:creationId xmlns:a16="http://schemas.microsoft.com/office/drawing/2014/main" id="{FD012BBD-0F07-7F4D-8ACE-D58DE045D3AD}"/>
              </a:ext>
            </a:extLst>
          </p:cNvPr>
          <p:cNvCxnSpPr>
            <a:cxnSpLocks/>
          </p:cNvCxnSpPr>
          <p:nvPr/>
        </p:nvCxnSpPr>
        <p:spPr>
          <a:xfrm>
            <a:off x="6722810" y="1228651"/>
            <a:ext cx="0" cy="206698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E95442C-AA1F-580B-B9C9-FFB5298CF860}"/>
              </a:ext>
            </a:extLst>
          </p:cNvPr>
          <p:cNvSpPr/>
          <p:nvPr/>
        </p:nvSpPr>
        <p:spPr>
          <a:xfrm>
            <a:off x="1137742" y="4049977"/>
            <a:ext cx="9916514" cy="206698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b="1" dirty="0">
                <a:solidFill>
                  <a:srgbClr val="C00000"/>
                </a:solidFill>
              </a:rPr>
              <a:t>Goals:</a:t>
            </a:r>
            <a:r>
              <a:rPr lang="en-US" sz="2600" dirty="0"/>
              <a:t> </a:t>
            </a:r>
          </a:p>
          <a:p>
            <a:pPr marL="457200" indent="-457200">
              <a:buFont typeface="Arial" panose="020B0604020202020204" pitchFamily="34" charset="0"/>
              <a:buChar char="•"/>
            </a:pPr>
            <a:r>
              <a:rPr lang="en-US" sz="2600" dirty="0">
                <a:solidFill>
                  <a:schemeClr val="tx1"/>
                </a:solidFill>
              </a:rPr>
              <a:t>To learn a policy that can perform well in all environments.</a:t>
            </a:r>
          </a:p>
          <a:p>
            <a:pPr marL="457200" indent="-457200">
              <a:buFont typeface="Arial" panose="020B0604020202020204" pitchFamily="34" charset="0"/>
              <a:buChar char="•"/>
            </a:pPr>
            <a:r>
              <a:rPr lang="en-US" sz="2600" dirty="0">
                <a:solidFill>
                  <a:schemeClr val="tx1"/>
                </a:solidFill>
              </a:rPr>
              <a:t>To demonstrate </a:t>
            </a:r>
            <a:r>
              <a:rPr lang="en-US" sz="2600" b="1" dirty="0">
                <a:solidFill>
                  <a:schemeClr val="tx1"/>
                </a:solidFill>
              </a:rPr>
              <a:t>collaborative speedup </a:t>
            </a:r>
            <a:r>
              <a:rPr lang="en-US" sz="2600" dirty="0">
                <a:solidFill>
                  <a:schemeClr val="tx1"/>
                </a:solidFill>
              </a:rPr>
              <a:t>in the </a:t>
            </a:r>
            <a:r>
              <a:rPr lang="en-US" sz="2600" b="1" dirty="0">
                <a:solidFill>
                  <a:schemeClr val="tx1"/>
                </a:solidFill>
              </a:rPr>
              <a:t>sample-complexity bounds</a:t>
            </a:r>
            <a:r>
              <a:rPr lang="en-US" sz="2600" dirty="0">
                <a:solidFill>
                  <a:schemeClr val="tx1"/>
                </a:solidFill>
              </a:rPr>
              <a:t>, i.e., multiple agents do help </a:t>
            </a:r>
            <a:r>
              <a:rPr lang="en-US" sz="2600" b="1" dirty="0">
                <a:solidFill>
                  <a:schemeClr val="tx1"/>
                </a:solidFill>
              </a:rPr>
              <a:t>expedite</a:t>
            </a:r>
            <a:r>
              <a:rPr lang="en-US" sz="2600" dirty="0">
                <a:solidFill>
                  <a:schemeClr val="tx1"/>
                </a:solidFill>
              </a:rPr>
              <a:t> the learning.</a:t>
            </a:r>
          </a:p>
        </p:txBody>
      </p:sp>
      <p:sp>
        <p:nvSpPr>
          <p:cNvPr id="31" name="TextBox 30">
            <a:extLst>
              <a:ext uri="{FF2B5EF4-FFF2-40B4-BE49-F238E27FC236}">
                <a16:creationId xmlns:a16="http://schemas.microsoft.com/office/drawing/2014/main" id="{31CE93E0-1410-D23B-9ED9-ECF79410A524}"/>
              </a:ext>
            </a:extLst>
          </p:cNvPr>
          <p:cNvSpPr txBox="1"/>
          <p:nvPr/>
        </p:nvSpPr>
        <p:spPr>
          <a:xfrm>
            <a:off x="7382097" y="3343147"/>
            <a:ext cx="3258393" cy="461665"/>
          </a:xfrm>
          <a:prstGeom prst="rect">
            <a:avLst/>
          </a:prstGeom>
          <a:noFill/>
        </p:spPr>
        <p:txBody>
          <a:bodyPr wrap="none" rtlCol="0">
            <a:spAutoFit/>
          </a:bodyPr>
          <a:lstStyle/>
          <a:p>
            <a:r>
              <a:rPr lang="en-US" sz="2400" dirty="0">
                <a:solidFill>
                  <a:schemeClr val="accent6"/>
                </a:solidFill>
              </a:rPr>
              <a:t>Collaborative speedups?</a:t>
            </a:r>
          </a:p>
        </p:txBody>
      </p:sp>
      <p:pic>
        <p:nvPicPr>
          <p:cNvPr id="3" name="Picture 2">
            <a:extLst>
              <a:ext uri="{FF2B5EF4-FFF2-40B4-BE49-F238E27FC236}">
                <a16:creationId xmlns:a16="http://schemas.microsoft.com/office/drawing/2014/main" id="{90F9FCA8-391D-5E2A-4BB3-A669775B143A}"/>
              </a:ext>
            </a:extLst>
          </p:cNvPr>
          <p:cNvPicPr>
            <a:picLocks noChangeAspect="1"/>
          </p:cNvPicPr>
          <p:nvPr/>
        </p:nvPicPr>
        <p:blipFill>
          <a:blip r:embed="rId4"/>
          <a:stretch>
            <a:fillRect/>
          </a:stretch>
        </p:blipFill>
        <p:spPr>
          <a:xfrm>
            <a:off x="7283462" y="1228651"/>
            <a:ext cx="3932377" cy="2066982"/>
          </a:xfrm>
          <a:prstGeom prst="rect">
            <a:avLst/>
          </a:prstGeom>
        </p:spPr>
      </p:pic>
    </p:spTree>
    <p:extLst>
      <p:ext uri="{BB962C8B-B14F-4D97-AF65-F5344CB8AC3E}">
        <p14:creationId xmlns:p14="http://schemas.microsoft.com/office/powerpoint/2010/main" val="107738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9413-7C94-76EA-0682-3D39DD186206}"/>
              </a:ext>
            </a:extLst>
          </p:cNvPr>
          <p:cNvSpPr>
            <a:spLocks noGrp="1"/>
          </p:cNvSpPr>
          <p:nvPr>
            <p:ph type="title"/>
          </p:nvPr>
        </p:nvSpPr>
        <p:spPr/>
        <p:txBody>
          <a:bodyPr/>
          <a:lstStyle/>
          <a:p>
            <a:r>
              <a:rPr lang="en-US" altLang="zh-CN" dirty="0"/>
              <a:t>Our contributions</a:t>
            </a:r>
            <a:endParaRPr lang="en-US" dirty="0"/>
          </a:p>
        </p:txBody>
      </p:sp>
      <p:sp>
        <p:nvSpPr>
          <p:cNvPr id="3" name="Content Placeholder 2">
            <a:extLst>
              <a:ext uri="{FF2B5EF4-FFF2-40B4-BE49-F238E27FC236}">
                <a16:creationId xmlns:a16="http://schemas.microsoft.com/office/drawing/2014/main" id="{A3C239AF-4F7A-57C6-FA3F-C9EEE79703E7}"/>
              </a:ext>
            </a:extLst>
          </p:cNvPr>
          <p:cNvSpPr>
            <a:spLocks noGrp="1"/>
          </p:cNvSpPr>
          <p:nvPr>
            <p:ph idx="1"/>
          </p:nvPr>
        </p:nvSpPr>
        <p:spPr>
          <a:xfrm>
            <a:off x="838200" y="1273629"/>
            <a:ext cx="10515600" cy="4733049"/>
          </a:xfrm>
        </p:spPr>
        <p:txBody>
          <a:bodyPr>
            <a:noAutofit/>
          </a:bodyPr>
          <a:lstStyle/>
          <a:p>
            <a:r>
              <a:rPr lang="en-US" b="1" dirty="0"/>
              <a:t>Contribution 1: </a:t>
            </a:r>
            <a:r>
              <a:rPr lang="en-US" dirty="0"/>
              <a:t>A novel FRL algorithm </a:t>
            </a:r>
            <a:r>
              <a:rPr lang="en-US" b="1" dirty="0">
                <a:latin typeface="Courier New" panose="02070309020205020404" pitchFamily="49" charset="0"/>
                <a:cs typeface="Courier New" panose="02070309020205020404" pitchFamily="49" charset="0"/>
              </a:rPr>
              <a:t>Fast-</a:t>
            </a:r>
            <a:r>
              <a:rPr lang="en-US" b="1" dirty="0" err="1">
                <a:latin typeface="Courier New" panose="02070309020205020404" pitchFamily="49" charset="0"/>
                <a:cs typeface="Courier New" panose="02070309020205020404" pitchFamily="49" charset="0"/>
              </a:rPr>
              <a:t>FedPG</a:t>
            </a:r>
            <a:r>
              <a:rPr lang="en-US" dirty="0"/>
              <a:t> that performs well under diverse/heterogeneous environments.</a:t>
            </a:r>
          </a:p>
          <a:p>
            <a:pPr marL="0" indent="0">
              <a:buNone/>
            </a:pPr>
            <a:endParaRPr lang="en-US" dirty="0"/>
          </a:p>
          <a:p>
            <a:pPr marL="0" indent="0">
              <a:buNone/>
            </a:pPr>
            <a:endParaRPr lang="en-US" dirty="0"/>
          </a:p>
          <a:p>
            <a:r>
              <a:rPr lang="en-US" b="1" dirty="0"/>
              <a:t>Contribution 2: </a:t>
            </a:r>
            <a:r>
              <a:rPr lang="en-US" dirty="0"/>
              <a:t>Collaborative speedup </a:t>
            </a:r>
            <a:r>
              <a:rPr lang="en-US" dirty="0" err="1"/>
              <a:t>w.r.t.</a:t>
            </a:r>
            <a:r>
              <a:rPr lang="en-US" dirty="0"/>
              <a:t> the number of agents under the </a:t>
            </a:r>
            <a:r>
              <a:rPr lang="en-US" i="1" dirty="0"/>
              <a:t>gradient-domination</a:t>
            </a:r>
            <a:r>
              <a:rPr lang="en-US" dirty="0"/>
              <a:t> condition (a weaker assumption than strong-convexity).</a:t>
            </a:r>
            <a:endParaRPr lang="en-US" dirty="0">
              <a:solidFill>
                <a:srgbClr val="7030A0"/>
              </a:solidFill>
            </a:endParaRPr>
          </a:p>
          <a:p>
            <a:pPr marL="0" indent="0">
              <a:buNone/>
            </a:pPr>
            <a:endParaRPr lang="en-US" dirty="0"/>
          </a:p>
          <a:p>
            <a:pPr marL="0" indent="0">
              <a:buNone/>
            </a:pPr>
            <a:endParaRPr lang="en-US" dirty="0"/>
          </a:p>
          <a:p>
            <a:r>
              <a:rPr lang="en-US" b="1" dirty="0"/>
              <a:t>Contribution 3: </a:t>
            </a:r>
            <a:r>
              <a:rPr lang="en-US" altLang="zh-CN" dirty="0"/>
              <a:t>Collaborative speedup </a:t>
            </a:r>
            <a:r>
              <a:rPr lang="en-US" altLang="zh-CN" dirty="0" err="1"/>
              <a:t>w.r.t.</a:t>
            </a:r>
            <a:r>
              <a:rPr lang="en-US" altLang="zh-CN" dirty="0"/>
              <a:t> the number of agents </a:t>
            </a:r>
            <a:r>
              <a:rPr lang="en-US" altLang="zh-CN" i="1" dirty="0"/>
              <a:t>without</a:t>
            </a:r>
            <a:r>
              <a:rPr lang="en-US" altLang="zh-CN" dirty="0"/>
              <a:t> the </a:t>
            </a:r>
            <a:r>
              <a:rPr lang="en-US" altLang="zh-CN" i="1" dirty="0"/>
              <a:t>gradient-domination</a:t>
            </a:r>
            <a:r>
              <a:rPr lang="en-US" altLang="zh-CN" dirty="0"/>
              <a:t> condition (non-convex objective).</a:t>
            </a:r>
            <a:endParaRPr lang="en-US" dirty="0"/>
          </a:p>
        </p:txBody>
      </p:sp>
    </p:spTree>
    <p:extLst>
      <p:ext uri="{BB962C8B-B14F-4D97-AF65-F5344CB8AC3E}">
        <p14:creationId xmlns:p14="http://schemas.microsoft.com/office/powerpoint/2010/main" val="263816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8EC9-DA75-CB37-E711-0B60621A080B}"/>
              </a:ext>
            </a:extLst>
          </p:cNvPr>
          <p:cNvSpPr>
            <a:spLocks noGrp="1"/>
          </p:cNvSpPr>
          <p:nvPr>
            <p:ph type="title"/>
          </p:nvPr>
        </p:nvSpPr>
        <p:spPr/>
        <p:txBody>
          <a:bodyPr/>
          <a:lstStyle/>
          <a:p>
            <a:r>
              <a:rPr lang="en-US" dirty="0"/>
              <a:t>Basic RL </a:t>
            </a:r>
            <a:r>
              <a:rPr lang="en-US" altLang="zh-CN" dirty="0"/>
              <a:t>s</a:t>
            </a:r>
            <a:r>
              <a:rPr lang="en-US" dirty="0"/>
              <a:t>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A23CEC-C1B3-9E0A-FBA9-A57BC3E3B319}"/>
                  </a:ext>
                </a:extLst>
              </p:cNvPr>
              <p:cNvSpPr>
                <a:spLocks noGrp="1"/>
              </p:cNvSpPr>
              <p:nvPr>
                <p:ph idx="1"/>
              </p:nvPr>
            </p:nvSpPr>
            <p:spPr>
              <a:xfrm>
                <a:off x="838199" y="1311563"/>
                <a:ext cx="11023949" cy="4865399"/>
              </a:xfrm>
            </p:spPr>
            <p:txBody>
              <a:bodyPr>
                <a:normAutofit lnSpcReduction="10000"/>
              </a:bodyPr>
              <a:lstStyle/>
              <a:p>
                <a:r>
                  <a:rPr lang="en-US" dirty="0"/>
                  <a:t>Consider a setting of 𝑁 agents, each agent 𝑖 interacting with a </a:t>
                </a:r>
                <a:r>
                  <a:rPr lang="en-US" b="1" dirty="0"/>
                  <a:t>distinct</a:t>
                </a:r>
                <a:r>
                  <a:rPr lang="en-US" dirty="0"/>
                  <a:t> environment.</a:t>
                </a:r>
              </a:p>
              <a:p>
                <a:r>
                  <a:rPr lang="en-US" dirty="0"/>
                  <a:t>Environment of agent 𝑖 is characterized by MDP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ℳ</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𝒮</m:t>
                    </m:r>
                    <m:r>
                      <a:rPr lang="en-US" altLang="zh-CN" i="1">
                        <a:latin typeface="Cambria Math" panose="02040503050406030204" pitchFamily="18" charset="0"/>
                      </a:rPr>
                      <m:t>,</m:t>
                    </m:r>
                    <m:r>
                      <a:rPr lang="en-US" altLang="zh-CN" i="1">
                        <a:latin typeface="Cambria Math" panose="02040503050406030204" pitchFamily="18" charset="0"/>
                      </a:rPr>
                      <m:t>𝒜</m:t>
                    </m:r>
                    <m:r>
                      <a:rPr lang="en-US" altLang="zh-CN" i="1">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𝑅</m:t>
                        </m:r>
                      </m:e>
                      <m:sub>
                        <m:r>
                          <a:rPr lang="en-US" altLang="zh-CN" i="1">
                            <a:solidFill>
                              <a:srgbClr val="FF0000"/>
                            </a:solidFill>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𝒫</m:t>
                    </m:r>
                    <m:r>
                      <a:rPr lang="en-US" altLang="zh-CN" i="1">
                        <a:latin typeface="Cambria Math" panose="02040503050406030204" pitchFamily="18" charset="0"/>
                      </a:rPr>
                      <m:t>,</m:t>
                    </m:r>
                    <m:r>
                      <a:rPr lang="en-US" altLang="zh-CN" i="1">
                        <a:latin typeface="Cambria Math" panose="02040503050406030204" pitchFamily="18" charset="0"/>
                      </a:rPr>
                      <m:t>𝛾</m:t>
                    </m:r>
                    <m:r>
                      <a:rPr lang="en-US" altLang="zh-CN" i="1">
                        <a:latin typeface="Cambria Math" panose="02040503050406030204" pitchFamily="18" charset="0"/>
                      </a:rPr>
                      <m:t>)</m:t>
                    </m:r>
                  </m:oMath>
                </a14:m>
                <a:r>
                  <a:rPr lang="en-US" b="0" dirty="0">
                    <a:latin typeface="Calibri" panose="020F0502020204030204" pitchFamily="34" charset="0"/>
                    <a:ea typeface="Calibri" panose="020F0502020204030204" pitchFamily="34" charset="0"/>
                    <a:cs typeface="Calibri" panose="020F0502020204030204" pitchFamily="34" charset="0"/>
                  </a:rPr>
                  <a:t>, with finite state and action spaces.</a:t>
                </a:r>
                <a:endParaRPr lang="en-US" b="0" i="1" dirty="0">
                  <a:latin typeface="Cambria Math" panose="02040503050406030204" pitchFamily="18" charset="0"/>
                </a:endParaRPr>
              </a:p>
              <a:p>
                <a:r>
                  <a:rPr lang="en-US" dirty="0"/>
                  <a:t>Agents’ environments differ in the </a:t>
                </a:r>
                <a:r>
                  <a:rPr lang="en-US" i="1" dirty="0">
                    <a:solidFill>
                      <a:srgbClr val="0070C0"/>
                    </a:solidFill>
                  </a:rPr>
                  <a:t>regret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𝒮</m:t>
                    </m:r>
                    <m:r>
                      <a:rPr lang="en-US" b="0" i="1" smtClean="0">
                        <a:latin typeface="Cambria Math" panose="02040503050406030204" pitchFamily="18" charset="0"/>
                      </a:rPr>
                      <m:t>×</m:t>
                    </m:r>
                    <m:r>
                      <a:rPr lang="en-US" b="0" i="1" smtClean="0">
                        <a:latin typeface="Cambria Math" panose="02040503050406030204" pitchFamily="18" charset="0"/>
                      </a:rPr>
                      <m:t>𝒜</m:t>
                    </m:r>
                    <m:r>
                      <a:rPr lang="en-US" b="0" i="1" smtClean="0">
                        <a:latin typeface="Cambria Math" panose="02040503050406030204" pitchFamily="18" charset="0"/>
                      </a:rPr>
                      <m:t>→[0,1]</m:t>
                    </m:r>
                  </m:oMath>
                </a14:m>
                <a:r>
                  <a:rPr lang="en-US" b="0" dirty="0"/>
                  <a:t>.</a:t>
                </a:r>
              </a:p>
              <a:p>
                <a:pPr lvl="1"/>
                <a:r>
                  <a:rPr lang="en-US" b="0" i="1" dirty="0"/>
                  <a:t>Different regrets help capture different goals/tasks.</a:t>
                </a:r>
              </a:p>
              <a:p>
                <a:r>
                  <a:rPr lang="en-US" dirty="0"/>
                  <a:t>Behavior of an agent is captured by </a:t>
                </a:r>
                <a:r>
                  <a:rPr lang="en-US" i="1" dirty="0">
                    <a:solidFill>
                      <a:srgbClr val="0070C0"/>
                    </a:solidFill>
                  </a:rPr>
                  <a:t>policy</a:t>
                </a:r>
                <a:r>
                  <a:rPr lang="en-US" i="1" dirty="0"/>
                  <a:t> </a:t>
                </a:r>
                <a14:m>
                  <m:oMath xmlns:m="http://schemas.openxmlformats.org/officeDocument/2006/math">
                    <m:r>
                      <a:rPr lang="en-US" altLang="zh-CN"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𝒮</m:t>
                    </m:r>
                    <m:r>
                      <a:rPr lang="en-US" altLang="zh-CN" i="1">
                        <a:latin typeface="Cambria Math" panose="02040503050406030204" pitchFamily="18" charset="0"/>
                      </a:rPr>
                      <m:t>→</m:t>
                    </m:r>
                    <m:r>
                      <m:rPr>
                        <m:sty m:val="p"/>
                      </m:rPr>
                      <a:rPr lang="en-US" altLang="zh-CN">
                        <a:latin typeface="Cambria Math" panose="02040503050406030204" pitchFamily="18" charset="0"/>
                      </a:rPr>
                      <m:t>Δ</m:t>
                    </m:r>
                    <m:d>
                      <m:dPr>
                        <m:ctrlPr>
                          <a:rPr lang="en-US" altLang="zh-CN" i="1">
                            <a:latin typeface="Cambria Math" panose="02040503050406030204" pitchFamily="18" charset="0"/>
                          </a:rPr>
                        </m:ctrlPr>
                      </m:dPr>
                      <m:e>
                        <m:r>
                          <a:rPr lang="en-US" altLang="zh-CN" i="1">
                            <a:latin typeface="Cambria Math" panose="02040503050406030204" pitchFamily="18" charset="0"/>
                          </a:rPr>
                          <m:t>𝒜</m:t>
                        </m:r>
                      </m:e>
                    </m:d>
                  </m:oMath>
                </a14:m>
                <a:r>
                  <a:rPr lang="en-US" dirty="0"/>
                  <a:t>, which induces a Markov reward process (MRP) with an </a:t>
                </a:r>
                <a:r>
                  <a:rPr lang="en-US" i="1" dirty="0">
                    <a:solidFill>
                      <a:srgbClr val="0070C0"/>
                    </a:solidFill>
                  </a:rPr>
                  <a:t>immediate regret </a:t>
                </a:r>
                <a14:m>
                  <m:oMath xmlns:m="http://schemas.openxmlformats.org/officeDocument/2006/math">
                    <m:sSubSup>
                      <m:sSubSupPr>
                        <m:ctrlPr>
                          <a:rPr lang="en-US" b="0"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𝑟</m:t>
                        </m:r>
                      </m:e>
                      <m:sub>
                        <m:r>
                          <a:rPr lang="en-US" i="1">
                            <a:solidFill>
                              <a:schemeClr val="tx1"/>
                            </a:solidFill>
                            <a:latin typeface="Cambria Math" panose="02040503050406030204" pitchFamily="18" charset="0"/>
                          </a:rPr>
                          <m:t>𝑖</m:t>
                        </m:r>
                      </m:sub>
                      <m:sup>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𝑡</m:t>
                            </m:r>
                          </m:e>
                        </m:d>
                      </m:sup>
                    </m:sSubSup>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𝑖</m:t>
                        </m:r>
                      </m:sub>
                    </m:sSub>
                    <m:d>
                      <m:dPr>
                        <m:ctrlPr>
                          <a:rPr lang="en-US" b="0" i="1" smtClean="0">
                            <a:solidFill>
                              <a:schemeClr val="tx1"/>
                            </a:solidFill>
                            <a:latin typeface="Cambria Math" panose="02040503050406030204" pitchFamily="18" charset="0"/>
                          </a:rPr>
                        </m:ctrlPr>
                      </m:dPr>
                      <m:e>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𝑖</m:t>
                            </m:r>
                          </m:sub>
                          <m:sup>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𝑡</m:t>
                                </m:r>
                              </m:e>
                            </m:d>
                          </m:sup>
                        </m:sSubSup>
                        <m:r>
                          <a:rPr lang="en-US" b="0" i="1" smtClean="0">
                            <a:solidFill>
                              <a:schemeClr val="tx1"/>
                            </a:solidFill>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i="1">
                                <a:latin typeface="Cambria Math" panose="02040503050406030204" pitchFamily="18" charset="0"/>
                              </a:rPr>
                              <m:t>𝑖</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sup>
                        </m:sSubSup>
                      </m:e>
                    </m:d>
                  </m:oMath>
                </a14:m>
                <a:r>
                  <a:rPr lang="en-US" dirty="0"/>
                  <a:t> for agent </a:t>
                </a:r>
                <a14:m>
                  <m:oMath xmlns:m="http://schemas.openxmlformats.org/officeDocument/2006/math">
                    <m:r>
                      <a:rPr lang="en-US" b="0" i="1" smtClean="0">
                        <a:latin typeface="Cambria Math" panose="02040503050406030204" pitchFamily="18" charset="0"/>
                      </a:rPr>
                      <m:t>𝑖</m:t>
                    </m:r>
                  </m:oMath>
                </a14:m>
                <a:r>
                  <a:rPr lang="en-US" dirty="0"/>
                  <a:t> at time-step </a:t>
                </a:r>
                <a14:m>
                  <m:oMath xmlns:m="http://schemas.openxmlformats.org/officeDocument/2006/math">
                    <m:r>
                      <a:rPr lang="en-US" b="0" i="1" smtClean="0">
                        <a:latin typeface="Cambria Math" panose="02040503050406030204" pitchFamily="18" charset="0"/>
                      </a:rPr>
                      <m:t>𝑡</m:t>
                    </m:r>
                  </m:oMath>
                </a14:m>
                <a:r>
                  <a:rPr lang="en-US" dirty="0"/>
                  <a:t>.</a:t>
                </a:r>
              </a:p>
              <a:p>
                <a:r>
                  <a:rPr lang="en-US" dirty="0"/>
                  <a:t>Local loss function of agent 𝑖 playing policy </a:t>
                </a:r>
                <a14:m>
                  <m:oMath xmlns:m="http://schemas.openxmlformats.org/officeDocument/2006/math">
                    <m:r>
                      <a:rPr lang="en-US" b="0" i="1" smtClean="0">
                        <a:latin typeface="Cambria Math" panose="02040503050406030204" pitchFamily="18" charset="0"/>
                      </a:rPr>
                      <m:t>𝜋</m:t>
                    </m:r>
                  </m:oMath>
                </a14:m>
                <a:r>
                  <a:rPr lang="en-US" dirty="0"/>
                  <a:t>:</a:t>
                </a:r>
              </a:p>
              <a:p>
                <a:pPr marL="0" indent="0" algn="ctr">
                  <a:buNone/>
                </a:pPr>
                <a:r>
                  <a:rPr lang="en-US"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𝜋</m:t>
                        </m:r>
                      </m:e>
                    </m:d>
                    <m:r>
                      <a:rPr lang="en-US" altLang="zh-CN" i="1">
                        <a:latin typeface="Cambria Math" panose="02040503050406030204" pitchFamily="18" charset="0"/>
                      </a:rPr>
                      <m:t>=</m:t>
                    </m:r>
                    <m:r>
                      <a:rPr lang="en-US" altLang="zh-CN" i="1">
                        <a:latin typeface="Cambria Math" panose="02040503050406030204" pitchFamily="18" charset="0"/>
                      </a:rPr>
                      <m:t>𝔼</m:t>
                    </m:r>
                    <m:d>
                      <m:dPr>
                        <m:begChr m:val="["/>
                        <m:endChr m:val="]"/>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=0</m:t>
                            </m:r>
                          </m:sub>
                          <m:sup>
                            <m:r>
                              <a:rPr lang="en-US" altLang="zh-CN" i="1">
                                <a:latin typeface="Cambria Math" panose="02040503050406030204" pitchFamily="18" charset="0"/>
                              </a:rPr>
                              <m:t>∞</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𝛾</m:t>
                                </m:r>
                              </m:e>
                              <m:sup>
                                <m:r>
                                  <a:rPr lang="en-US" altLang="zh-CN" i="1">
                                    <a:latin typeface="Cambria Math" panose="02040503050406030204" pitchFamily="18" charset="0"/>
                                  </a:rPr>
                                  <m:t>𝑡</m:t>
                                </m:r>
                              </m:sup>
                            </m:s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𝑖</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𝑡</m:t>
                                    </m:r>
                                  </m:e>
                                </m:d>
                              </m:sup>
                            </m:sSubSup>
                          </m:e>
                        </m:nary>
                      </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𝑖</m:t>
                            </m:r>
                          </m:sub>
                          <m:sup>
                            <m:d>
                              <m:dPr>
                                <m:ctrlPr>
                                  <a:rPr lang="en-US" altLang="zh-CN" i="1">
                                    <a:latin typeface="Cambria Math" panose="02040503050406030204" pitchFamily="18" charset="0"/>
                                  </a:rPr>
                                </m:ctrlPr>
                              </m:dPr>
                              <m:e>
                                <m:r>
                                  <a:rPr lang="en-US" altLang="zh-CN" i="1">
                                    <a:latin typeface="Cambria Math" panose="02040503050406030204" pitchFamily="18" charset="0"/>
                                  </a:rPr>
                                  <m:t>0</m:t>
                                </m:r>
                              </m:e>
                            </m:d>
                          </m:sup>
                        </m:sSubSup>
                        <m:r>
                          <a:rPr lang="en-US" altLang="zh-CN" i="1">
                            <a:latin typeface="Cambria Math" panose="02040503050406030204" pitchFamily="18" charset="0"/>
                          </a:rPr>
                          <m:t>∼</m:t>
                        </m:r>
                        <m:r>
                          <a:rPr lang="en-US" altLang="zh-CN" i="1">
                            <a:latin typeface="Cambria Math" panose="02040503050406030204" pitchFamily="18" charset="0"/>
                          </a:rPr>
                          <m:t>𝜌</m:t>
                        </m:r>
                        <m:r>
                          <a:rPr lang="en-US" altLang="zh-CN" i="1">
                            <a:latin typeface="Cambria Math" panose="02040503050406030204" pitchFamily="18" charset="0"/>
                          </a:rPr>
                          <m:t>,</m:t>
                        </m:r>
                        <m:r>
                          <a:rPr lang="en-US" altLang="zh-CN" i="1">
                            <a:latin typeface="Cambria Math" panose="02040503050406030204" pitchFamily="18" charset="0"/>
                          </a:rPr>
                          <m:t>𝜋</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𝛾</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r>
                      <a:rPr lang="en-US" altLang="zh-CN" b="0" i="1" smtClean="0">
                        <a:latin typeface="Cambria Math" panose="02040503050406030204" pitchFamily="18" charset="0"/>
                      </a:rPr>
                      <m:t>.</m:t>
                    </m:r>
                  </m:oMath>
                </a14:m>
                <a:endParaRPr lang="en-US" b="0" dirty="0"/>
              </a:p>
            </p:txBody>
          </p:sp>
        </mc:Choice>
        <mc:Fallback xmlns="">
          <p:sp>
            <p:nvSpPr>
              <p:cNvPr id="3" name="Content Placeholder 2">
                <a:extLst>
                  <a:ext uri="{FF2B5EF4-FFF2-40B4-BE49-F238E27FC236}">
                    <a16:creationId xmlns:a16="http://schemas.microsoft.com/office/drawing/2014/main" id="{59A23CEC-C1B3-9E0A-FBA9-A57BC3E3B319}"/>
                  </a:ext>
                </a:extLst>
              </p:cNvPr>
              <p:cNvSpPr>
                <a:spLocks noGrp="1" noRot="1" noChangeAspect="1" noMove="1" noResize="1" noEditPoints="1" noAdjustHandles="1" noChangeArrowheads="1" noChangeShapeType="1" noTextEdit="1"/>
              </p:cNvSpPr>
              <p:nvPr>
                <p:ph idx="1"/>
              </p:nvPr>
            </p:nvSpPr>
            <p:spPr>
              <a:xfrm>
                <a:off x="838199" y="1311563"/>
                <a:ext cx="11023949" cy="4865399"/>
              </a:xfrm>
              <a:blipFill>
                <a:blip r:embed="rId3"/>
                <a:stretch>
                  <a:fillRect l="-829" t="-2882"/>
                </a:stretch>
              </a:blipFill>
            </p:spPr>
            <p:txBody>
              <a:bodyPr/>
              <a:lstStyle/>
              <a:p>
                <a:r>
                  <a:rPr lang="zh-CN" altLang="en-US">
                    <a:noFill/>
                  </a:rPr>
                  <a:t> </a:t>
                </a:r>
              </a:p>
            </p:txBody>
          </p:sp>
        </mc:Fallback>
      </mc:AlternateContent>
      <p:sp>
        <p:nvSpPr>
          <p:cNvPr id="4" name="Arrow: Down 3">
            <a:extLst>
              <a:ext uri="{FF2B5EF4-FFF2-40B4-BE49-F238E27FC236}">
                <a16:creationId xmlns:a16="http://schemas.microsoft.com/office/drawing/2014/main" id="{07E7DBCD-2DD4-0B2F-B0C2-0FDA07AFB212}"/>
              </a:ext>
            </a:extLst>
          </p:cNvPr>
          <p:cNvSpPr/>
          <p:nvPr/>
        </p:nvSpPr>
        <p:spPr>
          <a:xfrm rot="1707809">
            <a:off x="9299966" y="2380380"/>
            <a:ext cx="151078" cy="537023"/>
          </a:xfrm>
          <a:prstGeom prst="downArrow">
            <a:avLst>
              <a:gd name="adj1" fmla="val 50000"/>
              <a:gd name="adj2" fmla="val 6653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314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17033-8C31-7F34-051D-2D321CBD5E34}"/>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40A97A3-DA01-2A91-FBD1-380F2417B60A}"/>
              </a:ext>
            </a:extLst>
          </p:cNvPr>
          <p:cNvSpPr/>
          <p:nvPr/>
        </p:nvSpPr>
        <p:spPr>
          <a:xfrm>
            <a:off x="4478055" y="3318121"/>
            <a:ext cx="3513550" cy="1218156"/>
          </a:xfrm>
          <a:prstGeom prst="rect">
            <a:avLst/>
          </a:prstGeom>
          <a:solidFill>
            <a:schemeClr val="accent2">
              <a:lumMod val="20000"/>
              <a:lumOff val="80000"/>
            </a:scheme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EFC69D-1DFF-EDFE-6F9B-578B91017B18}"/>
              </a:ext>
            </a:extLst>
          </p:cNvPr>
          <p:cNvSpPr>
            <a:spLocks noGrp="1"/>
          </p:cNvSpPr>
          <p:nvPr>
            <p:ph type="title"/>
          </p:nvPr>
        </p:nvSpPr>
        <p:spPr/>
        <p:txBody>
          <a:bodyPr/>
          <a:lstStyle/>
          <a:p>
            <a:r>
              <a:rPr lang="en-US" dirty="0"/>
              <a:t>Heterogeneous FRL with PG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252F9F-39D4-DA49-5DA7-D1B14A166B81}"/>
                  </a:ext>
                </a:extLst>
              </p:cNvPr>
              <p:cNvSpPr>
                <a:spLocks noGrp="1"/>
              </p:cNvSpPr>
              <p:nvPr>
                <p:ph idx="1"/>
              </p:nvPr>
            </p:nvSpPr>
            <p:spPr>
              <a:xfrm>
                <a:off x="853493" y="1352812"/>
                <a:ext cx="10762673" cy="5389862"/>
              </a:xfrm>
            </p:spPr>
            <p:txBody>
              <a:bodyPr>
                <a:normAutofit lnSpcReduction="10000"/>
              </a:bodyPr>
              <a:lstStyle/>
              <a:p>
                <a:r>
                  <a:rPr lang="en-US" sz="2800" b="1" dirty="0"/>
                  <a:t>Policy Gradient (PG): </a:t>
                </a:r>
                <a:r>
                  <a:rPr lang="en-US" sz="2800" dirty="0"/>
                  <a:t>Parameterize the policy to obtain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𝜃</m:t>
                        </m:r>
                      </m:sub>
                    </m:sSub>
                  </m:oMath>
                </a14:m>
                <a:r>
                  <a:rPr lang="en-US" sz="2800" dirty="0"/>
                  <a:t>, and directly optimize 𝜃 to </a:t>
                </a:r>
                <a:r>
                  <a:rPr lang="en-US" sz="2800" u="sng" dirty="0"/>
                  <a:t>minimize the loss function</a:t>
                </a:r>
                <a:r>
                  <a:rPr lang="en-US" sz="2800"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𝜃</m:t>
                        </m:r>
                      </m:sub>
                    </m:sSub>
                    <m:r>
                      <a:rPr lang="en-US" altLang="zh-CN" i="1">
                        <a:latin typeface="Cambria Math" panose="02040503050406030204" pitchFamily="18" charset="0"/>
                      </a:rPr>
                      <m:t>)</m:t>
                    </m:r>
                  </m:oMath>
                </a14:m>
                <a:r>
                  <a:rPr lang="en-US" dirty="0">
                    <a:latin typeface="Calibri" panose="020F0502020204030204" pitchFamily="34" charset="0"/>
                    <a:ea typeface="Calibri" panose="020F0502020204030204" pitchFamily="34" charset="0"/>
                    <a:cs typeface="Calibri" panose="020F0502020204030204" pitchFamily="34" charset="0"/>
                  </a:rPr>
                  <a: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t>The minimization problem of interest:</a:t>
                </a:r>
              </a:p>
              <a:p>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𝜃</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ℝ</m:t>
                                  </m:r>
                                </m:e>
                                <m:sup>
                                  <m:r>
                                    <a:rPr lang="en-US" altLang="zh-CN" i="1">
                                      <a:latin typeface="Cambria Math" panose="02040503050406030204" pitchFamily="18" charset="0"/>
                                    </a:rPr>
                                    <m:t>𝑑</m:t>
                                  </m:r>
                                </m:sup>
                              </m:sSup>
                            </m:lim>
                          </m:limLow>
                        </m:fName>
                        <m:e>
                          <m:r>
                            <a:rPr lang="en-US" altLang="zh-CN" i="1">
                              <a:latin typeface="Cambria Math" panose="02040503050406030204" pitchFamily="18" charset="0"/>
                            </a:rPr>
                            <m:t>𝐽</m:t>
                          </m:r>
                          <m:d>
                            <m:dPr>
                              <m:ctrlPr>
                                <a:rPr lang="en-US"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𝑁</m:t>
                              </m:r>
                            </m:den>
                          </m:f>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𝐽</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𝜃</m:t>
                                  </m:r>
                                </m:e>
                              </m:d>
                            </m:e>
                          </m:nary>
                        </m:e>
                      </m:func>
                      <m:r>
                        <a:rPr lang="en-US" altLang="zh-CN" b="0" i="1" smtClean="0">
                          <a:latin typeface="Cambria Math" panose="02040503050406030204" pitchFamily="18" charset="0"/>
                        </a:rPr>
                        <m:t>.</m:t>
                      </m:r>
                    </m:oMath>
                  </m:oMathPara>
                </a14:m>
                <a:endParaRPr lang="en-US" dirty="0"/>
              </a:p>
              <a:p>
                <a:pPr marL="0" indent="0">
                  <a:buNone/>
                </a:pPr>
                <a:endParaRPr lang="en-US" dirty="0"/>
              </a:p>
              <a:p>
                <a:r>
                  <a:rPr lang="en-US" b="1" dirty="0"/>
                  <a:t>Constraints</a:t>
                </a:r>
                <a:r>
                  <a:rPr lang="en-US" dirty="0"/>
                  <a:t> in the problem: </a:t>
                </a:r>
              </a:p>
              <a:p>
                <a:pPr lvl="1"/>
                <a:r>
                  <a:rPr lang="en-US" dirty="0"/>
                  <a:t>Agent </a:t>
                </a:r>
                <a14:m>
                  <m:oMath xmlns:m="http://schemas.openxmlformats.org/officeDocument/2006/math">
                    <m:r>
                      <a:rPr lang="en-US" b="0" i="1" smtClean="0">
                        <a:latin typeface="Cambria Math" panose="02040503050406030204" pitchFamily="18" charset="0"/>
                      </a:rPr>
                      <m:t>𝑖</m:t>
                    </m:r>
                  </m:oMath>
                </a14:m>
                <a:r>
                  <a:rPr lang="en-US" dirty="0"/>
                  <a:t> only has access to </a:t>
                </a:r>
                <a:r>
                  <a:rPr lang="en-US" b="1" dirty="0"/>
                  <a:t>noisy</a:t>
                </a:r>
                <a:r>
                  <a:rPr lang="en-US" dirty="0"/>
                  <a:t> and </a:t>
                </a:r>
                <a:r>
                  <a:rPr lang="en-US" b="1" dirty="0"/>
                  <a:t>truncated</a:t>
                </a:r>
                <a:r>
                  <a:rPr lang="en-US" dirty="0"/>
                  <a:t> gradient </a:t>
                </a:r>
                <a14:m>
                  <m:oMath xmlns:m="http://schemas.openxmlformats.org/officeDocument/2006/math">
                    <m:sSub>
                      <m:sSubPr>
                        <m:ctrlPr>
                          <a:rPr lang="en-US" altLang="zh-CN" i="1" dirty="0">
                            <a:latin typeface="Cambria Math" panose="02040503050406030204" pitchFamily="18" charset="0"/>
                          </a:rPr>
                        </m:ctrlPr>
                      </m:sSubPr>
                      <m:e>
                        <m:acc>
                          <m:accPr>
                            <m:chr m:val="̂"/>
                            <m:ctrlPr>
                              <a:rPr lang="en-US" altLang="zh-CN" i="1" dirty="0">
                                <a:latin typeface="Cambria Math" panose="02040503050406030204" pitchFamily="18" charset="0"/>
                              </a:rPr>
                            </m:ctrlPr>
                          </m:accPr>
                          <m:e>
                            <m:r>
                              <m:rPr>
                                <m:sty m:val="p"/>
                              </m:rPr>
                              <a:rPr lang="en-US" altLang="zh-CN" dirty="0">
                                <a:latin typeface="Cambria Math" panose="02040503050406030204" pitchFamily="18" charset="0"/>
                              </a:rPr>
                              <m:t>∇</m:t>
                            </m:r>
                          </m:e>
                        </m:acc>
                      </m:e>
                      <m:sub>
                        <m:r>
                          <a:rPr lang="en-US" altLang="zh-CN" i="1" dirty="0">
                            <a:latin typeface="Cambria Math" panose="02040503050406030204" pitchFamily="18" charset="0"/>
                          </a:rPr>
                          <m:t>𝐾</m:t>
                        </m:r>
                      </m:sub>
                    </m:s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𝐽</m:t>
                        </m:r>
                      </m:e>
                      <m:sub>
                        <m:r>
                          <a:rPr lang="en-US" altLang="zh-CN" i="1" dirty="0">
                            <a:latin typeface="Cambria Math" panose="02040503050406030204" pitchFamily="18" charset="0"/>
                          </a:rPr>
                          <m:t>𝑖</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m:t>
                        </m:r>
                      </m:e>
                    </m:d>
                  </m:oMath>
                </a14:m>
                <a:r>
                  <a:rPr lang="en-US" dirty="0"/>
                  <a:t>, where </a:t>
                </a:r>
                <a14:m>
                  <m:oMath xmlns:m="http://schemas.openxmlformats.org/officeDocument/2006/math">
                    <m:r>
                      <a:rPr lang="en-US" b="0" i="1" smtClean="0">
                        <a:latin typeface="Cambria Math" panose="02040503050406030204" pitchFamily="18" charset="0"/>
                      </a:rPr>
                      <m:t>𝐾</m:t>
                    </m:r>
                  </m:oMath>
                </a14:m>
                <a:r>
                  <a:rPr lang="en-US" dirty="0"/>
                  <a:t> represents the length of each rollout.</a:t>
                </a:r>
              </a:p>
              <a:p>
                <a:pPr lvl="1"/>
                <a:r>
                  <a:rPr lang="en-US" dirty="0"/>
                  <a:t>Only </a:t>
                </a:r>
                <a:r>
                  <a:rPr lang="en-US" b="1" dirty="0"/>
                  <a:t>intermittent</a:t>
                </a:r>
                <a:r>
                  <a:rPr lang="en-US" dirty="0"/>
                  <a:t> communication once in every </a:t>
                </a:r>
                <a14:m>
                  <m:oMath xmlns:m="http://schemas.openxmlformats.org/officeDocument/2006/math">
                    <m:r>
                      <a:rPr lang="en-US" b="0" i="1" smtClean="0">
                        <a:latin typeface="Cambria Math" panose="02040503050406030204" pitchFamily="18" charset="0"/>
                      </a:rPr>
                      <m:t>𝐻</m:t>
                    </m:r>
                  </m:oMath>
                </a14:m>
                <a:r>
                  <a:rPr lang="en-US" dirty="0"/>
                  <a:t> iterations is allowed.</a:t>
                </a:r>
              </a:p>
            </p:txBody>
          </p:sp>
        </mc:Choice>
        <mc:Fallback>
          <p:sp>
            <p:nvSpPr>
              <p:cNvPr id="3" name="Content Placeholder 2">
                <a:extLst>
                  <a:ext uri="{FF2B5EF4-FFF2-40B4-BE49-F238E27FC236}">
                    <a16:creationId xmlns:a16="http://schemas.microsoft.com/office/drawing/2014/main" id="{0F252F9F-39D4-DA49-5DA7-D1B14A166B81}"/>
                  </a:ext>
                </a:extLst>
              </p:cNvPr>
              <p:cNvSpPr>
                <a:spLocks noGrp="1" noRot="1" noChangeAspect="1" noMove="1" noResize="1" noEditPoints="1" noAdjustHandles="1" noChangeArrowheads="1" noChangeShapeType="1" noTextEdit="1"/>
              </p:cNvSpPr>
              <p:nvPr>
                <p:ph idx="1"/>
              </p:nvPr>
            </p:nvSpPr>
            <p:spPr>
              <a:xfrm>
                <a:off x="853493" y="1352812"/>
                <a:ext cx="10762673" cy="5389862"/>
              </a:xfrm>
              <a:blipFill>
                <a:blip r:embed="rId3"/>
                <a:stretch>
                  <a:fillRect l="-1019" t="-2602" r="-1133"/>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5208F410-5401-BBA4-BDE2-5F6A8F1AF77D}"/>
              </a:ext>
            </a:extLst>
          </p:cNvPr>
          <p:cNvPicPr>
            <a:picLocks noChangeAspect="1"/>
          </p:cNvPicPr>
          <p:nvPr/>
        </p:nvPicPr>
        <p:blipFill>
          <a:blip r:embed="rId4"/>
          <a:stretch>
            <a:fillRect/>
          </a:stretch>
        </p:blipFill>
        <p:spPr>
          <a:xfrm>
            <a:off x="8399787" y="3076923"/>
            <a:ext cx="3092027" cy="1625267"/>
          </a:xfrm>
          <a:prstGeom prst="rect">
            <a:avLst/>
          </a:prstGeom>
        </p:spPr>
      </p:pic>
    </p:spTree>
    <p:extLst>
      <p:ext uri="{BB962C8B-B14F-4D97-AF65-F5344CB8AC3E}">
        <p14:creationId xmlns:p14="http://schemas.microsoft.com/office/powerpoint/2010/main" val="379433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F279-B597-E089-E7D5-ACE783A48064}"/>
              </a:ext>
            </a:extLst>
          </p:cNvPr>
          <p:cNvSpPr>
            <a:spLocks noGrp="1"/>
          </p:cNvSpPr>
          <p:nvPr>
            <p:ph type="title"/>
          </p:nvPr>
        </p:nvSpPr>
        <p:spPr/>
        <p:txBody>
          <a:bodyPr>
            <a:normAutofit/>
          </a:bodyPr>
          <a:lstStyle/>
          <a:p>
            <a:r>
              <a:rPr lang="en-US" dirty="0"/>
              <a:t>Gaps in the literature of FRL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140D18-B95C-256A-A7CA-F154A159ACE0}"/>
                  </a:ext>
                </a:extLst>
              </p:cNvPr>
              <p:cNvSpPr>
                <a:spLocks noGrp="1"/>
              </p:cNvSpPr>
              <p:nvPr>
                <p:ph idx="1"/>
              </p:nvPr>
            </p:nvSpPr>
            <p:spPr>
              <a:xfrm>
                <a:off x="838200" y="1293091"/>
                <a:ext cx="10666956" cy="5251757"/>
              </a:xfrm>
            </p:spPr>
            <p:txBody>
              <a:bodyPr>
                <a:normAutofit/>
              </a:bodyPr>
              <a:lstStyle/>
              <a:p>
                <a:r>
                  <a:rPr lang="en-US" sz="2400" dirty="0" err="1"/>
                  <a:t>Khodadadian</a:t>
                </a:r>
                <a:r>
                  <a:rPr lang="en-US" sz="2400" dirty="0"/>
                  <a:t> et al., ICML, 2022; Woo et al., ICML, 2023: </a:t>
                </a:r>
                <a:r>
                  <a:rPr lang="en-US" sz="2400" b="1" dirty="0"/>
                  <a:t>Homogeneous </a:t>
                </a:r>
                <a:r>
                  <a:rPr lang="en-US" sz="2400" dirty="0"/>
                  <a:t>environments (same across agents) </a:t>
                </a:r>
                <a:r>
                  <a:rPr lang="en-US" sz="2400" b="1" dirty="0"/>
                  <a:t>with linear speedup</a:t>
                </a:r>
                <a:r>
                  <a:rPr lang="en-US" sz="2400" dirty="0"/>
                  <a:t>.</a:t>
                </a:r>
              </a:p>
              <a:p>
                <a:endParaRPr lang="en-US" sz="2400" dirty="0"/>
              </a:p>
              <a:p>
                <a:r>
                  <a:rPr lang="en-US" sz="2400" dirty="0"/>
                  <a:t>Wang et al., TMLR, 2023; Zhang et al., ICLR, 2024: </a:t>
                </a:r>
                <a:r>
                  <a:rPr lang="en-US" sz="2400" b="1" dirty="0"/>
                  <a:t>Heterogeneous </a:t>
                </a:r>
                <a:r>
                  <a:rPr lang="en-US" sz="2400" dirty="0"/>
                  <a:t>environments </a:t>
                </a:r>
                <a:r>
                  <a:rPr lang="en-US" sz="2400" b="1" dirty="0"/>
                  <a:t>with linear speedup</a:t>
                </a:r>
                <a:r>
                  <a:rPr lang="en-US" sz="2400" dirty="0"/>
                  <a:t>, but </a:t>
                </a:r>
                <a:r>
                  <a:rPr lang="en-US" sz="2400" b="1" dirty="0"/>
                  <a:t>with additive heterogeneity bias</a:t>
                </a:r>
                <a:r>
                  <a:rPr lang="en-US" sz="2400" dirty="0"/>
                  <a:t>.</a:t>
                </a:r>
              </a:p>
              <a:p>
                <a:pPr lvl="1"/>
                <a:r>
                  <a:rPr lang="en-US" sz="2000" dirty="0"/>
                  <a:t>Heterogeneous bias captures the differences in the environments and shows up in and additive manner, i.e., </a:t>
                </a:r>
                <a14:m>
                  <m:oMath xmlns:m="http://schemas.openxmlformats.org/officeDocument/2006/math">
                    <m:r>
                      <a:rPr lang="en-US" sz="2000" b="0" i="1" smtClean="0">
                        <a:latin typeface="Cambria Math" panose="02040503050406030204" pitchFamily="18" charset="0"/>
                      </a:rPr>
                      <m:t>𝒪</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 </m:t>
                            </m:r>
                            <m:r>
                              <a:rPr lang="en-US" sz="2000" b="0" i="1" smtClean="0">
                                <a:latin typeface="Cambria Math" panose="02040503050406030204" pitchFamily="18" charset="0"/>
                              </a:rPr>
                              <m:t>𝑎𝑔𝑒𝑛𝑡𝑠</m:t>
                            </m:r>
                          </m:den>
                        </m:f>
                        <m:r>
                          <a:rPr lang="en-US" sz="2000" b="0" i="1" smtClean="0">
                            <a:latin typeface="Cambria Math" panose="02040503050406030204" pitchFamily="18" charset="0"/>
                          </a:rPr>
                          <m:t>+</m:t>
                        </m:r>
                        <m:r>
                          <a:rPr lang="en-US" sz="2000" b="1" i="1" smtClean="0">
                            <a:solidFill>
                              <a:srgbClr val="C00000"/>
                            </a:solidFill>
                            <a:latin typeface="Cambria Math" panose="02040503050406030204" pitchFamily="18" charset="0"/>
                          </a:rPr>
                          <m:t>𝝐</m:t>
                        </m:r>
                      </m:e>
                    </m:d>
                  </m:oMath>
                </a14:m>
                <a:r>
                  <a:rPr lang="en-US" sz="2000" dirty="0"/>
                  <a:t>. If </a:t>
                </a:r>
                <a14:m>
                  <m:oMath xmlns:m="http://schemas.openxmlformats.org/officeDocument/2006/math">
                    <m:r>
                      <a:rPr lang="en-US" altLang="zh-CN" sz="2000" b="1" i="1">
                        <a:solidFill>
                          <a:srgbClr val="C00000"/>
                        </a:solidFill>
                        <a:latin typeface="Cambria Math" panose="02040503050406030204" pitchFamily="18" charset="0"/>
                      </a:rPr>
                      <m:t>𝝐</m:t>
                    </m:r>
                  </m:oMath>
                </a14:m>
                <a:r>
                  <a:rPr lang="en-US" sz="2000" dirty="0"/>
                  <a:t> is large, it negates the linear speedup.</a:t>
                </a:r>
              </a:p>
              <a:p>
                <a:endParaRPr lang="en-US" sz="2400" dirty="0"/>
              </a:p>
              <a:p>
                <a:r>
                  <a:rPr lang="en-US" sz="2400" dirty="0"/>
                  <a:t>Bai &amp; Doan, L4DC, 2024: An </a:t>
                </a:r>
                <a14:m>
                  <m:oMath xmlns:m="http://schemas.openxmlformats.org/officeDocument/2006/math">
                    <m:acc>
                      <m:accPr>
                        <m:chr m:val="̃"/>
                        <m:ctrlPr>
                          <a:rPr lang="en-US" altLang="zh-CN" sz="2400" b="0" i="1" smtClean="0">
                            <a:latin typeface="Cambria Math" panose="02040503050406030204" pitchFamily="18" charset="0"/>
                          </a:rPr>
                        </m:ctrlPr>
                      </m:accPr>
                      <m:e>
                        <m:r>
                          <a:rPr lang="en-US" altLang="zh-CN" sz="2400" b="1" i="1" smtClean="0">
                            <a:latin typeface="Cambria Math" panose="02040503050406030204" pitchFamily="18" charset="0"/>
                          </a:rPr>
                          <m:t>𝒪</m:t>
                        </m:r>
                      </m:e>
                    </m:acc>
                    <m:d>
                      <m:dPr>
                        <m:ctrlPr>
                          <a:rPr lang="en-US" altLang="zh-CN" sz="2400" b="1" i="1" dirty="0" smtClean="0">
                            <a:latin typeface="Cambria Math" panose="02040503050406030204" pitchFamily="18" charset="0"/>
                          </a:rPr>
                        </m:ctrlPr>
                      </m:dPr>
                      <m:e>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1</m:t>
                            </m:r>
                          </m:num>
                          <m:den>
                            <m:rad>
                              <m:radPr>
                                <m:degHide m:val="on"/>
                                <m:ctrlPr>
                                  <a:rPr lang="en-US" altLang="zh-CN" sz="2400" b="0" i="1" dirty="0" smtClean="0">
                                    <a:latin typeface="Cambria Math" panose="02040503050406030204" pitchFamily="18" charset="0"/>
                                  </a:rPr>
                                </m:ctrlPr>
                              </m:radPr>
                              <m:deg/>
                              <m:e>
                                <m:r>
                                  <a:rPr lang="en-US" altLang="zh-CN" sz="2400" b="0" i="1" dirty="0" smtClean="0">
                                    <a:latin typeface="Cambria Math" panose="02040503050406030204" pitchFamily="18" charset="0"/>
                                  </a:rPr>
                                  <m:t>𝑇</m:t>
                                </m:r>
                              </m:e>
                            </m:rad>
                          </m:den>
                        </m:f>
                      </m:e>
                    </m:d>
                  </m:oMath>
                </a14:m>
                <a:r>
                  <a:rPr lang="en-US" sz="2400" dirty="0"/>
                  <a:t> rate under the gradient-domination condition, which is slower than ours; </a:t>
                </a:r>
                <a:r>
                  <a:rPr lang="en-US" sz="2400" b="1" dirty="0"/>
                  <a:t>no</a:t>
                </a:r>
                <a:r>
                  <a:rPr lang="en-US" sz="2400" dirty="0"/>
                  <a:t> </a:t>
                </a:r>
                <a:r>
                  <a:rPr lang="en-US" sz="2400" b="1" dirty="0"/>
                  <a:t>linear speedup </a:t>
                </a:r>
                <a:r>
                  <a:rPr lang="en-US" sz="2400" dirty="0"/>
                  <a:t>is achieved either.</a:t>
                </a:r>
              </a:p>
              <a:p>
                <a:endParaRPr lang="en-US" sz="2400" dirty="0"/>
              </a:p>
            </p:txBody>
          </p:sp>
        </mc:Choice>
        <mc:Fallback>
          <p:sp>
            <p:nvSpPr>
              <p:cNvPr id="3" name="Content Placeholder 2">
                <a:extLst>
                  <a:ext uri="{FF2B5EF4-FFF2-40B4-BE49-F238E27FC236}">
                    <a16:creationId xmlns:a16="http://schemas.microsoft.com/office/drawing/2014/main" id="{BE140D18-B95C-256A-A7CA-F154A159ACE0}"/>
                  </a:ext>
                </a:extLst>
              </p:cNvPr>
              <p:cNvSpPr>
                <a:spLocks noGrp="1" noRot="1" noChangeAspect="1" noMove="1" noResize="1" noEditPoints="1" noAdjustHandles="1" noChangeArrowheads="1" noChangeShapeType="1" noTextEdit="1"/>
              </p:cNvSpPr>
              <p:nvPr>
                <p:ph idx="1"/>
              </p:nvPr>
            </p:nvSpPr>
            <p:spPr>
              <a:xfrm>
                <a:off x="838200" y="1293091"/>
                <a:ext cx="10666956" cy="5251757"/>
              </a:xfrm>
              <a:blipFill>
                <a:blip r:embed="rId3"/>
                <a:stretch>
                  <a:fillRect l="-800" t="-1624" r="-172"/>
                </a:stretch>
              </a:blipFill>
            </p:spPr>
            <p:txBody>
              <a:bodyPr/>
              <a:lstStyle/>
              <a:p>
                <a:r>
                  <a:rPr lang="zh-CN" altLang="en-US">
                    <a:noFill/>
                  </a:rPr>
                  <a:t> </a:t>
                </a:r>
              </a:p>
            </p:txBody>
          </p:sp>
        </mc:Fallback>
      </mc:AlternateContent>
      <p:sp>
        <p:nvSpPr>
          <p:cNvPr id="7" name="TextBox 6">
            <a:extLst>
              <a:ext uri="{FF2B5EF4-FFF2-40B4-BE49-F238E27FC236}">
                <a16:creationId xmlns:a16="http://schemas.microsoft.com/office/drawing/2014/main" id="{397955B4-7838-3ADC-6AB9-380CA416F8F3}"/>
              </a:ext>
            </a:extLst>
          </p:cNvPr>
          <p:cNvSpPr txBox="1"/>
          <p:nvPr/>
        </p:nvSpPr>
        <p:spPr>
          <a:xfrm>
            <a:off x="991965" y="6000432"/>
            <a:ext cx="10208069" cy="492443"/>
          </a:xfrm>
          <a:prstGeom prst="rect">
            <a:avLst/>
          </a:prstGeom>
          <a:noFill/>
          <a:ln w="28575">
            <a:solidFill>
              <a:srgbClr val="C00000"/>
            </a:solidFill>
          </a:ln>
        </p:spPr>
        <p:txBody>
          <a:bodyPr wrap="square" rtlCol="0">
            <a:spAutoFit/>
          </a:bodyPr>
          <a:lstStyle/>
          <a:p>
            <a:pPr algn="ctr"/>
            <a:r>
              <a:rPr lang="en-US" sz="2600" b="1" dirty="0"/>
              <a:t>Q.</a:t>
            </a:r>
            <a:r>
              <a:rPr lang="en-US" sz="2600" dirty="0"/>
              <a:t> Can we achieve </a:t>
            </a:r>
            <a:r>
              <a:rPr lang="en-US" sz="2600" b="1" dirty="0"/>
              <a:t>linear speedup </a:t>
            </a:r>
            <a:r>
              <a:rPr lang="en-US" sz="2600" dirty="0"/>
              <a:t>with </a:t>
            </a:r>
            <a:r>
              <a:rPr lang="en-US" sz="2600" b="1" dirty="0"/>
              <a:t>no additive heterogeneity bias</a:t>
            </a:r>
            <a:r>
              <a:rPr lang="en-US" sz="2600" dirty="0"/>
              <a:t>?</a:t>
            </a:r>
          </a:p>
        </p:txBody>
      </p:sp>
    </p:spTree>
    <p:extLst>
      <p:ext uri="{BB962C8B-B14F-4D97-AF65-F5344CB8AC3E}">
        <p14:creationId xmlns:p14="http://schemas.microsoft.com/office/powerpoint/2010/main" val="73276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21F34-BB7D-13A1-7222-3E068CCD51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2D91FF-96B0-AED2-D937-C3FA061C0D36}"/>
              </a:ext>
            </a:extLst>
          </p:cNvPr>
          <p:cNvSpPr>
            <a:spLocks noGrp="1"/>
          </p:cNvSpPr>
          <p:nvPr>
            <p:ph type="title"/>
          </p:nvPr>
        </p:nvSpPr>
        <p:spPr/>
        <p:txBody>
          <a:bodyPr>
            <a:normAutofit/>
          </a:bodyPr>
          <a:lstStyle/>
          <a:p>
            <a:r>
              <a:rPr lang="en-US" dirty="0"/>
              <a:t>Algorithm: Fast-</a:t>
            </a:r>
            <a:r>
              <a:rPr lang="en-US" dirty="0" err="1"/>
              <a:t>FedPG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508321-6659-425E-198F-71F9634CCBB9}"/>
                  </a:ext>
                </a:extLst>
              </p:cNvPr>
              <p:cNvSpPr>
                <a:spLocks noGrp="1"/>
              </p:cNvSpPr>
              <p:nvPr>
                <p:ph idx="1"/>
              </p:nvPr>
            </p:nvSpPr>
            <p:spPr>
              <a:xfrm>
                <a:off x="838200" y="1293091"/>
                <a:ext cx="7943850" cy="5251757"/>
              </a:xfrm>
            </p:spPr>
            <p:txBody>
              <a:bodyPr>
                <a:normAutofit/>
              </a:bodyPr>
              <a:lstStyle/>
              <a:p>
                <a:r>
                  <a:rPr lang="en-US" b="1" dirty="0"/>
                  <a:t>Communication constraint in FRL: </a:t>
                </a:r>
                <a:r>
                  <a:rPr lang="en-US" altLang="zh-CN" dirty="0">
                    <a:latin typeface="Calibri" panose="020F0502020204030204" pitchFamily="34" charset="0"/>
                    <a:ea typeface="Calibri" panose="020F0502020204030204" pitchFamily="34" charset="0"/>
                    <a:cs typeface="Calibri" panose="020F0502020204030204" pitchFamily="34" charset="0"/>
                  </a:rPr>
                  <a:t>Server broadcasts </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𝜃</m:t>
                            </m:r>
                          </m:e>
                        </m:acc>
                      </m:e>
                      <m:sup>
                        <m:d>
                          <m:dPr>
                            <m:ctrlPr>
                              <a:rPr lang="en-US" altLang="zh-CN" i="1" dirty="0">
                                <a:latin typeface="Cambria Math" panose="02040503050406030204" pitchFamily="18" charset="0"/>
                              </a:rPr>
                            </m:ctrlPr>
                          </m:dPr>
                          <m:e>
                            <m:r>
                              <a:rPr lang="en-US" altLang="zh-CN" i="1" dirty="0">
                                <a:latin typeface="Cambria Math" panose="02040503050406030204" pitchFamily="18" charset="0"/>
                              </a:rPr>
                              <m:t>𝑡</m:t>
                            </m:r>
                          </m:e>
                        </m:d>
                      </m:sup>
                    </m:sSup>
                  </m:oMath>
                </a14:m>
                <a:r>
                  <a:rPr lang="en-US" altLang="zh-CN" dirty="0">
                    <a:latin typeface="Calibri" panose="020F0502020204030204" pitchFamily="34" charset="0"/>
                    <a:ea typeface="Calibri" panose="020F0502020204030204" pitchFamily="34" charset="0"/>
                    <a:cs typeface="Calibri" panose="020F0502020204030204" pitchFamily="34" charset="0"/>
                  </a:rPr>
                  <a:t> at round </a:t>
                </a:r>
                <a14:m>
                  <m:oMath xmlns:m="http://schemas.openxmlformats.org/officeDocument/2006/math">
                    <m:r>
                      <a:rPr lang="en-US" altLang="zh-CN" i="1">
                        <a:latin typeface="Cambria Math" panose="02040503050406030204" pitchFamily="18" charset="0"/>
                      </a:rPr>
                      <m:t>𝑡</m:t>
                    </m:r>
                  </m:oMath>
                </a14:m>
                <a:r>
                  <a:rPr lang="en-US" altLang="zh-CN" dirty="0">
                    <a:latin typeface="Calibri" panose="020F0502020204030204" pitchFamily="34" charset="0"/>
                    <a:ea typeface="Calibri" panose="020F0502020204030204" pitchFamily="34" charset="0"/>
                    <a:cs typeface="Calibri" panose="020F0502020204030204" pitchFamily="34" charset="0"/>
                  </a:rPr>
                  <a:t>, agents initialize their local parameters to be </a:t>
                </a:r>
                <a14:m>
                  <m:oMath xmlns:m="http://schemas.openxmlformats.org/officeDocument/2006/math">
                    <m:sSup>
                      <m:sSupPr>
                        <m:ctrlPr>
                          <a:rPr lang="en-US" altLang="zh-CN" i="1" dirty="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𝜃</m:t>
                            </m:r>
                          </m:e>
                        </m:acc>
                      </m:e>
                      <m:sup>
                        <m:d>
                          <m:dPr>
                            <m:ctrlPr>
                              <a:rPr lang="en-US" altLang="zh-CN" i="1" dirty="0">
                                <a:latin typeface="Cambria Math" panose="02040503050406030204" pitchFamily="18" charset="0"/>
                              </a:rPr>
                            </m:ctrlPr>
                          </m:dPr>
                          <m:e>
                            <m:r>
                              <a:rPr lang="en-US" altLang="zh-CN" i="1" dirty="0">
                                <a:latin typeface="Cambria Math" panose="02040503050406030204" pitchFamily="18" charset="0"/>
                              </a:rPr>
                              <m:t>𝑡</m:t>
                            </m:r>
                          </m:e>
                        </m:d>
                      </m:sup>
                    </m:sSup>
                  </m:oMath>
                </a14:m>
                <a:r>
                  <a:rPr lang="en-US" altLang="zh-CN" dirty="0">
                    <a:latin typeface="Calibri" panose="020F0502020204030204" pitchFamily="34" charset="0"/>
                    <a:ea typeface="Calibri" panose="020F0502020204030204" pitchFamily="34" charset="0"/>
                    <a:cs typeface="Calibri" panose="020F0502020204030204" pitchFamily="34" charset="0"/>
                  </a:rPr>
                  <a:t> and perform </a:t>
                </a:r>
                <a14:m>
                  <m:oMath xmlns:m="http://schemas.openxmlformats.org/officeDocument/2006/math">
                    <m:r>
                      <a:rPr lang="en-US" altLang="zh-CN" i="1">
                        <a:latin typeface="Cambria Math" panose="02040503050406030204" pitchFamily="18" charset="0"/>
                      </a:rPr>
                      <m:t>𝐻</m:t>
                    </m:r>
                  </m:oMath>
                </a14:m>
                <a:r>
                  <a:rPr lang="en-US" altLang="zh-CN" dirty="0">
                    <a:latin typeface="Calibri" panose="020F0502020204030204" pitchFamily="34" charset="0"/>
                    <a:ea typeface="Calibri" panose="020F0502020204030204" pitchFamily="34" charset="0"/>
                    <a:cs typeface="Calibri" panose="020F0502020204030204" pitchFamily="34" charset="0"/>
                  </a:rPr>
                  <a:t> local PG steps by interacting with their distinct environments.</a:t>
                </a:r>
              </a:p>
              <a:p>
                <a:endParaRPr lang="en-US" altLang="zh-CN" dirty="0">
                  <a:latin typeface="Calibri" panose="020F0502020204030204" pitchFamily="34" charset="0"/>
                  <a:ea typeface="Calibri" panose="020F0502020204030204" pitchFamily="34" charset="0"/>
                  <a:cs typeface="Calibri" panose="020F0502020204030204" pitchFamily="34" charset="0"/>
                </a:endParaRPr>
              </a:p>
              <a:p>
                <a:endParaRPr lang="en-US" altLang="zh-CN" dirty="0">
                  <a:latin typeface="Calibri" panose="020F0502020204030204" pitchFamily="34" charset="0"/>
                  <a:ea typeface="Calibri" panose="020F0502020204030204" pitchFamily="34" charset="0"/>
                  <a:cs typeface="Calibri" panose="020F0502020204030204" pitchFamily="34" charset="0"/>
                </a:endParaRPr>
              </a:p>
              <a:p>
                <a:endParaRPr lang="en-US" altLang="zh-CN"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Client-drift effect: </a:t>
                </a:r>
                <a:r>
                  <a:rPr lang="en-US" dirty="0">
                    <a:latin typeface="Calibri" panose="020F0502020204030204" pitchFamily="34" charset="0"/>
                    <a:ea typeface="Calibri" panose="020F0502020204030204" pitchFamily="34" charset="0"/>
                    <a:cs typeface="Calibri" panose="020F0502020204030204" pitchFamily="34" charset="0"/>
                  </a:rPr>
                  <a:t>Since each agent updates towards its own local optimum, a </a:t>
                </a:r>
                <a:r>
                  <a:rPr lang="en-US" b="1" dirty="0">
                    <a:latin typeface="Calibri" panose="020F0502020204030204" pitchFamily="34" charset="0"/>
                    <a:ea typeface="Calibri" panose="020F0502020204030204" pitchFamily="34" charset="0"/>
                    <a:cs typeface="Calibri" panose="020F0502020204030204" pitchFamily="34" charset="0"/>
                  </a:rPr>
                  <a:t>heterogeneity bias </a:t>
                </a:r>
                <a:r>
                  <a:rPr lang="en-US" dirty="0">
                    <a:latin typeface="Calibri" panose="020F0502020204030204" pitchFamily="34" charset="0"/>
                    <a:ea typeface="Calibri" panose="020F0502020204030204" pitchFamily="34" charset="0"/>
                    <a:cs typeface="Calibri" panose="020F0502020204030204" pitchFamily="34" charset="0"/>
                  </a:rPr>
                  <a:t>will occur that impedes convergence.</a:t>
                </a:r>
              </a:p>
              <a:p>
                <a:pPr lvl="1"/>
                <a:r>
                  <a:rPr lang="en-US" b="1" dirty="0">
                    <a:latin typeface="Calibri" panose="020F0502020204030204" pitchFamily="34" charset="0"/>
                    <a:ea typeface="Calibri" panose="020F0502020204030204" pitchFamily="34" charset="0"/>
                    <a:cs typeface="Calibri" panose="020F0502020204030204" pitchFamily="34" charset="0"/>
                  </a:rPr>
                  <a:t>Reference: </a:t>
                </a:r>
                <a:r>
                  <a:rPr lang="en-US" i="1" dirty="0">
                    <a:latin typeface="Calibri" panose="020F0502020204030204" pitchFamily="34" charset="0"/>
                    <a:ea typeface="Calibri" panose="020F0502020204030204" pitchFamily="34" charset="0"/>
                    <a:cs typeface="Calibri" panose="020F0502020204030204" pitchFamily="34" charset="0"/>
                  </a:rPr>
                  <a:t>SCAFFOLD: Stochastic Controlled Averaging for Federated Learning, </a:t>
                </a:r>
                <a:r>
                  <a:rPr lang="en-US" altLang="zh-CN" i="1" dirty="0" err="1"/>
                  <a:t>Karimireddy</a:t>
                </a:r>
                <a:r>
                  <a:rPr lang="en-US" altLang="zh-CN" i="1" dirty="0"/>
                  <a:t>,</a:t>
                </a:r>
                <a:r>
                  <a:rPr lang="en-US" i="1" dirty="0">
                    <a:latin typeface="Calibri" panose="020F0502020204030204" pitchFamily="34" charset="0"/>
                    <a:ea typeface="Calibri" panose="020F0502020204030204" pitchFamily="34" charset="0"/>
                    <a:cs typeface="Calibri" panose="020F0502020204030204" pitchFamily="34" charset="0"/>
                  </a:rPr>
                  <a:t> et al., ICML 2020.</a:t>
                </a:r>
              </a:p>
            </p:txBody>
          </p:sp>
        </mc:Choice>
        <mc:Fallback xmlns="">
          <p:sp>
            <p:nvSpPr>
              <p:cNvPr id="3" name="Content Placeholder 2">
                <a:extLst>
                  <a:ext uri="{FF2B5EF4-FFF2-40B4-BE49-F238E27FC236}">
                    <a16:creationId xmlns:a16="http://schemas.microsoft.com/office/drawing/2014/main" id="{E2508321-6659-425E-198F-71F9634CCBB9}"/>
                  </a:ext>
                </a:extLst>
              </p:cNvPr>
              <p:cNvSpPr>
                <a:spLocks noGrp="1" noRot="1" noChangeAspect="1" noMove="1" noResize="1" noEditPoints="1" noAdjustHandles="1" noChangeArrowheads="1" noChangeShapeType="1" noTextEdit="1"/>
              </p:cNvSpPr>
              <p:nvPr>
                <p:ph idx="1"/>
              </p:nvPr>
            </p:nvSpPr>
            <p:spPr>
              <a:xfrm>
                <a:off x="838200" y="1293091"/>
                <a:ext cx="7943850" cy="5251757"/>
              </a:xfrm>
              <a:blipFill>
                <a:blip r:embed="rId3"/>
                <a:stretch>
                  <a:fillRect l="-1228" t="-1740" r="-2149"/>
                </a:stretch>
              </a:blipFill>
            </p:spPr>
            <p:txBody>
              <a:bodyPr/>
              <a:lstStyle/>
              <a:p>
                <a:r>
                  <a:rPr lang="zh-CN" altLang="en-US">
                    <a:noFill/>
                  </a:rPr>
                  <a:t> </a:t>
                </a:r>
              </a:p>
            </p:txBody>
          </p:sp>
        </mc:Fallback>
      </mc:AlternateContent>
      <p:pic>
        <p:nvPicPr>
          <p:cNvPr id="4" name="Picture 3">
            <a:extLst>
              <a:ext uri="{FF2B5EF4-FFF2-40B4-BE49-F238E27FC236}">
                <a16:creationId xmlns:a16="http://schemas.microsoft.com/office/drawing/2014/main" id="{7343BCE3-F2A5-0ACF-E76B-6D6B77EE39A3}"/>
              </a:ext>
            </a:extLst>
          </p:cNvPr>
          <p:cNvPicPr>
            <a:picLocks noChangeAspect="1"/>
          </p:cNvPicPr>
          <p:nvPr/>
        </p:nvPicPr>
        <p:blipFill>
          <a:blip r:embed="rId4"/>
          <a:stretch>
            <a:fillRect/>
          </a:stretch>
        </p:blipFill>
        <p:spPr>
          <a:xfrm>
            <a:off x="9015629" y="1385661"/>
            <a:ext cx="3176371" cy="3282947"/>
          </a:xfrm>
          <a:prstGeom prst="rect">
            <a:avLst/>
          </a:prstGeom>
        </p:spPr>
      </p:pic>
      <p:sp>
        <p:nvSpPr>
          <p:cNvPr id="5" name="TextBox 4">
            <a:extLst>
              <a:ext uri="{FF2B5EF4-FFF2-40B4-BE49-F238E27FC236}">
                <a16:creationId xmlns:a16="http://schemas.microsoft.com/office/drawing/2014/main" id="{62593E35-14A8-B570-755F-AA2E8A387AC4}"/>
              </a:ext>
            </a:extLst>
          </p:cNvPr>
          <p:cNvSpPr txBox="1"/>
          <p:nvPr/>
        </p:nvSpPr>
        <p:spPr>
          <a:xfrm>
            <a:off x="9254439" y="4770208"/>
            <a:ext cx="2698750" cy="8309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sz="2400" dirty="0">
                <a:solidFill>
                  <a:schemeClr val="accent6"/>
                </a:solidFill>
              </a:rPr>
              <a:t>clients drift towards their local optima</a:t>
            </a:r>
          </a:p>
        </p:txBody>
      </p:sp>
    </p:spTree>
    <p:extLst>
      <p:ext uri="{BB962C8B-B14F-4D97-AF65-F5344CB8AC3E}">
        <p14:creationId xmlns:p14="http://schemas.microsoft.com/office/powerpoint/2010/main" val="374069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E6507-6BEA-E164-BF9E-942C9A53D4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70C53D-A0B2-A8C3-624F-E9E4BF336394}"/>
              </a:ext>
            </a:extLst>
          </p:cNvPr>
          <p:cNvSpPr>
            <a:spLocks noGrp="1"/>
          </p:cNvSpPr>
          <p:nvPr>
            <p:ph type="title"/>
          </p:nvPr>
        </p:nvSpPr>
        <p:spPr/>
        <p:txBody>
          <a:bodyPr>
            <a:normAutofit/>
          </a:bodyPr>
          <a:lstStyle/>
          <a:p>
            <a:r>
              <a:rPr lang="en-US" dirty="0"/>
              <a:t>Algorithm: Fast-</a:t>
            </a:r>
            <a:r>
              <a:rPr lang="en-US" dirty="0" err="1"/>
              <a:t>FedPG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CC79490-1BFA-43A0-93BC-EC2C45531D23}"/>
                  </a:ext>
                </a:extLst>
              </p:cNvPr>
              <p:cNvSpPr>
                <a:spLocks noGrp="1"/>
              </p:cNvSpPr>
              <p:nvPr>
                <p:ph idx="1"/>
              </p:nvPr>
            </p:nvSpPr>
            <p:spPr>
              <a:xfrm>
                <a:off x="243214" y="1241118"/>
                <a:ext cx="10996564" cy="6000663"/>
              </a:xfrm>
            </p:spPr>
            <p:txBody>
              <a:bodyPr>
                <a:normAutofit/>
              </a:bodyPr>
              <a:lstStyle/>
              <a:p>
                <a:r>
                  <a:rPr lang="en-US" sz="2400" b="1" dirty="0"/>
                  <a:t>Intuition of Fast-</a:t>
                </a:r>
                <a:r>
                  <a:rPr lang="en-US" sz="2400" b="1" dirty="0" err="1"/>
                  <a:t>FedPG</a:t>
                </a:r>
                <a:r>
                  <a:rPr lang="en-US" sz="2400" b="1" dirty="0"/>
                  <a:t>: </a:t>
                </a:r>
                <a:r>
                  <a:rPr lang="en-US" sz="2400" dirty="0"/>
                  <a:t>Ideally, the update equation would be </a:t>
                </a:r>
              </a:p>
              <a:p>
                <a:pPr marL="0" indent="0">
                  <a:buNone/>
                </a:pPr>
                <a14:m>
                  <m:oMathPara xmlns:m="http://schemas.openxmlformats.org/officeDocument/2006/math">
                    <m:oMathParaPr>
                      <m:jc m:val="centerGroup"/>
                    </m:oMathParaPr>
                    <m:oMath xmlns:m="http://schemas.openxmlformats.org/officeDocument/2006/math">
                      <m:sSup>
                        <m:sSupPr>
                          <m:ctrlPr>
                            <a:rPr lang="en-US" altLang="zh-CN" sz="2000" i="1" dirty="0">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𝜃</m:t>
                              </m:r>
                            </m:e>
                          </m:acc>
                        </m:e>
                        <m:sup>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𝑡</m:t>
                              </m:r>
                              <m:r>
                                <a:rPr lang="en-US" altLang="zh-CN" sz="2000" i="1" dirty="0">
                                  <a:latin typeface="Cambria Math" panose="02040503050406030204" pitchFamily="18" charset="0"/>
                                </a:rPr>
                                <m:t>+1</m:t>
                              </m:r>
                            </m:e>
                          </m:d>
                        </m:sup>
                      </m:sSup>
                      <m:r>
                        <a:rPr lang="en-US" altLang="zh-CN" sz="2000" i="1" dirty="0">
                          <a:latin typeface="Cambria Math" panose="02040503050406030204" pitchFamily="18" charset="0"/>
                        </a:rPr>
                        <m:t>=</m:t>
                      </m:r>
                      <m:sSup>
                        <m:sSupPr>
                          <m:ctrlPr>
                            <a:rPr lang="en-US" altLang="zh-CN" sz="2000" i="1" dirty="0">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𝜃</m:t>
                              </m:r>
                            </m:e>
                          </m:acc>
                        </m:e>
                        <m:sup>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𝑡</m:t>
                              </m:r>
                            </m:e>
                          </m:d>
                        </m:sup>
                      </m:sSup>
                      <m:r>
                        <a:rPr lang="en-US" altLang="zh-CN" sz="2000" i="1" dirty="0">
                          <a:latin typeface="Cambria Math" panose="02040503050406030204" pitchFamily="18" charset="0"/>
                        </a:rPr>
                        <m:t>−</m:t>
                      </m:r>
                      <m:r>
                        <a:rPr lang="en-US" altLang="zh-CN" sz="2000" i="1" dirty="0">
                          <a:latin typeface="Cambria Math" panose="02040503050406030204" pitchFamily="18" charset="0"/>
                        </a:rPr>
                        <m:t>𝜂</m:t>
                      </m:r>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1</m:t>
                          </m:r>
                        </m:num>
                        <m:den>
                          <m:r>
                            <a:rPr lang="en-US" altLang="zh-CN" sz="2000" i="1" dirty="0">
                              <a:latin typeface="Cambria Math" panose="02040503050406030204" pitchFamily="18" charset="0"/>
                            </a:rPr>
                            <m:t>𝑁</m:t>
                          </m:r>
                        </m:den>
                      </m:f>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e>
                          <m:sSub>
                            <m:sSubPr>
                              <m:ctrlPr>
                                <a:rPr lang="en-US" altLang="zh-CN" sz="2000" i="1" dirty="0">
                                  <a:latin typeface="Cambria Math" panose="02040503050406030204" pitchFamily="18" charset="0"/>
                                </a:rPr>
                              </m:ctrlPr>
                            </m:sSubPr>
                            <m:e>
                              <m:acc>
                                <m:accPr>
                                  <m:chr m:val="̂"/>
                                  <m:ctrlPr>
                                    <a:rPr lang="en-US" altLang="zh-CN" sz="2000" i="1" dirty="0">
                                      <a:latin typeface="Cambria Math" panose="02040503050406030204" pitchFamily="18" charset="0"/>
                                    </a:rPr>
                                  </m:ctrlPr>
                                </m:accPr>
                                <m:e>
                                  <m:r>
                                    <m:rPr>
                                      <m:sty m:val="p"/>
                                    </m:rPr>
                                    <a:rPr lang="en-US" altLang="zh-CN" sz="2000" dirty="0">
                                      <a:latin typeface="Cambria Math" panose="02040503050406030204" pitchFamily="18" charset="0"/>
                                    </a:rPr>
                                    <m:t>∇</m:t>
                                  </m:r>
                                </m:e>
                              </m:acc>
                            </m:e>
                            <m:sub>
                              <m:r>
                                <a:rPr lang="en-US" altLang="zh-CN" sz="2000" i="1" dirty="0">
                                  <a:latin typeface="Cambria Math" panose="02040503050406030204" pitchFamily="18" charset="0"/>
                                </a:rPr>
                                <m:t>𝐾</m:t>
                              </m:r>
                            </m:sub>
                          </m:sSub>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𝐽</m:t>
                              </m:r>
                            </m:e>
                            <m:sub>
                              <m:r>
                                <a:rPr lang="en-US" altLang="zh-CN" sz="2000" i="1" dirty="0">
                                  <a:latin typeface="Cambria Math" panose="02040503050406030204" pitchFamily="18" charset="0"/>
                                </a:rPr>
                                <m:t>𝑖</m:t>
                              </m:r>
                            </m:sub>
                          </m:sSub>
                          <m:d>
                            <m:dPr>
                              <m:ctrlPr>
                                <a:rPr lang="en-US" altLang="zh-CN" sz="2000" i="1" dirty="0">
                                  <a:latin typeface="Cambria Math" panose="02040503050406030204" pitchFamily="18" charset="0"/>
                                </a:rPr>
                              </m:ctrlPr>
                            </m:dPr>
                            <m:e>
                              <m:sSup>
                                <m:sSupPr>
                                  <m:ctrlPr>
                                    <a:rPr lang="en-US" altLang="zh-CN" sz="2000" i="1" dirty="0">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𝜃</m:t>
                                      </m:r>
                                    </m:e>
                                  </m:acc>
                                </m:e>
                                <m:sup>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𝑡</m:t>
                                      </m:r>
                                    </m:e>
                                  </m:d>
                                </m:sup>
                              </m:sSup>
                            </m:e>
                          </m:d>
                          <m:r>
                            <a:rPr lang="en-US" altLang="zh-CN" sz="2000" b="0" i="1" dirty="0" smtClean="0">
                              <a:latin typeface="Cambria Math" panose="02040503050406030204" pitchFamily="18" charset="0"/>
                            </a:rPr>
                            <m:t>.</m:t>
                          </m:r>
                        </m:e>
                      </m:nary>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𝑣𝑎𝑛𝑖𝑙𝑙𝑎</m:t>
                      </m:r>
                      <m:r>
                        <a:rPr lang="en-US" altLang="zh-CN" sz="2000" b="0" i="1" dirty="0" smtClean="0">
                          <a:latin typeface="Cambria Math" panose="02040503050406030204" pitchFamily="18" charset="0"/>
                        </a:rPr>
                        <m:t> </m:t>
                      </m:r>
                      <m:r>
                        <a:rPr lang="en-US" altLang="zh-CN" sz="2000" b="0" i="1" dirty="0" smtClean="0">
                          <a:latin typeface="Cambria Math" panose="02040503050406030204" pitchFamily="18" charset="0"/>
                        </a:rPr>
                        <m:t>𝑃𝐺</m:t>
                      </m:r>
                      <m:r>
                        <a:rPr lang="en-US" altLang="zh-CN" sz="2000" b="0" i="1" dirty="0" smtClean="0">
                          <a:latin typeface="Cambria Math" panose="02040503050406030204" pitchFamily="18" charset="0"/>
                        </a:rPr>
                        <m:t>)</m:t>
                      </m:r>
                    </m:oMath>
                  </m:oMathPara>
                </a14:m>
                <a:endParaRPr lang="en-US" altLang="zh-CN" sz="2000" b="0" dirty="0">
                  <a:latin typeface="Calibri" panose="020F0502020204030204" pitchFamily="34" charset="0"/>
                </a:endParaRPr>
              </a:p>
              <a:p>
                <a:pPr marL="457200" lvl="1" indent="0">
                  <a:buNone/>
                </a:pPr>
                <a:r>
                  <a:rPr lang="en-US" dirty="0">
                    <a:latin typeface="Calibri" panose="020F0502020204030204" pitchFamily="34" charset="0"/>
                    <a:ea typeface="Calibri" panose="020F0502020204030204" pitchFamily="34" charset="0"/>
                    <a:cs typeface="Calibri" panose="020F0502020204030204" pitchFamily="34" charset="0"/>
                  </a:rPr>
                  <a:t>-No heterogeneity bias if agents talk to the server at each time-step.</a:t>
                </a:r>
              </a:p>
              <a:p>
                <a:pPr marL="457200" lvl="1"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sz="2400" b="1" dirty="0">
                    <a:solidFill>
                      <a:srgbClr val="C00000"/>
                    </a:solidFill>
                    <a:latin typeface="Calibri" panose="020F0502020204030204" pitchFamily="34" charset="0"/>
                    <a:ea typeface="Calibri" panose="020F0502020204030204" pitchFamily="34" charset="0"/>
                    <a:cs typeface="Calibri" panose="020F0502020204030204" pitchFamily="34" charset="0"/>
                  </a:rPr>
                  <a:t>Key idea: </a:t>
                </a:r>
                <a:r>
                  <a:rPr lang="en-US" sz="2400" dirty="0">
                    <a:latin typeface="Calibri" panose="020F0502020204030204" pitchFamily="34" charset="0"/>
                    <a:ea typeface="Calibri" panose="020F0502020204030204" pitchFamily="34" charset="0"/>
                    <a:cs typeface="Calibri" panose="020F0502020204030204" pitchFamily="34" charset="0"/>
                  </a:rPr>
                  <a:t>Use the </a:t>
                </a:r>
                <a:r>
                  <a:rPr lang="en-US" altLang="zh-CN" sz="2400" b="1" dirty="0">
                    <a:latin typeface="Calibri" panose="020F0502020204030204" pitchFamily="34" charset="0"/>
                    <a:ea typeface="Calibri" panose="020F0502020204030204" pitchFamily="34" charset="0"/>
                    <a:cs typeface="Calibri" panose="020F0502020204030204" pitchFamily="34" charset="0"/>
                  </a:rPr>
                  <a:t>memory</a:t>
                </a:r>
                <a:r>
                  <a:rPr lang="en-US" altLang="zh-CN" sz="2400" dirty="0">
                    <a:latin typeface="Calibri" panose="020F0502020204030204" pitchFamily="34" charset="0"/>
                    <a:ea typeface="Calibri" panose="020F0502020204030204" pitchFamily="34" charset="0"/>
                    <a:cs typeface="Calibri" panose="020F0502020204030204" pitchFamily="34" charset="0"/>
                  </a:rPr>
                  <a:t> of the global policy gradient </a:t>
                </a:r>
                <a14:m>
                  <m:oMath xmlns:m="http://schemas.openxmlformats.org/officeDocument/2006/math">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m:rPr>
                                <m:sty m:val="p"/>
                              </m:rPr>
                              <a:rPr lang="en-US" altLang="zh-CN" sz="2400" dirty="0">
                                <a:latin typeface="Cambria Math" panose="02040503050406030204" pitchFamily="18" charset="0"/>
                              </a:rPr>
                              <m:t>∇</m:t>
                            </m:r>
                          </m:e>
                        </m:acc>
                      </m:e>
                      <m:sub>
                        <m:r>
                          <a:rPr lang="en-US" altLang="zh-CN" sz="2400" i="1" dirty="0">
                            <a:latin typeface="Cambria Math" panose="02040503050406030204" pitchFamily="18" charset="0"/>
                          </a:rPr>
                          <m:t>𝐾</m:t>
                        </m:r>
                      </m:sub>
                    </m:sSub>
                    <m:r>
                      <a:rPr lang="en-US" altLang="zh-CN" sz="2400" i="1" dirty="0">
                        <a:latin typeface="Cambria Math" panose="02040503050406030204" pitchFamily="18" charset="0"/>
                      </a:rPr>
                      <m:t>𝐽</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rPr>
                        </m:ctrlPr>
                      </m:sSup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𝜃</m:t>
                            </m:r>
                          </m:e>
                        </m:acc>
                      </m:e>
                      <m:sup>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𝑡</m:t>
                            </m:r>
                          </m:e>
                        </m:d>
                      </m:sup>
                    </m:sSup>
                    <m:r>
                      <a:rPr lang="en-US" altLang="zh-CN" sz="2400" i="1" dirty="0">
                        <a:latin typeface="Cambria Math" panose="02040503050406030204" pitchFamily="18" charset="0"/>
                      </a:rPr>
                      <m:t>)</m:t>
                    </m:r>
                  </m:oMath>
                </a14:m>
                <a:r>
                  <a:rPr lang="en-US" altLang="zh-CN" sz="24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altLang="zh-CN" sz="2400" dirty="0">
                    <a:latin typeface="Calibri" panose="020F0502020204030204" pitchFamily="34" charset="0"/>
                    <a:ea typeface="Calibri" panose="020F0502020204030204" pitchFamily="34" charset="0"/>
                    <a:cs typeface="Calibri" panose="020F0502020204030204" pitchFamily="34" charset="0"/>
                  </a:rPr>
                  <a:t>to add the correction term </a:t>
                </a:r>
                <a14:m>
                  <m:oMath xmlns:m="http://schemas.openxmlformats.org/officeDocument/2006/math">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m:rPr>
                                <m:sty m:val="p"/>
                              </m:rPr>
                              <a:rPr lang="en-US" altLang="zh-CN" sz="2400" dirty="0">
                                <a:latin typeface="Cambria Math" panose="02040503050406030204" pitchFamily="18" charset="0"/>
                              </a:rPr>
                              <m:t>∇</m:t>
                            </m:r>
                          </m:e>
                        </m:acc>
                      </m:e>
                      <m:sub>
                        <m:r>
                          <a:rPr lang="en-US" altLang="zh-CN" sz="2400" i="1" dirty="0">
                            <a:latin typeface="Cambria Math" panose="02040503050406030204" pitchFamily="18" charset="0"/>
                          </a:rPr>
                          <m:t>𝐾</m:t>
                        </m:r>
                      </m:sub>
                    </m:sSub>
                    <m:r>
                      <a:rPr lang="en-US" altLang="zh-CN" sz="2400" i="1" dirty="0">
                        <a:latin typeface="Cambria Math" panose="02040503050406030204" pitchFamily="18" charset="0"/>
                      </a:rPr>
                      <m:t>𝐽</m:t>
                    </m:r>
                    <m:d>
                      <m:dPr>
                        <m:ctrlPr>
                          <a:rPr lang="en-US" altLang="zh-CN" sz="2400" i="1" dirty="0">
                            <a:latin typeface="Cambria Math" panose="02040503050406030204" pitchFamily="18" charset="0"/>
                          </a:rPr>
                        </m:ctrlPr>
                      </m:dPr>
                      <m:e>
                        <m:sSup>
                          <m:sSupPr>
                            <m:ctrlPr>
                              <a:rPr lang="en-US" altLang="zh-CN" sz="2400" i="1" dirty="0">
                                <a:latin typeface="Cambria Math" panose="02040503050406030204" pitchFamily="18" charset="0"/>
                              </a:rPr>
                            </m:ctrlPr>
                          </m:sSup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𝜃</m:t>
                                </m:r>
                              </m:e>
                            </m:acc>
                          </m:e>
                          <m:sup>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𝑡</m:t>
                                </m:r>
                              </m:e>
                            </m:d>
                          </m:sup>
                        </m:sSup>
                      </m:e>
                    </m:d>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acc>
                          <m:accPr>
                            <m:chr m:val="̂"/>
                            <m:ctrlPr>
                              <a:rPr lang="en-US" altLang="zh-CN" sz="2400" i="1" dirty="0">
                                <a:latin typeface="Cambria Math" panose="02040503050406030204" pitchFamily="18" charset="0"/>
                              </a:rPr>
                            </m:ctrlPr>
                          </m:accPr>
                          <m:e>
                            <m:r>
                              <m:rPr>
                                <m:sty m:val="p"/>
                              </m:rPr>
                              <a:rPr lang="en-US" altLang="zh-CN" sz="2400" dirty="0">
                                <a:latin typeface="Cambria Math" panose="02040503050406030204" pitchFamily="18" charset="0"/>
                              </a:rPr>
                              <m:t>∇</m:t>
                            </m:r>
                          </m:e>
                        </m:acc>
                      </m:e>
                      <m:sub>
                        <m:r>
                          <a:rPr lang="en-US" altLang="zh-CN" sz="2400" i="1" dirty="0">
                            <a:latin typeface="Cambria Math" panose="02040503050406030204" pitchFamily="18" charset="0"/>
                          </a:rPr>
                          <m:t>𝐾</m:t>
                        </m:r>
                      </m:sub>
                    </m:sSub>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𝐽</m:t>
                        </m:r>
                      </m:e>
                      <m:sub>
                        <m:r>
                          <a:rPr lang="en-US" altLang="zh-CN" sz="2400" i="1" dirty="0">
                            <a:latin typeface="Cambria Math" panose="02040503050406030204" pitchFamily="18" charset="0"/>
                          </a:rPr>
                          <m:t>𝑖</m:t>
                        </m:r>
                      </m:sub>
                    </m:sSub>
                    <m:d>
                      <m:dPr>
                        <m:ctrlPr>
                          <a:rPr lang="en-US" altLang="zh-CN" sz="2400" i="1" dirty="0">
                            <a:latin typeface="Cambria Math" panose="02040503050406030204" pitchFamily="18" charset="0"/>
                          </a:rPr>
                        </m:ctrlPr>
                      </m:dPr>
                      <m:e>
                        <m:sSup>
                          <m:sSupPr>
                            <m:ctrlPr>
                              <a:rPr lang="en-US" altLang="zh-CN" sz="2400" i="1" dirty="0">
                                <a:latin typeface="Cambria Math" panose="02040503050406030204" pitchFamily="18" charset="0"/>
                              </a:rPr>
                            </m:ctrlPr>
                          </m:sSup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𝜃</m:t>
                                </m:r>
                              </m:e>
                            </m:acc>
                          </m:e>
                          <m:sup>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𝑡</m:t>
                                </m:r>
                              </m:e>
                            </m:d>
                          </m:sup>
                        </m:sSup>
                      </m:e>
                    </m:d>
                  </m:oMath>
                </a14:m>
                <a:r>
                  <a:rPr lang="en-US" altLang="zh-CN" sz="2400"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altLang="zh-CN" sz="2400" dirty="0">
                    <a:latin typeface="Calibri" panose="020F0502020204030204" pitchFamily="34" charset="0"/>
                    <a:ea typeface="Calibri" panose="020F0502020204030204" pitchFamily="34" charset="0"/>
                    <a:cs typeface="Calibri" panose="020F0502020204030204" pitchFamily="34" charset="0"/>
                  </a:rPr>
                  <a:t>to each local update:</a:t>
                </a:r>
              </a:p>
              <a:p>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lvl="1"/>
                <a:r>
                  <a:rPr lang="en-US" altLang="zh-CN" sz="2000" i="1" dirty="0">
                    <a:solidFill>
                      <a:srgbClr val="C00000"/>
                    </a:solidFill>
                    <a:latin typeface="Calibri" panose="020F0502020204030204" pitchFamily="34" charset="0"/>
                    <a:ea typeface="Calibri" panose="020F0502020204030204" pitchFamily="34" charset="0"/>
                    <a:cs typeface="Calibri" panose="020F0502020204030204" pitchFamily="34" charset="0"/>
                  </a:rPr>
                  <a:t>Observation</a:t>
                </a:r>
                <a:r>
                  <a:rPr lang="en-US" altLang="zh-CN" sz="2000" dirty="0">
                    <a:latin typeface="Calibri" panose="020F0502020204030204" pitchFamily="34" charset="0"/>
                    <a:ea typeface="Calibri" panose="020F0502020204030204" pitchFamily="34" charset="0"/>
                    <a:cs typeface="Calibri" panose="020F0502020204030204" pitchFamily="34" charset="0"/>
                  </a:rPr>
                  <a:t>:  Ideally (without noise and truncation), if we only have the blue term, then if </a:t>
                </a:r>
                <a14:m>
                  <m:oMath xmlns:m="http://schemas.openxmlformats.org/officeDocument/2006/math">
                    <m:sSubSup>
                      <m:sSubSupPr>
                        <m:ctrlPr>
                          <a:rPr lang="en-US" altLang="zh-CN" sz="2000" i="1" dirty="0" smtClean="0">
                            <a:solidFill>
                              <a:schemeClr val="tx1"/>
                            </a:solidFill>
                            <a:latin typeface="Cambria Math" panose="02040503050406030204" pitchFamily="18" charset="0"/>
                          </a:rPr>
                        </m:ctrlPr>
                      </m:sSubSupPr>
                      <m:e>
                        <m:r>
                          <a:rPr lang="en-US" altLang="zh-CN" sz="2000" i="1" dirty="0">
                            <a:solidFill>
                              <a:schemeClr val="tx1"/>
                            </a:solidFill>
                            <a:latin typeface="Cambria Math" panose="02040503050406030204" pitchFamily="18" charset="0"/>
                          </a:rPr>
                          <m:t>𝜃</m:t>
                        </m:r>
                      </m:e>
                      <m:sub>
                        <m:r>
                          <a:rPr lang="en-US" altLang="zh-CN" sz="2000" i="1" dirty="0">
                            <a:solidFill>
                              <a:schemeClr val="tx1"/>
                            </a:solidFill>
                            <a:latin typeface="Cambria Math" panose="02040503050406030204" pitchFamily="18" charset="0"/>
                          </a:rPr>
                          <m:t>𝑖</m:t>
                        </m:r>
                        <m:r>
                          <a:rPr lang="en-US" altLang="zh-CN" sz="2000" i="1" dirty="0">
                            <a:solidFill>
                              <a:schemeClr val="tx1"/>
                            </a:solidFill>
                            <a:latin typeface="Cambria Math" panose="02040503050406030204" pitchFamily="18" charset="0"/>
                          </a:rPr>
                          <m:t>,ℓ</m:t>
                        </m:r>
                      </m:sub>
                      <m:sup>
                        <m:d>
                          <m:dPr>
                            <m:ctrlPr>
                              <a:rPr lang="en-US" altLang="zh-CN" sz="2000" i="1" dirty="0">
                                <a:solidFill>
                                  <a:schemeClr val="tx1"/>
                                </a:solidFill>
                                <a:latin typeface="Cambria Math" panose="02040503050406030204" pitchFamily="18" charset="0"/>
                              </a:rPr>
                            </m:ctrlPr>
                          </m:dPr>
                          <m:e>
                            <m:r>
                              <a:rPr lang="en-US" altLang="zh-CN" sz="2000" i="1" dirty="0">
                                <a:solidFill>
                                  <a:schemeClr val="tx1"/>
                                </a:solidFill>
                                <a:latin typeface="Cambria Math" panose="02040503050406030204" pitchFamily="18" charset="0"/>
                              </a:rPr>
                              <m:t>𝑡</m:t>
                            </m:r>
                          </m:e>
                        </m:d>
                      </m:sup>
                    </m:sSubSup>
                  </m:oMath>
                </a14:m>
                <a:r>
                  <a:rPr lang="en-US" altLang="zh-CN" sz="2000" dirty="0">
                    <a:latin typeface="Calibri" panose="020F0502020204030204" pitchFamily="34" charset="0"/>
                    <a:ea typeface="Calibri" panose="020F0502020204030204" pitchFamily="34" charset="0"/>
                    <a:cs typeface="Calibri" panose="020F0502020204030204" pitchFamily="34" charset="0"/>
                  </a:rPr>
                  <a:t> is initialized at the optimum </a:t>
                </a:r>
                <a14:m>
                  <m:oMath xmlns:m="http://schemas.openxmlformats.org/officeDocument/2006/math">
                    <m:sSup>
                      <m:sSupPr>
                        <m:ctrlPr>
                          <a:rPr lang="en-US" altLang="zh-CN" sz="2000" b="0" i="1" smtClean="0">
                            <a:latin typeface="Cambria Math" panose="02040503050406030204" pitchFamily="18" charset="0"/>
                            <a:ea typeface="Calibri" panose="020F0502020204030204" pitchFamily="34" charset="0"/>
                            <a:cs typeface="Calibri" panose="020F0502020204030204" pitchFamily="34" charset="0"/>
                          </a:rPr>
                        </m:ctrlPr>
                      </m:sSupPr>
                      <m:e>
                        <m:r>
                          <a:rPr lang="en-US" altLang="zh-CN" sz="2000" b="0" i="1" smtClean="0">
                            <a:latin typeface="Cambria Math" panose="02040503050406030204" pitchFamily="18" charset="0"/>
                            <a:ea typeface="Calibri" panose="020F0502020204030204" pitchFamily="34" charset="0"/>
                            <a:cs typeface="Calibri" panose="020F0502020204030204" pitchFamily="34" charset="0"/>
                          </a:rPr>
                          <m:t>𝜃</m:t>
                        </m:r>
                      </m:e>
                      <m:sup>
                        <m:r>
                          <a:rPr lang="en-US" altLang="zh-CN" sz="2000" b="0" i="1" smtClean="0">
                            <a:latin typeface="Cambria Math" panose="02040503050406030204" pitchFamily="18" charset="0"/>
                            <a:ea typeface="Calibri" panose="020F0502020204030204" pitchFamily="34" charset="0"/>
                            <a:cs typeface="Calibri" panose="020F0502020204030204" pitchFamily="34" charset="0"/>
                          </a:rPr>
                          <m:t>∗</m:t>
                        </m:r>
                      </m:sup>
                    </m:sSup>
                  </m:oMath>
                </a14:m>
                <a:r>
                  <a:rPr lang="en-US" altLang="zh-CN" sz="2000" dirty="0">
                    <a:latin typeface="Calibri" panose="020F0502020204030204" pitchFamily="34" charset="0"/>
                    <a:ea typeface="Calibri" panose="020F0502020204030204" pitchFamily="34" charset="0"/>
                    <a:cs typeface="Calibri" panose="020F0502020204030204" pitchFamily="34" charset="0"/>
                  </a:rPr>
                  <a:t>, then each agent still moves away from it since </a:t>
                </a:r>
                <a14:m>
                  <m:oMath xmlns:m="http://schemas.openxmlformats.org/officeDocument/2006/math">
                    <m:r>
                      <m:rPr>
                        <m:sty m:val="p"/>
                      </m:rPr>
                      <a:rPr lang="en-US" altLang="zh-CN" sz="2000" b="0" i="0" smtClean="0">
                        <a:latin typeface="Cambria Math" panose="02040503050406030204" pitchFamily="18" charset="0"/>
                        <a:ea typeface="Calibri" panose="020F0502020204030204" pitchFamily="34" charset="0"/>
                        <a:cs typeface="Calibri" panose="020F0502020204030204" pitchFamily="34" charset="0"/>
                      </a:rPr>
                      <m:t>∇</m:t>
                    </m:r>
                    <m:sSub>
                      <m:sSubPr>
                        <m:ctrlPr>
                          <a:rPr lang="en-US" altLang="zh-CN" sz="2000" b="0" i="1" smtClean="0">
                            <a:latin typeface="Cambria Math" panose="02040503050406030204" pitchFamily="18" charset="0"/>
                            <a:ea typeface="Calibri" panose="020F0502020204030204" pitchFamily="34" charset="0"/>
                            <a:cs typeface="Calibri" panose="020F0502020204030204" pitchFamily="34" charset="0"/>
                          </a:rPr>
                        </m:ctrlPr>
                      </m:sSubPr>
                      <m:e>
                        <m:r>
                          <a:rPr lang="en-US" altLang="zh-CN" sz="2000" b="0" i="1" smtClean="0">
                            <a:latin typeface="Cambria Math" panose="02040503050406030204" pitchFamily="18" charset="0"/>
                            <a:ea typeface="Calibri" panose="020F0502020204030204" pitchFamily="34" charset="0"/>
                            <a:cs typeface="Calibri" panose="020F0502020204030204" pitchFamily="34" charset="0"/>
                          </a:rPr>
                          <m:t>𝐽</m:t>
                        </m:r>
                      </m:e>
                      <m:sub>
                        <m:r>
                          <a:rPr lang="en-US" altLang="zh-CN" sz="2000" b="0" i="1" smtClean="0">
                            <a:latin typeface="Cambria Math" panose="02040503050406030204" pitchFamily="18" charset="0"/>
                            <a:ea typeface="Calibri" panose="020F0502020204030204" pitchFamily="34" charset="0"/>
                            <a:cs typeface="Calibri" panose="020F0502020204030204" pitchFamily="34" charset="0"/>
                          </a:rPr>
                          <m:t>𝑖</m:t>
                        </m:r>
                      </m:sub>
                    </m:sSub>
                    <m:d>
                      <m:dPr>
                        <m:ctrlPr>
                          <a:rPr lang="en-US" altLang="zh-CN" sz="2000" b="0" i="1" smtClean="0">
                            <a:latin typeface="Cambria Math" panose="02040503050406030204" pitchFamily="18" charset="0"/>
                            <a:ea typeface="Calibri" panose="020F0502020204030204" pitchFamily="34" charset="0"/>
                            <a:cs typeface="Calibri" panose="020F0502020204030204" pitchFamily="34" charset="0"/>
                          </a:rPr>
                        </m:ctrlPr>
                      </m:dPr>
                      <m:e>
                        <m:sSup>
                          <m:sSupPr>
                            <m:ctrlPr>
                              <a:rPr lang="en-US" altLang="zh-CN" sz="2000" b="0" i="1" smtClean="0">
                                <a:latin typeface="Cambria Math" panose="02040503050406030204" pitchFamily="18" charset="0"/>
                                <a:ea typeface="Calibri" panose="020F0502020204030204" pitchFamily="34" charset="0"/>
                                <a:cs typeface="Calibri" panose="020F0502020204030204" pitchFamily="34" charset="0"/>
                              </a:rPr>
                            </m:ctrlPr>
                          </m:sSupPr>
                          <m:e>
                            <m:r>
                              <a:rPr lang="en-US" altLang="zh-CN" sz="2000" b="0" i="1" smtClean="0">
                                <a:latin typeface="Cambria Math" panose="02040503050406030204" pitchFamily="18" charset="0"/>
                                <a:ea typeface="Calibri" panose="020F0502020204030204" pitchFamily="34" charset="0"/>
                                <a:cs typeface="Calibri" panose="020F0502020204030204" pitchFamily="34" charset="0"/>
                              </a:rPr>
                              <m:t>𝜃</m:t>
                            </m:r>
                          </m:e>
                          <m:sup>
                            <m:r>
                              <a:rPr lang="en-US" altLang="zh-CN" sz="2000" b="0" i="1" smtClean="0">
                                <a:latin typeface="Cambria Math" panose="02040503050406030204" pitchFamily="18" charset="0"/>
                                <a:ea typeface="Calibri" panose="020F0502020204030204" pitchFamily="34" charset="0"/>
                                <a:cs typeface="Calibri" panose="020F0502020204030204" pitchFamily="34" charset="0"/>
                              </a:rPr>
                              <m:t>∗</m:t>
                            </m:r>
                          </m:sup>
                        </m:sSup>
                      </m:e>
                    </m:d>
                    <m:r>
                      <a:rPr lang="en-US" altLang="zh-CN" sz="2000" b="0" i="1" smtClean="0">
                        <a:latin typeface="Cambria Math" panose="02040503050406030204" pitchFamily="18" charset="0"/>
                        <a:ea typeface="Calibri" panose="020F0502020204030204" pitchFamily="34" charset="0"/>
                        <a:cs typeface="Calibri" panose="020F0502020204030204" pitchFamily="34" charset="0"/>
                      </a:rPr>
                      <m:t>≠0</m:t>
                    </m:r>
                  </m:oMath>
                </a14:m>
                <a:r>
                  <a:rPr lang="en-US" altLang="zh-CN" sz="2000" dirty="0">
                    <a:latin typeface="Calibri" panose="020F0502020204030204" pitchFamily="34" charset="0"/>
                    <a:ea typeface="Calibri" panose="020F0502020204030204" pitchFamily="34" charset="0"/>
                    <a:cs typeface="Calibri" panose="020F0502020204030204" pitchFamily="34" charset="0"/>
                  </a:rPr>
                  <a:t>. Thus, one can interpret the green term as the fixed-point correction term.</a:t>
                </a:r>
              </a:p>
              <a:p>
                <a:endParaRPr lang="en-US" altLang="zh-CN" dirty="0">
                  <a:latin typeface="Calibri" panose="020F0502020204030204" pitchFamily="34" charset="0"/>
                  <a:ea typeface="Calibri" panose="020F0502020204030204" pitchFamily="34" charset="0"/>
                  <a:cs typeface="Calibri" panose="020F0502020204030204" pitchFamily="34" charset="0"/>
                </a:endParaRPr>
              </a:p>
              <a:p>
                <a:endParaRPr lang="en-US" altLang="zh-CN" dirty="0">
                  <a:latin typeface="Calibri" panose="020F0502020204030204" pitchFamily="34" charset="0"/>
                  <a:ea typeface="Calibri" panose="020F0502020204030204" pitchFamily="34" charset="0"/>
                  <a:cs typeface="Calibri" panose="020F0502020204030204" pitchFamily="34" charset="0"/>
                </a:endParaRPr>
              </a:p>
              <a:p>
                <a:endParaRPr lang="en-US" altLang="zh-CN" dirty="0">
                  <a:latin typeface="Calibri" panose="020F0502020204030204" pitchFamily="34" charset="0"/>
                  <a:ea typeface="Calibri" panose="020F0502020204030204" pitchFamily="34" charset="0"/>
                  <a:cs typeface="Calibri" panose="020F0502020204030204" pitchFamily="34" charset="0"/>
                </a:endParaRPr>
              </a:p>
              <a:p>
                <a:endParaRPr lang="en-US" altLang="zh-CN" dirty="0">
                  <a:latin typeface="Calibri" panose="020F0502020204030204" pitchFamily="34" charset="0"/>
                  <a:ea typeface="Calibri" panose="020F0502020204030204" pitchFamily="34" charset="0"/>
                  <a:cs typeface="Calibri" panose="020F0502020204030204" pitchFamily="34" charset="0"/>
                </a:endParaRPr>
              </a:p>
              <a:p>
                <a:endParaRPr lang="en-US" altLang="zh-CN"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zh-CN" altLang="en-US" sz="2800" dirty="0"/>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ACC79490-1BFA-43A0-93BC-EC2C45531D23}"/>
                  </a:ext>
                </a:extLst>
              </p:cNvPr>
              <p:cNvSpPr>
                <a:spLocks noGrp="1" noRot="1" noChangeAspect="1" noMove="1" noResize="1" noEditPoints="1" noAdjustHandles="1" noChangeArrowheads="1" noChangeShapeType="1" noTextEdit="1"/>
              </p:cNvSpPr>
              <p:nvPr>
                <p:ph idx="1"/>
              </p:nvPr>
            </p:nvSpPr>
            <p:spPr>
              <a:xfrm>
                <a:off x="243214" y="1241118"/>
                <a:ext cx="10996564" cy="6000663"/>
              </a:xfrm>
              <a:blipFill>
                <a:blip r:embed="rId3"/>
                <a:stretch>
                  <a:fillRect l="-776" t="-14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6301CDF4-EB71-7744-3A16-753DF8D6CCFD}"/>
                  </a:ext>
                </a:extLst>
              </p:cNvPr>
              <p:cNvSpPr/>
              <p:nvPr/>
            </p:nvSpPr>
            <p:spPr>
              <a:xfrm>
                <a:off x="1995661" y="4209031"/>
                <a:ext cx="7375524" cy="914400"/>
              </a:xfrm>
              <a:prstGeom prst="rect">
                <a:avLst/>
              </a:prstGeom>
              <a:solidFill>
                <a:schemeClr val="accent4">
                  <a:lumMod val="20000"/>
                  <a:lumOff val="8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sz="2400" i="1" dirty="0" smtClean="0">
                              <a:solidFill>
                                <a:srgbClr val="1A1718"/>
                              </a:solidFill>
                              <a:latin typeface="Cambria Math" panose="02040503050406030204" pitchFamily="18" charset="0"/>
                            </a:rPr>
                          </m:ctrlPr>
                        </m:sSubSupPr>
                        <m:e>
                          <m:r>
                            <a:rPr lang="en-US" altLang="zh-CN" sz="2400" i="1" dirty="0">
                              <a:solidFill>
                                <a:srgbClr val="1A1718"/>
                              </a:solidFill>
                              <a:latin typeface="Cambria Math" panose="02040503050406030204" pitchFamily="18" charset="0"/>
                            </a:rPr>
                            <m:t>𝜃</m:t>
                          </m:r>
                        </m:e>
                        <m:sub>
                          <m:r>
                            <a:rPr lang="en-US" altLang="zh-CN" sz="2400" i="1" dirty="0">
                              <a:solidFill>
                                <a:srgbClr val="1A1718"/>
                              </a:solidFill>
                              <a:latin typeface="Cambria Math" panose="02040503050406030204" pitchFamily="18" charset="0"/>
                            </a:rPr>
                            <m:t>𝑖</m:t>
                          </m:r>
                          <m:r>
                            <a:rPr lang="en-US" altLang="zh-CN" sz="2400" i="1" dirty="0">
                              <a:solidFill>
                                <a:srgbClr val="1A1718"/>
                              </a:solidFill>
                              <a:latin typeface="Cambria Math" panose="02040503050406030204" pitchFamily="18" charset="0"/>
                            </a:rPr>
                            <m:t>,ℓ+1</m:t>
                          </m:r>
                        </m:sub>
                        <m:sup>
                          <m:d>
                            <m:dPr>
                              <m:ctrlPr>
                                <a:rPr lang="en-US" altLang="zh-CN" sz="2400" i="1" dirty="0">
                                  <a:solidFill>
                                    <a:srgbClr val="1A1718"/>
                                  </a:solidFill>
                                  <a:latin typeface="Cambria Math" panose="02040503050406030204" pitchFamily="18" charset="0"/>
                                </a:rPr>
                              </m:ctrlPr>
                            </m:dPr>
                            <m:e>
                              <m:r>
                                <a:rPr lang="en-US" altLang="zh-CN" sz="2400" i="1" dirty="0">
                                  <a:solidFill>
                                    <a:srgbClr val="1A1718"/>
                                  </a:solidFill>
                                  <a:latin typeface="Cambria Math" panose="02040503050406030204" pitchFamily="18" charset="0"/>
                                </a:rPr>
                                <m:t>𝑡</m:t>
                              </m:r>
                            </m:e>
                          </m:d>
                        </m:sup>
                      </m:sSubSup>
                      <m:r>
                        <a:rPr lang="en-US" altLang="zh-CN" sz="2400" i="1" dirty="0">
                          <a:solidFill>
                            <a:srgbClr val="1A1718"/>
                          </a:solidFill>
                          <a:latin typeface="Cambria Math" panose="02040503050406030204" pitchFamily="18" charset="0"/>
                        </a:rPr>
                        <m:t>=</m:t>
                      </m:r>
                      <m:sSubSup>
                        <m:sSubSupPr>
                          <m:ctrlPr>
                            <a:rPr lang="en-US" altLang="zh-CN" sz="2400" i="1" dirty="0">
                              <a:solidFill>
                                <a:srgbClr val="1A1718"/>
                              </a:solidFill>
                              <a:latin typeface="Cambria Math" panose="02040503050406030204" pitchFamily="18" charset="0"/>
                            </a:rPr>
                          </m:ctrlPr>
                        </m:sSubSupPr>
                        <m:e>
                          <m:r>
                            <a:rPr lang="en-US" altLang="zh-CN" sz="2400" i="1" dirty="0">
                              <a:solidFill>
                                <a:srgbClr val="1A1718"/>
                              </a:solidFill>
                              <a:latin typeface="Cambria Math" panose="02040503050406030204" pitchFamily="18" charset="0"/>
                            </a:rPr>
                            <m:t>𝜃</m:t>
                          </m:r>
                        </m:e>
                        <m:sub>
                          <m:r>
                            <a:rPr lang="en-US" altLang="zh-CN" sz="2400" i="1" dirty="0">
                              <a:solidFill>
                                <a:srgbClr val="1A1718"/>
                              </a:solidFill>
                              <a:latin typeface="Cambria Math" panose="02040503050406030204" pitchFamily="18" charset="0"/>
                            </a:rPr>
                            <m:t>𝑖</m:t>
                          </m:r>
                          <m:r>
                            <a:rPr lang="en-US" altLang="zh-CN" sz="2400" i="1" dirty="0">
                              <a:solidFill>
                                <a:srgbClr val="1A1718"/>
                              </a:solidFill>
                              <a:latin typeface="Cambria Math" panose="02040503050406030204" pitchFamily="18" charset="0"/>
                            </a:rPr>
                            <m:t>,ℓ</m:t>
                          </m:r>
                        </m:sub>
                        <m:sup>
                          <m:d>
                            <m:dPr>
                              <m:ctrlPr>
                                <a:rPr lang="en-US" altLang="zh-CN" sz="2400" i="1" dirty="0">
                                  <a:solidFill>
                                    <a:srgbClr val="1A1718"/>
                                  </a:solidFill>
                                  <a:latin typeface="Cambria Math" panose="02040503050406030204" pitchFamily="18" charset="0"/>
                                </a:rPr>
                              </m:ctrlPr>
                            </m:dPr>
                            <m:e>
                              <m:r>
                                <a:rPr lang="en-US" altLang="zh-CN" sz="2400" i="1" dirty="0">
                                  <a:solidFill>
                                    <a:srgbClr val="1A1718"/>
                                  </a:solidFill>
                                  <a:latin typeface="Cambria Math" panose="02040503050406030204" pitchFamily="18" charset="0"/>
                                </a:rPr>
                                <m:t>𝑡</m:t>
                              </m:r>
                            </m:e>
                          </m:d>
                        </m:sup>
                      </m:sSubSup>
                      <m:r>
                        <a:rPr lang="en-US" altLang="zh-CN" sz="2400" i="1" dirty="0">
                          <a:solidFill>
                            <a:srgbClr val="1A1718"/>
                          </a:solidFill>
                          <a:latin typeface="Cambria Math" panose="02040503050406030204" pitchFamily="18" charset="0"/>
                        </a:rPr>
                        <m:t>−</m:t>
                      </m:r>
                      <m:r>
                        <a:rPr lang="en-US" altLang="zh-CN" sz="2400" i="1" dirty="0">
                          <a:solidFill>
                            <a:srgbClr val="1A1718"/>
                          </a:solidFill>
                          <a:latin typeface="Cambria Math" panose="02040503050406030204" pitchFamily="18" charset="0"/>
                        </a:rPr>
                        <m:t>𝜂</m:t>
                      </m:r>
                      <m:d>
                        <m:dPr>
                          <m:ctrlPr>
                            <a:rPr lang="en-US" altLang="zh-CN" sz="2400" i="1" dirty="0">
                              <a:solidFill>
                                <a:srgbClr val="1A1718"/>
                              </a:solidFill>
                              <a:latin typeface="Cambria Math" panose="02040503050406030204" pitchFamily="18" charset="0"/>
                            </a:rPr>
                          </m:ctrlPr>
                        </m:dPr>
                        <m:e>
                          <m:sSub>
                            <m:sSubPr>
                              <m:ctrlPr>
                                <a:rPr lang="en-US" altLang="zh-CN" sz="2400" i="1" dirty="0" smtClean="0">
                                  <a:solidFill>
                                    <a:srgbClr val="0070C0"/>
                                  </a:solidFill>
                                  <a:latin typeface="Cambria Math" panose="02040503050406030204" pitchFamily="18" charset="0"/>
                                </a:rPr>
                              </m:ctrlPr>
                            </m:sSubPr>
                            <m:e>
                              <m:acc>
                                <m:accPr>
                                  <m:chr m:val="̂"/>
                                  <m:ctrlPr>
                                    <a:rPr lang="en-US" altLang="zh-CN" sz="2400" i="1" dirty="0">
                                      <a:solidFill>
                                        <a:srgbClr val="0070C0"/>
                                      </a:solidFill>
                                      <a:latin typeface="Cambria Math" panose="02040503050406030204" pitchFamily="18" charset="0"/>
                                    </a:rPr>
                                  </m:ctrlPr>
                                </m:accPr>
                                <m:e>
                                  <m:r>
                                    <m:rPr>
                                      <m:sty m:val="p"/>
                                    </m:rPr>
                                    <a:rPr lang="en-US" altLang="zh-CN" sz="2400" dirty="0">
                                      <a:solidFill>
                                        <a:srgbClr val="0070C0"/>
                                      </a:solidFill>
                                      <a:latin typeface="Cambria Math" panose="02040503050406030204" pitchFamily="18" charset="0"/>
                                    </a:rPr>
                                    <m:t>∇</m:t>
                                  </m:r>
                                </m:e>
                              </m:acc>
                            </m:e>
                            <m:sub>
                              <m:r>
                                <a:rPr lang="en-US" altLang="zh-CN" sz="2400" i="1" dirty="0">
                                  <a:solidFill>
                                    <a:srgbClr val="0070C0"/>
                                  </a:solidFill>
                                  <a:latin typeface="Cambria Math" panose="02040503050406030204" pitchFamily="18" charset="0"/>
                                </a:rPr>
                                <m:t>𝐾</m:t>
                              </m:r>
                            </m:sub>
                          </m:sSub>
                          <m:sSub>
                            <m:sSubPr>
                              <m:ctrlPr>
                                <a:rPr lang="en-US" altLang="zh-CN" sz="2400" i="1" dirty="0">
                                  <a:solidFill>
                                    <a:srgbClr val="0070C0"/>
                                  </a:solidFill>
                                  <a:latin typeface="Cambria Math" panose="02040503050406030204" pitchFamily="18" charset="0"/>
                                </a:rPr>
                              </m:ctrlPr>
                            </m:sSubPr>
                            <m:e>
                              <m:r>
                                <a:rPr lang="en-US" altLang="zh-CN" sz="2400" i="1" dirty="0">
                                  <a:solidFill>
                                    <a:srgbClr val="0070C0"/>
                                  </a:solidFill>
                                  <a:latin typeface="Cambria Math" panose="02040503050406030204" pitchFamily="18" charset="0"/>
                                </a:rPr>
                                <m:t>𝐽</m:t>
                              </m:r>
                            </m:e>
                            <m:sub>
                              <m:r>
                                <a:rPr lang="en-US" altLang="zh-CN" sz="2400" i="1" dirty="0">
                                  <a:solidFill>
                                    <a:srgbClr val="0070C0"/>
                                  </a:solidFill>
                                  <a:latin typeface="Cambria Math" panose="02040503050406030204" pitchFamily="18" charset="0"/>
                                </a:rPr>
                                <m:t>𝑖</m:t>
                              </m:r>
                            </m:sub>
                          </m:sSub>
                          <m:d>
                            <m:dPr>
                              <m:ctrlPr>
                                <a:rPr lang="en-US" altLang="zh-CN" sz="2400" i="1" dirty="0">
                                  <a:solidFill>
                                    <a:srgbClr val="0070C0"/>
                                  </a:solidFill>
                                  <a:latin typeface="Cambria Math" panose="02040503050406030204" pitchFamily="18" charset="0"/>
                                </a:rPr>
                              </m:ctrlPr>
                            </m:dPr>
                            <m:e>
                              <m:sSubSup>
                                <m:sSubSupPr>
                                  <m:ctrlPr>
                                    <a:rPr lang="en-US" altLang="zh-CN" sz="2400" i="1" dirty="0">
                                      <a:solidFill>
                                        <a:srgbClr val="0070C0"/>
                                      </a:solidFill>
                                      <a:latin typeface="Cambria Math" panose="02040503050406030204" pitchFamily="18" charset="0"/>
                                    </a:rPr>
                                  </m:ctrlPr>
                                </m:sSubSupPr>
                                <m:e>
                                  <m:r>
                                    <a:rPr lang="en-US" altLang="zh-CN" sz="2400" i="1" dirty="0">
                                      <a:solidFill>
                                        <a:srgbClr val="0070C0"/>
                                      </a:solidFill>
                                      <a:latin typeface="Cambria Math" panose="02040503050406030204" pitchFamily="18" charset="0"/>
                                    </a:rPr>
                                    <m:t>𝜃</m:t>
                                  </m:r>
                                </m:e>
                                <m:sub>
                                  <m:r>
                                    <a:rPr lang="en-US" altLang="zh-CN" sz="2400" i="1" dirty="0">
                                      <a:solidFill>
                                        <a:srgbClr val="0070C0"/>
                                      </a:solidFill>
                                      <a:latin typeface="Cambria Math" panose="02040503050406030204" pitchFamily="18" charset="0"/>
                                    </a:rPr>
                                    <m:t>𝑖</m:t>
                                  </m:r>
                                  <m:r>
                                    <a:rPr lang="en-US" altLang="zh-CN" sz="2400" i="1" dirty="0">
                                      <a:solidFill>
                                        <a:srgbClr val="0070C0"/>
                                      </a:solidFill>
                                      <a:latin typeface="Cambria Math" panose="02040503050406030204" pitchFamily="18" charset="0"/>
                                    </a:rPr>
                                    <m:t>,ℓ</m:t>
                                  </m:r>
                                </m:sub>
                                <m:sup>
                                  <m:d>
                                    <m:dPr>
                                      <m:ctrlPr>
                                        <a:rPr lang="en-US" altLang="zh-CN" sz="2400" i="1" dirty="0">
                                          <a:solidFill>
                                            <a:srgbClr val="0070C0"/>
                                          </a:solidFill>
                                          <a:latin typeface="Cambria Math" panose="02040503050406030204" pitchFamily="18" charset="0"/>
                                        </a:rPr>
                                      </m:ctrlPr>
                                    </m:dPr>
                                    <m:e>
                                      <m:r>
                                        <a:rPr lang="en-US" altLang="zh-CN" sz="2400" i="1" dirty="0">
                                          <a:solidFill>
                                            <a:srgbClr val="0070C0"/>
                                          </a:solidFill>
                                          <a:latin typeface="Cambria Math" panose="02040503050406030204" pitchFamily="18" charset="0"/>
                                        </a:rPr>
                                        <m:t>𝑡</m:t>
                                      </m:r>
                                    </m:e>
                                  </m:d>
                                </m:sup>
                              </m:sSubSup>
                            </m:e>
                          </m:d>
                          <m:r>
                            <a:rPr lang="en-US" altLang="zh-CN" sz="2400" i="1" dirty="0">
                              <a:solidFill>
                                <a:srgbClr val="1A1718"/>
                              </a:solidFill>
                              <a:latin typeface="Cambria Math" panose="02040503050406030204" pitchFamily="18" charset="0"/>
                            </a:rPr>
                            <m:t>+</m:t>
                          </m:r>
                          <m:sSub>
                            <m:sSubPr>
                              <m:ctrlPr>
                                <a:rPr lang="en-US" altLang="zh-CN" sz="2400" i="1" dirty="0" smtClean="0">
                                  <a:solidFill>
                                    <a:schemeClr val="accent6"/>
                                  </a:solidFill>
                                  <a:latin typeface="Cambria Math" panose="02040503050406030204" pitchFamily="18" charset="0"/>
                                </a:rPr>
                              </m:ctrlPr>
                            </m:sSubPr>
                            <m:e>
                              <m:acc>
                                <m:accPr>
                                  <m:chr m:val="̂"/>
                                  <m:ctrlPr>
                                    <a:rPr lang="en-US" altLang="zh-CN" sz="2400" i="1" dirty="0">
                                      <a:solidFill>
                                        <a:schemeClr val="accent6"/>
                                      </a:solidFill>
                                      <a:latin typeface="Cambria Math" panose="02040503050406030204" pitchFamily="18" charset="0"/>
                                    </a:rPr>
                                  </m:ctrlPr>
                                </m:accPr>
                                <m:e>
                                  <m:r>
                                    <m:rPr>
                                      <m:sty m:val="p"/>
                                    </m:rPr>
                                    <a:rPr lang="en-US" altLang="zh-CN" sz="2400" dirty="0">
                                      <a:solidFill>
                                        <a:schemeClr val="accent6"/>
                                      </a:solidFill>
                                      <a:latin typeface="Cambria Math" panose="02040503050406030204" pitchFamily="18" charset="0"/>
                                    </a:rPr>
                                    <m:t>∇</m:t>
                                  </m:r>
                                </m:e>
                              </m:acc>
                            </m:e>
                            <m:sub>
                              <m:r>
                                <a:rPr lang="en-US" altLang="zh-CN" sz="2400" i="1" dirty="0">
                                  <a:solidFill>
                                    <a:schemeClr val="accent6"/>
                                  </a:solidFill>
                                  <a:latin typeface="Cambria Math" panose="02040503050406030204" pitchFamily="18" charset="0"/>
                                </a:rPr>
                                <m:t>𝐾</m:t>
                              </m:r>
                            </m:sub>
                          </m:sSub>
                          <m:r>
                            <a:rPr lang="en-US" altLang="zh-CN" sz="2400" i="1" dirty="0">
                              <a:solidFill>
                                <a:schemeClr val="accent6"/>
                              </a:solidFill>
                              <a:latin typeface="Cambria Math" panose="02040503050406030204" pitchFamily="18" charset="0"/>
                            </a:rPr>
                            <m:t>𝐽</m:t>
                          </m:r>
                          <m:d>
                            <m:dPr>
                              <m:ctrlPr>
                                <a:rPr lang="en-US" altLang="zh-CN" sz="2400" i="1" dirty="0">
                                  <a:solidFill>
                                    <a:schemeClr val="accent6"/>
                                  </a:solidFill>
                                  <a:latin typeface="Cambria Math" panose="02040503050406030204" pitchFamily="18" charset="0"/>
                                </a:rPr>
                              </m:ctrlPr>
                            </m:dPr>
                            <m:e>
                              <m:sSup>
                                <m:sSupPr>
                                  <m:ctrlPr>
                                    <a:rPr lang="en-US" altLang="zh-CN" sz="2400" i="1" dirty="0">
                                      <a:solidFill>
                                        <a:schemeClr val="accent6"/>
                                      </a:solidFill>
                                      <a:latin typeface="Cambria Math" panose="02040503050406030204" pitchFamily="18" charset="0"/>
                                    </a:rPr>
                                  </m:ctrlPr>
                                </m:sSupPr>
                                <m:e>
                                  <m:acc>
                                    <m:accPr>
                                      <m:chr m:val="̅"/>
                                      <m:ctrlPr>
                                        <a:rPr lang="en-US" altLang="zh-CN" sz="2400" i="1">
                                          <a:solidFill>
                                            <a:schemeClr val="accent6"/>
                                          </a:solidFill>
                                          <a:latin typeface="Cambria Math" panose="02040503050406030204" pitchFamily="18" charset="0"/>
                                        </a:rPr>
                                      </m:ctrlPr>
                                    </m:accPr>
                                    <m:e>
                                      <m:r>
                                        <a:rPr lang="en-US" altLang="zh-CN" sz="2400" i="1">
                                          <a:solidFill>
                                            <a:schemeClr val="accent6"/>
                                          </a:solidFill>
                                          <a:latin typeface="Cambria Math" panose="02040503050406030204" pitchFamily="18" charset="0"/>
                                        </a:rPr>
                                        <m:t>𝜃</m:t>
                                      </m:r>
                                    </m:e>
                                  </m:acc>
                                </m:e>
                                <m:sup>
                                  <m:d>
                                    <m:dPr>
                                      <m:ctrlPr>
                                        <a:rPr lang="en-US" altLang="zh-CN" sz="2400" i="1" dirty="0">
                                          <a:solidFill>
                                            <a:schemeClr val="accent6"/>
                                          </a:solidFill>
                                          <a:latin typeface="Cambria Math" panose="02040503050406030204" pitchFamily="18" charset="0"/>
                                        </a:rPr>
                                      </m:ctrlPr>
                                    </m:dPr>
                                    <m:e>
                                      <m:r>
                                        <a:rPr lang="en-US" altLang="zh-CN" sz="2400" i="1" dirty="0">
                                          <a:solidFill>
                                            <a:schemeClr val="accent6"/>
                                          </a:solidFill>
                                          <a:latin typeface="Cambria Math" panose="02040503050406030204" pitchFamily="18" charset="0"/>
                                        </a:rPr>
                                        <m:t>𝑡</m:t>
                                      </m:r>
                                    </m:e>
                                  </m:d>
                                </m:sup>
                              </m:sSup>
                            </m:e>
                          </m:d>
                          <m:r>
                            <a:rPr lang="en-US" altLang="zh-CN" sz="2400" i="1" dirty="0">
                              <a:solidFill>
                                <a:schemeClr val="accent6"/>
                              </a:solidFill>
                              <a:latin typeface="Cambria Math" panose="02040503050406030204" pitchFamily="18" charset="0"/>
                            </a:rPr>
                            <m:t>−</m:t>
                          </m:r>
                          <m:sSub>
                            <m:sSubPr>
                              <m:ctrlPr>
                                <a:rPr lang="en-US" altLang="zh-CN" sz="2400" i="1" dirty="0">
                                  <a:solidFill>
                                    <a:schemeClr val="accent6"/>
                                  </a:solidFill>
                                  <a:latin typeface="Cambria Math" panose="02040503050406030204" pitchFamily="18" charset="0"/>
                                </a:rPr>
                              </m:ctrlPr>
                            </m:sSubPr>
                            <m:e>
                              <m:acc>
                                <m:accPr>
                                  <m:chr m:val="̂"/>
                                  <m:ctrlPr>
                                    <a:rPr lang="en-US" altLang="zh-CN" sz="2400" i="1" dirty="0">
                                      <a:solidFill>
                                        <a:schemeClr val="accent6"/>
                                      </a:solidFill>
                                      <a:latin typeface="Cambria Math" panose="02040503050406030204" pitchFamily="18" charset="0"/>
                                    </a:rPr>
                                  </m:ctrlPr>
                                </m:accPr>
                                <m:e>
                                  <m:r>
                                    <m:rPr>
                                      <m:sty m:val="p"/>
                                    </m:rPr>
                                    <a:rPr lang="en-US" altLang="zh-CN" sz="2400" dirty="0">
                                      <a:solidFill>
                                        <a:schemeClr val="accent6"/>
                                      </a:solidFill>
                                      <a:latin typeface="Cambria Math" panose="02040503050406030204" pitchFamily="18" charset="0"/>
                                    </a:rPr>
                                    <m:t>∇</m:t>
                                  </m:r>
                                </m:e>
                              </m:acc>
                            </m:e>
                            <m:sub>
                              <m:r>
                                <a:rPr lang="en-US" altLang="zh-CN" sz="2400" i="1" dirty="0">
                                  <a:solidFill>
                                    <a:schemeClr val="accent6"/>
                                  </a:solidFill>
                                  <a:latin typeface="Cambria Math" panose="02040503050406030204" pitchFamily="18" charset="0"/>
                                </a:rPr>
                                <m:t>𝐾</m:t>
                              </m:r>
                            </m:sub>
                          </m:sSub>
                          <m:sSub>
                            <m:sSubPr>
                              <m:ctrlPr>
                                <a:rPr lang="en-US" altLang="zh-CN" sz="2400" i="1" dirty="0">
                                  <a:solidFill>
                                    <a:schemeClr val="accent6"/>
                                  </a:solidFill>
                                  <a:latin typeface="Cambria Math" panose="02040503050406030204" pitchFamily="18" charset="0"/>
                                </a:rPr>
                              </m:ctrlPr>
                            </m:sSubPr>
                            <m:e>
                              <m:r>
                                <a:rPr lang="en-US" altLang="zh-CN" sz="2400" i="1" dirty="0">
                                  <a:solidFill>
                                    <a:schemeClr val="accent6"/>
                                  </a:solidFill>
                                  <a:latin typeface="Cambria Math" panose="02040503050406030204" pitchFamily="18" charset="0"/>
                                </a:rPr>
                                <m:t>𝐽</m:t>
                              </m:r>
                            </m:e>
                            <m:sub>
                              <m:r>
                                <a:rPr lang="en-US" altLang="zh-CN" sz="2400" i="1" dirty="0">
                                  <a:solidFill>
                                    <a:schemeClr val="accent6"/>
                                  </a:solidFill>
                                  <a:latin typeface="Cambria Math" panose="02040503050406030204" pitchFamily="18" charset="0"/>
                                </a:rPr>
                                <m:t>𝑖</m:t>
                              </m:r>
                            </m:sub>
                          </m:sSub>
                          <m:d>
                            <m:dPr>
                              <m:ctrlPr>
                                <a:rPr lang="en-US" altLang="zh-CN" sz="2400" i="1" dirty="0">
                                  <a:solidFill>
                                    <a:schemeClr val="accent6"/>
                                  </a:solidFill>
                                  <a:latin typeface="Cambria Math" panose="02040503050406030204" pitchFamily="18" charset="0"/>
                                </a:rPr>
                              </m:ctrlPr>
                            </m:dPr>
                            <m:e>
                              <m:sSup>
                                <m:sSupPr>
                                  <m:ctrlPr>
                                    <a:rPr lang="en-US" altLang="zh-CN" sz="2400" i="1" dirty="0">
                                      <a:solidFill>
                                        <a:schemeClr val="accent6"/>
                                      </a:solidFill>
                                      <a:latin typeface="Cambria Math" panose="02040503050406030204" pitchFamily="18" charset="0"/>
                                    </a:rPr>
                                  </m:ctrlPr>
                                </m:sSupPr>
                                <m:e>
                                  <m:acc>
                                    <m:accPr>
                                      <m:chr m:val="̅"/>
                                      <m:ctrlPr>
                                        <a:rPr lang="en-US" altLang="zh-CN" sz="2400" i="1">
                                          <a:solidFill>
                                            <a:schemeClr val="accent6"/>
                                          </a:solidFill>
                                          <a:latin typeface="Cambria Math" panose="02040503050406030204" pitchFamily="18" charset="0"/>
                                        </a:rPr>
                                      </m:ctrlPr>
                                    </m:accPr>
                                    <m:e>
                                      <m:r>
                                        <a:rPr lang="en-US" altLang="zh-CN" sz="2400" i="1">
                                          <a:solidFill>
                                            <a:schemeClr val="accent6"/>
                                          </a:solidFill>
                                          <a:latin typeface="Cambria Math" panose="02040503050406030204" pitchFamily="18" charset="0"/>
                                        </a:rPr>
                                        <m:t>𝜃</m:t>
                                      </m:r>
                                    </m:e>
                                  </m:acc>
                                </m:e>
                                <m:sup>
                                  <m:d>
                                    <m:dPr>
                                      <m:ctrlPr>
                                        <a:rPr lang="en-US" altLang="zh-CN" sz="2400" i="1" dirty="0">
                                          <a:solidFill>
                                            <a:schemeClr val="accent6"/>
                                          </a:solidFill>
                                          <a:latin typeface="Cambria Math" panose="02040503050406030204" pitchFamily="18" charset="0"/>
                                        </a:rPr>
                                      </m:ctrlPr>
                                    </m:dPr>
                                    <m:e>
                                      <m:r>
                                        <a:rPr lang="en-US" altLang="zh-CN" sz="2400" i="1" dirty="0">
                                          <a:solidFill>
                                            <a:schemeClr val="accent6"/>
                                          </a:solidFill>
                                          <a:latin typeface="Cambria Math" panose="02040503050406030204" pitchFamily="18" charset="0"/>
                                        </a:rPr>
                                        <m:t>𝑡</m:t>
                                      </m:r>
                                    </m:e>
                                  </m:d>
                                </m:sup>
                              </m:sSup>
                            </m:e>
                          </m:d>
                        </m:e>
                      </m:d>
                    </m:oMath>
                  </m:oMathPara>
                </a14:m>
                <a:endParaRPr lang="zh-CN" altLang="en-US" sz="2600" dirty="0"/>
              </a:p>
            </p:txBody>
          </p:sp>
        </mc:Choice>
        <mc:Fallback>
          <p:sp>
            <p:nvSpPr>
              <p:cNvPr id="8" name="Rectangle 7">
                <a:extLst>
                  <a:ext uri="{FF2B5EF4-FFF2-40B4-BE49-F238E27FC236}">
                    <a16:creationId xmlns:a16="http://schemas.microsoft.com/office/drawing/2014/main" id="{6301CDF4-EB71-7744-3A16-753DF8D6CCFD}"/>
                  </a:ext>
                </a:extLst>
              </p:cNvPr>
              <p:cNvSpPr>
                <a:spLocks noRot="1" noChangeAspect="1" noMove="1" noResize="1" noEditPoints="1" noAdjustHandles="1" noChangeArrowheads="1" noChangeShapeType="1" noTextEdit="1"/>
              </p:cNvSpPr>
              <p:nvPr/>
            </p:nvSpPr>
            <p:spPr>
              <a:xfrm>
                <a:off x="1995661" y="4209031"/>
                <a:ext cx="7375524" cy="914400"/>
              </a:xfrm>
              <a:prstGeom prst="rect">
                <a:avLst/>
              </a:prstGeom>
              <a:blipFill>
                <a:blip r:embed="rId4"/>
                <a:stretch>
                  <a:fillRect/>
                </a:stretch>
              </a:blipFill>
              <a:ln>
                <a:solidFill>
                  <a:srgbClr val="C00000"/>
                </a:solidFill>
              </a:ln>
            </p:spPr>
            <p:txBody>
              <a:bodyPr/>
              <a:lstStyle/>
              <a:p>
                <a:r>
                  <a:rPr lang="zh-CN" altLang="en-US">
                    <a:noFill/>
                  </a:rPr>
                  <a:t> </a:t>
                </a:r>
              </a:p>
            </p:txBody>
          </p:sp>
        </mc:Fallback>
      </mc:AlternateContent>
      <p:sp>
        <p:nvSpPr>
          <p:cNvPr id="9" name="Right Brace 8">
            <a:extLst>
              <a:ext uri="{FF2B5EF4-FFF2-40B4-BE49-F238E27FC236}">
                <a16:creationId xmlns:a16="http://schemas.microsoft.com/office/drawing/2014/main" id="{98C807F5-2501-FB78-1070-85FFD13FDED7}"/>
              </a:ext>
            </a:extLst>
          </p:cNvPr>
          <p:cNvSpPr/>
          <p:nvPr/>
        </p:nvSpPr>
        <p:spPr>
          <a:xfrm rot="5400000">
            <a:off x="4958964" y="4369872"/>
            <a:ext cx="257835" cy="1304294"/>
          </a:xfrm>
          <a:prstGeom prst="rightBrac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4747F2AB-6580-CF67-8E82-22A25B78E479}"/>
              </a:ext>
            </a:extLst>
          </p:cNvPr>
          <p:cNvSpPr txBox="1"/>
          <p:nvPr/>
        </p:nvSpPr>
        <p:spPr>
          <a:xfrm>
            <a:off x="3873890" y="5038887"/>
            <a:ext cx="2595069" cy="461665"/>
          </a:xfrm>
          <a:prstGeom prst="rect">
            <a:avLst/>
          </a:prstGeom>
          <a:noFill/>
        </p:spPr>
        <p:txBody>
          <a:bodyPr wrap="none" rtlCol="0">
            <a:spAutoFit/>
          </a:bodyPr>
          <a:lstStyle/>
          <a:p>
            <a:r>
              <a:rPr lang="en-US" altLang="zh-CN" sz="2400" dirty="0">
                <a:solidFill>
                  <a:schemeClr val="accent5">
                    <a:lumMod val="75000"/>
                  </a:schemeClr>
                </a:solidFill>
              </a:rPr>
              <a:t>vanilla PG direction</a:t>
            </a:r>
            <a:endParaRPr lang="zh-CN" altLang="en-US" sz="2400" dirty="0">
              <a:solidFill>
                <a:schemeClr val="accent5">
                  <a:lumMod val="75000"/>
                </a:schemeClr>
              </a:solidFill>
            </a:endParaRPr>
          </a:p>
        </p:txBody>
      </p:sp>
      <p:sp>
        <p:nvSpPr>
          <p:cNvPr id="11" name="Right Brace 10">
            <a:extLst>
              <a:ext uri="{FF2B5EF4-FFF2-40B4-BE49-F238E27FC236}">
                <a16:creationId xmlns:a16="http://schemas.microsoft.com/office/drawing/2014/main" id="{7BB0D872-F356-1DD1-99EE-6A1937DA632F}"/>
              </a:ext>
            </a:extLst>
          </p:cNvPr>
          <p:cNvSpPr/>
          <p:nvPr/>
        </p:nvSpPr>
        <p:spPr>
          <a:xfrm rot="5400000">
            <a:off x="7483494" y="3568796"/>
            <a:ext cx="257439" cy="2903387"/>
          </a:xfrm>
          <a:prstGeom prst="righ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D0C548CB-DA0D-01C5-38C9-8C975A40A1AF}"/>
              </a:ext>
            </a:extLst>
          </p:cNvPr>
          <p:cNvSpPr txBox="1"/>
          <p:nvPr/>
        </p:nvSpPr>
        <p:spPr>
          <a:xfrm>
            <a:off x="6928725" y="5025490"/>
            <a:ext cx="1465273" cy="461665"/>
          </a:xfrm>
          <a:prstGeom prst="rect">
            <a:avLst/>
          </a:prstGeom>
          <a:noFill/>
        </p:spPr>
        <p:txBody>
          <a:bodyPr wrap="none" rtlCol="0">
            <a:spAutoFit/>
          </a:bodyPr>
          <a:lstStyle/>
          <a:p>
            <a:r>
              <a:rPr lang="en-US" altLang="zh-CN" sz="2400" dirty="0">
                <a:solidFill>
                  <a:schemeClr val="accent6"/>
                </a:solidFill>
              </a:rPr>
              <a:t>correction</a:t>
            </a:r>
            <a:endParaRPr lang="zh-CN" altLang="en-US" sz="2400" dirty="0">
              <a:solidFill>
                <a:schemeClr val="accent6"/>
              </a:solidFill>
            </a:endParaRPr>
          </a:p>
        </p:txBody>
      </p:sp>
      <p:pic>
        <p:nvPicPr>
          <p:cNvPr id="26" name="Picture 25">
            <a:extLst>
              <a:ext uri="{FF2B5EF4-FFF2-40B4-BE49-F238E27FC236}">
                <a16:creationId xmlns:a16="http://schemas.microsoft.com/office/drawing/2014/main" id="{89F81C10-C8C0-B26B-95DF-F6A32CD50590}"/>
              </a:ext>
            </a:extLst>
          </p:cNvPr>
          <p:cNvPicPr>
            <a:picLocks noChangeAspect="1"/>
          </p:cNvPicPr>
          <p:nvPr/>
        </p:nvPicPr>
        <p:blipFill>
          <a:blip r:embed="rId5"/>
          <a:stretch>
            <a:fillRect/>
          </a:stretch>
        </p:blipFill>
        <p:spPr>
          <a:xfrm>
            <a:off x="10099635" y="2449850"/>
            <a:ext cx="1761299" cy="2699359"/>
          </a:xfrm>
          <a:prstGeom prst="rect">
            <a:avLst/>
          </a:prstGeom>
        </p:spPr>
      </p:pic>
    </p:spTree>
    <p:extLst>
      <p:ext uri="{BB962C8B-B14F-4D97-AF65-F5344CB8AC3E}">
        <p14:creationId xmlns:p14="http://schemas.microsoft.com/office/powerpoint/2010/main" val="323900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p:bldLst>
  </p:timing>
</p:sld>
</file>

<file path=ppt/theme/theme1.xml><?xml version="1.0" encoding="utf-8"?>
<a:theme xmlns:a="http://schemas.openxmlformats.org/drawingml/2006/main" name="Auri Template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1616</TotalTime>
  <Words>3750</Words>
  <Application>Microsoft Office PowerPoint</Application>
  <PresentationFormat>Widescreen</PresentationFormat>
  <Paragraphs>295</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等线</vt:lpstr>
      <vt:lpstr>Arial</vt:lpstr>
      <vt:lpstr>Calibri</vt:lpstr>
      <vt:lpstr>Cambria Math</vt:lpstr>
      <vt:lpstr>Constantia</vt:lpstr>
      <vt:lpstr>Courier New</vt:lpstr>
      <vt:lpstr>Auri Template (1)</vt:lpstr>
      <vt:lpstr>Towards Fast Rates for Federated and Multi-Task Reinforcement Learning</vt:lpstr>
      <vt:lpstr>What makes RL challenging?</vt:lpstr>
      <vt:lpstr>Towards federated reinforcement learning (FRL)</vt:lpstr>
      <vt:lpstr>Our contributions</vt:lpstr>
      <vt:lpstr>Basic RL setup</vt:lpstr>
      <vt:lpstr>Heterogeneous FRL with PG</vt:lpstr>
      <vt:lpstr>Gaps in the literature of FRL</vt:lpstr>
      <vt:lpstr>Algorithm: Fast-FedPG</vt:lpstr>
      <vt:lpstr>Algorithm: Fast-FedPG</vt:lpstr>
      <vt:lpstr>Assumptions and main challenges in analysis</vt:lpstr>
      <vt:lpstr>Main results (w/ gradient-domination)</vt:lpstr>
      <vt:lpstr>Main results (w/o gradient-domination)</vt:lpstr>
      <vt:lpstr>Main Ideas in Proof</vt:lpstr>
      <vt:lpstr>Main Ideas in Proof</vt:lpstr>
      <vt:lpstr>Summary</vt:lpstr>
      <vt:lpstr>Key Selected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Feng Zhu</dc:creator>
  <cp:lastModifiedBy>Feng Zhu</cp:lastModifiedBy>
  <cp:revision>51</cp:revision>
  <dcterms:created xsi:type="dcterms:W3CDTF">2024-11-26T14:39:42Z</dcterms:created>
  <dcterms:modified xsi:type="dcterms:W3CDTF">2024-12-12T20:52:30Z</dcterms:modified>
</cp:coreProperties>
</file>