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7" r:id="rId2"/>
    <p:sldId id="258" r:id="rId3"/>
    <p:sldId id="260" r:id="rId4"/>
    <p:sldId id="263" r:id="rId5"/>
    <p:sldId id="261" r:id="rId6"/>
    <p:sldId id="264" r:id="rId7"/>
    <p:sldId id="262" r:id="rId8"/>
    <p:sldId id="265" r:id="rId9"/>
    <p:sldId id="266" r:id="rId10"/>
    <p:sldId id="267" r:id="rId11"/>
    <p:sldId id="268" r:id="rId12"/>
    <p:sldId id="269" r:id="rId13"/>
    <p:sldId id="270" r:id="rId14"/>
    <p:sldId id="271" r:id="rId15"/>
    <p:sldId id="272" r:id="rId16"/>
    <p:sldId id="273" r:id="rId17"/>
    <p:sldId id="275" r:id="rId18"/>
    <p:sldId id="274" r:id="rId19"/>
    <p:sldId id="276" r:id="rId20"/>
    <p:sldId id="277" r:id="rId21"/>
    <p:sldId id="278" r:id="rId22"/>
    <p:sldId id="279" r:id="rId23"/>
    <p:sldId id="280" r:id="rId24"/>
    <p:sldId id="281" r:id="rId25"/>
    <p:sldId id="284" r:id="rId26"/>
    <p:sldId id="282" r:id="rId27"/>
    <p:sldId id="285" r:id="rId28"/>
    <p:sldId id="283" r:id="rId29"/>
    <p:sldId id="286" r:id="rId30"/>
    <p:sldId id="287" r:id="rId31"/>
    <p:sldId id="25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5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3BE1D-AD3D-48E5-B35E-4D3DCF518089}" type="datetimeFigureOut">
              <a:rPr lang="en-US" smtClean="0"/>
              <a:t>5/18/2021</a:t>
            </a:fld>
            <a:endParaRPr lang="en-US"/>
          </a:p>
        </p:txBody>
      </p:sp>
      <p:sp>
        <p:nvSpPr>
          <p:cNvPr id="1048652"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5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DB804-8799-47B6-A1DE-F38247E65674}" type="slidenum">
              <a:rPr lang="en-US" smtClean="0"/>
              <a:t>‹#›</a:t>
            </a:fld>
            <a:endParaRPr lang="en-US"/>
          </a:p>
        </p:txBody>
      </p:sp>
    </p:spTree>
    <p:extLst>
      <p:ext uri="{BB962C8B-B14F-4D97-AF65-F5344CB8AC3E}">
        <p14:creationId xmlns:p14="http://schemas.microsoft.com/office/powerpoint/2010/main" val="86425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08F538-F8D5-4F59-9F30-436CC621BDFF}"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297965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0B0B55-81A7-4A77-9D2B-451DCE69A9C2}"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279069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D787D4-C80C-41DE-934D-36DD9D2F0BDF}"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397556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798A5A-E209-4F0E-90E3-F4CE8C149636}"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19421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4CDFA-FBBD-47DA-8B83-A2972359296D}" type="datetime1">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108004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E8619B-8FA2-422E-8529-8BB47AA33A6F}"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47082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39499E-249B-44D6-8D1A-9FEA901F9473}" type="datetime1">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266657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6F80CE-D838-4795-BC20-BCDFC4EABC77}" type="datetime1">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108072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E0595-B74F-4BB4-84FF-80372BD96D0A}" type="datetime1">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18167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FEED2F-4A8F-4DC3-B04B-F3EC9FC4C841}"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126139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50ECF3-2C98-4F74-BBAA-EB0D182D2062}" type="datetime1">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9A8E0-98E3-4ECF-A2BD-E7C68BC5AE13}" type="slidenum">
              <a:rPr lang="en-US" smtClean="0"/>
              <a:t>‹#›</a:t>
            </a:fld>
            <a:endParaRPr lang="en-US"/>
          </a:p>
        </p:txBody>
      </p:sp>
    </p:spTree>
    <p:extLst>
      <p:ext uri="{BB962C8B-B14F-4D97-AF65-F5344CB8AC3E}">
        <p14:creationId xmlns:p14="http://schemas.microsoft.com/office/powerpoint/2010/main" val="314140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FA072-E291-4B90-A159-59CE8F739C65}" type="datetime1">
              <a:rPr lang="en-US" smtClean="0"/>
              <a:t>5/18/2021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9A8E0-98E3-4ECF-A2BD-E7C68BC5AE13}" type="slidenum">
              <a:rPr lang="en-US" smtClean="0"/>
              <a:t>‹#›</a:t>
            </a:fld>
            <a:endParaRPr lang="en-US"/>
          </a:p>
        </p:txBody>
      </p:sp>
    </p:spTree>
    <p:extLst>
      <p:ext uri="{BB962C8B-B14F-4D97-AF65-F5344CB8AC3E}">
        <p14:creationId xmlns:p14="http://schemas.microsoft.com/office/powerpoint/2010/main" val="2295137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s.huji.ac.il/~ai/reinforcement/reinforcement.html" TargetMode="External"/><Relationship Id="rId7" Type="http://schemas.openxmlformats.org/officeDocument/2006/relationships/hyperlink" Target="https://www.youtube.com/watch?v=itB6VsP5UnA&amp;t=682s" TargetMode="External"/><Relationship Id="rId2" Type="http://schemas.openxmlformats.org/officeDocument/2006/relationships/hyperlink" Target="https://docs.python.org/2/library/index.html" TargetMode="External"/><Relationship Id="rId1" Type="http://schemas.openxmlformats.org/officeDocument/2006/relationships/slideLayout" Target="../slideLayouts/slideLayout2.xml"/><Relationship Id="rId6" Type="http://schemas.openxmlformats.org/officeDocument/2006/relationships/hyperlink" Target="https://www.youtube.com/watch?v=UZg49z76cLw&amp;feature=youtu.be" TargetMode="External"/><Relationship Id="rId5" Type="http://schemas.openxmlformats.org/officeDocument/2006/relationships/hyperlink" Target="http://www.pygame.org/docs/" TargetMode="External"/><Relationship Id="rId4" Type="http://schemas.openxmlformats.org/officeDocument/2006/relationships/hyperlink" Target="http://www.pygame.org/wiki/tutoria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76300" y="1143000"/>
            <a:ext cx="7848600" cy="762000"/>
          </a:xfrm>
        </p:spPr>
        <p:txBody>
          <a:bodyPr>
            <a:normAutofit/>
          </a:bodyPr>
          <a:lstStyle/>
          <a:p>
            <a:r>
              <a:rPr lang="en-GB" dirty="0" err="1" smtClean="0"/>
              <a:t>Terna</a:t>
            </a:r>
            <a:r>
              <a:rPr lang="en-GB" dirty="0" smtClean="0"/>
              <a:t> Engineering College, </a:t>
            </a:r>
            <a:r>
              <a:rPr lang="en-GB" dirty="0" err="1" smtClean="0"/>
              <a:t>Nerul</a:t>
            </a:r>
            <a:endParaRPr lang="en-US" dirty="0"/>
          </a:p>
        </p:txBody>
      </p:sp>
      <p:sp>
        <p:nvSpPr>
          <p:cNvPr id="1048587" name="Subtitle 2"/>
          <p:cNvSpPr>
            <a:spLocks noGrp="1"/>
          </p:cNvSpPr>
          <p:nvPr>
            <p:ph type="subTitle" idx="1"/>
          </p:nvPr>
        </p:nvSpPr>
        <p:spPr>
          <a:xfrm>
            <a:off x="1790700" y="4191000"/>
            <a:ext cx="5562600" cy="1676400"/>
          </a:xfrm>
        </p:spPr>
        <p:txBody>
          <a:bodyPr>
            <a:normAutofit fontScale="68750" lnSpcReduction="20000"/>
          </a:bodyPr>
          <a:lstStyle/>
          <a:p>
            <a:r>
              <a:rPr lang="en-GB" b="1" dirty="0" smtClean="0">
                <a:solidFill>
                  <a:schemeClr val="tx1"/>
                </a:solidFill>
              </a:rPr>
              <a:t>Presented by</a:t>
            </a:r>
          </a:p>
          <a:p>
            <a:pPr algn="l"/>
            <a:r>
              <a:rPr lang="en-GB" dirty="0" err="1" smtClean="0">
                <a:solidFill>
                  <a:schemeClr val="tx1"/>
                </a:solidFill>
              </a:rPr>
              <a:t>Mr.</a:t>
            </a:r>
            <a:r>
              <a:rPr lang="en-GB" dirty="0" smtClean="0">
                <a:solidFill>
                  <a:schemeClr val="tx1"/>
                </a:solidFill>
              </a:rPr>
              <a:t> </a:t>
            </a:r>
            <a:r>
              <a:rPr lang="en-GB" dirty="0" err="1" smtClean="0">
                <a:solidFill>
                  <a:schemeClr val="tx1"/>
                </a:solidFill>
              </a:rPr>
              <a:t>Ved</a:t>
            </a:r>
            <a:r>
              <a:rPr lang="en-GB" dirty="0" smtClean="0">
                <a:solidFill>
                  <a:schemeClr val="tx1"/>
                </a:solidFill>
              </a:rPr>
              <a:t> Thakur                                           (</a:t>
            </a:r>
            <a:r>
              <a:rPr lang="en-GB" dirty="0" smtClean="0">
                <a:solidFill>
                  <a:schemeClr val="tx1"/>
                </a:solidFill>
              </a:rPr>
              <a:t>B03</a:t>
            </a:r>
            <a:r>
              <a:rPr lang="en-GB" dirty="0" smtClean="0">
                <a:solidFill>
                  <a:schemeClr val="tx1"/>
                </a:solidFill>
              </a:rPr>
              <a:t>)</a:t>
            </a:r>
            <a:endParaRPr lang="en-GB" dirty="0" smtClean="0">
              <a:solidFill>
                <a:schemeClr val="tx1"/>
              </a:solidFill>
            </a:endParaRPr>
          </a:p>
          <a:p>
            <a:pPr algn="l"/>
            <a:r>
              <a:rPr lang="en-GB" dirty="0" err="1" smtClean="0">
                <a:solidFill>
                  <a:schemeClr val="tx1"/>
                </a:solidFill>
              </a:rPr>
              <a:t>Mr</a:t>
            </a:r>
            <a:r>
              <a:rPr lang="en-GB" dirty="0" err="1" smtClean="0">
                <a:solidFill>
                  <a:schemeClr val="tx1"/>
                </a:solidFill>
              </a:rPr>
              <a:t>.</a:t>
            </a:r>
            <a:r>
              <a:rPr lang="en-GB" dirty="0" smtClean="0">
                <a:solidFill>
                  <a:schemeClr val="tx1"/>
                </a:solidFill>
              </a:rPr>
              <a:t> </a:t>
            </a:r>
            <a:r>
              <a:rPr lang="en-GB" dirty="0" err="1" smtClean="0">
                <a:solidFill>
                  <a:schemeClr val="tx1"/>
                </a:solidFill>
              </a:rPr>
              <a:t>Faraz</a:t>
            </a:r>
            <a:r>
              <a:rPr lang="en-GB" dirty="0" smtClean="0">
                <a:solidFill>
                  <a:schemeClr val="tx1"/>
                </a:solidFill>
              </a:rPr>
              <a:t> </a:t>
            </a:r>
            <a:r>
              <a:rPr lang="en-GB" dirty="0" err="1" smtClean="0">
                <a:solidFill>
                  <a:schemeClr val="tx1"/>
                </a:solidFill>
              </a:rPr>
              <a:t>Hussain</a:t>
            </a:r>
            <a:r>
              <a:rPr lang="en-GB" dirty="0" smtClean="0">
                <a:solidFill>
                  <a:schemeClr val="tx1"/>
                </a:solidFill>
              </a:rPr>
              <a:t>                                       (</a:t>
            </a:r>
            <a:r>
              <a:rPr lang="en-GB" dirty="0" smtClean="0">
                <a:solidFill>
                  <a:schemeClr val="tx1"/>
                </a:solidFill>
              </a:rPr>
              <a:t>B17</a:t>
            </a:r>
            <a:r>
              <a:rPr lang="en-GB" dirty="0" smtClean="0">
                <a:solidFill>
                  <a:schemeClr val="tx1"/>
                </a:solidFill>
              </a:rPr>
              <a:t>)</a:t>
            </a:r>
            <a:endParaRPr lang="en-GB" dirty="0" smtClean="0">
              <a:solidFill>
                <a:schemeClr val="tx1"/>
              </a:solidFill>
            </a:endParaRPr>
          </a:p>
          <a:p>
            <a:pPr algn="l"/>
            <a:r>
              <a:rPr lang="en-GB" dirty="0" err="1" smtClean="0">
                <a:solidFill>
                  <a:schemeClr val="tx1"/>
                </a:solidFill>
              </a:rPr>
              <a:t>Mr.</a:t>
            </a:r>
            <a:r>
              <a:rPr lang="en-GB" dirty="0" smtClean="0">
                <a:solidFill>
                  <a:schemeClr val="tx1"/>
                </a:solidFill>
              </a:rPr>
              <a:t> </a:t>
            </a:r>
            <a:r>
              <a:rPr lang="en-GB" dirty="0" err="1" smtClean="0">
                <a:solidFill>
                  <a:schemeClr val="tx1"/>
                </a:solidFill>
              </a:rPr>
              <a:t>Kunal</a:t>
            </a:r>
            <a:r>
              <a:rPr lang="en-GB" dirty="0" smtClean="0">
                <a:solidFill>
                  <a:schemeClr val="tx1"/>
                </a:solidFill>
              </a:rPr>
              <a:t> </a:t>
            </a:r>
            <a:r>
              <a:rPr lang="en-GB" dirty="0" err="1" smtClean="0">
                <a:solidFill>
                  <a:schemeClr val="tx1"/>
                </a:solidFill>
              </a:rPr>
              <a:t>Dongre</a:t>
            </a:r>
            <a:r>
              <a:rPr lang="en-GB" dirty="0" smtClean="0">
                <a:solidFill>
                  <a:schemeClr val="tx1"/>
                </a:solidFill>
              </a:rPr>
              <a:t>                                       (</a:t>
            </a:r>
            <a:r>
              <a:rPr lang="en-GB" dirty="0" smtClean="0">
                <a:solidFill>
                  <a:schemeClr val="tx1"/>
                </a:solidFill>
              </a:rPr>
              <a:t>B18</a:t>
            </a:r>
            <a:r>
              <a:rPr lang="en-GB" dirty="0" smtClean="0">
                <a:solidFill>
                  <a:schemeClr val="tx1"/>
                </a:solidFill>
              </a:rPr>
              <a:t>)</a:t>
            </a:r>
            <a:endParaRPr lang="en-US" dirty="0">
              <a:solidFill>
                <a:schemeClr val="tx1"/>
              </a:solidFill>
            </a:endParaRPr>
          </a:p>
        </p:txBody>
      </p:sp>
      <p:sp>
        <p:nvSpPr>
          <p:cNvPr id="1048591" name="Slide Number Placeholder 6"/>
          <p:cNvSpPr>
            <a:spLocks noGrp="1"/>
          </p:cNvSpPr>
          <p:nvPr>
            <p:ph type="sldNum" sz="quarter" idx="12"/>
          </p:nvPr>
        </p:nvSpPr>
        <p:spPr/>
        <p:txBody>
          <a:bodyPr/>
          <a:lstStyle/>
          <a:p>
            <a:fld id="{2839A8E0-98E3-4ECF-A2BD-E7C68BC5AE13}" type="slidenum">
              <a:rPr lang="en-US" smtClean="0"/>
              <a:t>1</a:t>
            </a:fld>
            <a:endParaRPr lang="en-US"/>
          </a:p>
        </p:txBody>
      </p:sp>
      <p:sp>
        <p:nvSpPr>
          <p:cNvPr id="1048588" name="Title 1"/>
          <p:cNvSpPr txBox="1"/>
          <p:nvPr/>
        </p:nvSpPr>
        <p:spPr>
          <a:xfrm>
            <a:off x="952500" y="1752600"/>
            <a:ext cx="7696200" cy="762000"/>
          </a:xfrm>
          <a:prstGeom prst="rect">
            <a:avLst/>
          </a:prstGeom>
        </p:spPr>
        <p:txBody>
          <a:bodyPr vert="horz" lIns="91440" tIns="45720" rIns="91440" bIns="45720" rtlCol="0" anchor="ctr">
            <a:normAutofit/>
          </a:bodyPr>
          <a:lstStyle/>
          <a:p>
            <a:pPr lvl="0" algn="ctr">
              <a:spcBef>
                <a:spcPct val="0"/>
              </a:spcBef>
            </a:pPr>
            <a:r>
              <a:rPr kumimoji="0" lang="en-GB" sz="3200" b="0" i="0" u="none" strike="noStrike" kern="1200" cap="none" spc="0" normalizeH="0" baseline="0" noProof="0" dirty="0" smtClean="0">
                <a:ln>
                  <a:noFill/>
                </a:ln>
                <a:solidFill>
                  <a:schemeClr val="tx1"/>
                </a:solidFill>
                <a:effectLst/>
                <a:uLnTx/>
                <a:uFillTx/>
                <a:latin typeface="+mj-lt"/>
                <a:ea typeface="+mj-ea"/>
                <a:cs typeface="+mj-cs"/>
              </a:rPr>
              <a:t>Computer</a:t>
            </a:r>
            <a:r>
              <a:rPr kumimoji="0" lang="en-GB" sz="3200" b="0" i="0" u="none" strike="noStrike" kern="1200" cap="none" spc="0" normalizeH="0" noProof="0" dirty="0" smtClean="0">
                <a:ln>
                  <a:noFill/>
                </a:ln>
                <a:solidFill>
                  <a:schemeClr val="tx1"/>
                </a:solidFill>
                <a:effectLst/>
                <a:uLnTx/>
                <a:uFillTx/>
                <a:latin typeface="+mj-lt"/>
                <a:ea typeface="+mj-ea"/>
                <a:cs typeface="+mj-cs"/>
              </a:rPr>
              <a:t> Engineering</a:t>
            </a:r>
            <a:r>
              <a:rPr lang="en-GB" sz="3200" dirty="0"/>
              <a:t> </a:t>
            </a:r>
            <a:r>
              <a:rPr lang="en-GB" sz="3200" dirty="0" smtClean="0"/>
              <a:t>Department </a:t>
            </a:r>
            <a:endParaRPr kumimoji="0" lang="en-US" sz="32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48589" name="Title 1"/>
          <p:cNvSpPr txBox="1"/>
          <p:nvPr/>
        </p:nvSpPr>
        <p:spPr>
          <a:xfrm>
            <a:off x="914400" y="2590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pPr>
            <a:endParaRPr dirty="0"/>
          </a:p>
          <a:p>
            <a:pPr marL="0" marR="0" lvl="0" indent="0" algn="ctr" defTabSz="914400" rtl="0" eaLnBrk="1" fontAlgn="auto" latinLnBrk="0" hangingPunct="1">
              <a:lnSpc>
                <a:spcPct val="100000"/>
              </a:lnSpc>
              <a:spcBef>
                <a:spcPct val="0"/>
              </a:spcBef>
              <a:spcAft>
                <a:spcPts val="0"/>
              </a:spcAft>
              <a:buClrTx/>
              <a:buSzTx/>
              <a:buFontTx/>
              <a:buNone/>
            </a:pPr>
            <a:r>
              <a:rPr kumimoji="0" lang="en-GB" sz="4000" b="0" i="0" u="none" strike="noStrike" kern="1200" cap="none" spc="0" normalizeH="0" baseline="0" noProof="0" dirty="0" smtClean="0">
                <a:ln>
                  <a:noFill/>
                </a:ln>
                <a:solidFill>
                  <a:schemeClr val="tx1"/>
                </a:solidFill>
                <a:effectLst/>
                <a:uLnTx/>
                <a:uFillTx/>
                <a:latin typeface="+mj-lt"/>
                <a:ea typeface="+mj-ea"/>
                <a:cs typeface="+mj-cs"/>
              </a:rPr>
              <a:t>“Flappy</a:t>
            </a:r>
            <a:r>
              <a:rPr kumimoji="0" lang="en-GB" sz="4000" b="0" i="0" u="none" strike="noStrike" kern="1200" cap="none" spc="0" normalizeH="0" noProof="0" dirty="0" smtClean="0">
                <a:ln>
                  <a:noFill/>
                </a:ln>
                <a:solidFill>
                  <a:schemeClr val="tx1"/>
                </a:solidFill>
                <a:effectLst/>
                <a:uLnTx/>
                <a:uFillTx/>
                <a:latin typeface="+mj-lt"/>
                <a:ea typeface="+mj-ea"/>
                <a:cs typeface="+mj-cs"/>
              </a:rPr>
              <a:t> Bird Game</a:t>
            </a:r>
            <a:r>
              <a:rPr kumimoji="0" lang="en-GB" sz="4000" b="0" i="0" u="none" strike="noStrike" kern="1200" cap="none" spc="0" normalizeH="0" baseline="0" noProof="0" dirty="0" smtClean="0">
                <a:ln>
                  <a:noFill/>
                </a:ln>
                <a:solidFill>
                  <a:schemeClr val="tx1"/>
                </a:solidFill>
                <a:effectLst/>
                <a:uLnTx/>
                <a:uFillTx/>
                <a:latin typeface="+mj-lt"/>
                <a:ea typeface="+mj-ea"/>
                <a:cs typeface="+mj-cs"/>
              </a:rPr>
              <a:t>”</a:t>
            </a:r>
            <a:endParaRPr kumimoji="0" lang="en-US" sz="4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48590" name="Subtitle 2"/>
          <p:cNvSpPr txBox="1"/>
          <p:nvPr/>
        </p:nvSpPr>
        <p:spPr>
          <a:xfrm>
            <a:off x="1714500" y="5943600"/>
            <a:ext cx="6172200" cy="685800"/>
          </a:xfrm>
          <a:prstGeom prst="rect">
            <a:avLst/>
          </a:prstGeom>
        </p:spPr>
        <p:txBody>
          <a:bodyPr vert="horz" lIns="91440" tIns="45720" rIns="91440" bIns="45720" rtlCol="0">
            <a:normAutofit fontScale="9125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pPr>
            <a:r>
              <a:rPr kumimoji="0" lang="en-GB" sz="3200" b="0" i="0" u="none" strike="noStrike" kern="1200" cap="none" spc="0" normalizeH="0" baseline="0" noProof="0" dirty="0" smtClean="0">
                <a:ln>
                  <a:noFill/>
                </a:ln>
                <a:effectLst/>
                <a:uLnTx/>
                <a:uFillTx/>
                <a:latin typeface="+mn-lt"/>
                <a:ea typeface="+mn-ea"/>
                <a:cs typeface="+mn-cs"/>
              </a:rPr>
              <a:t>Under the Guidance of</a:t>
            </a:r>
          </a:p>
          <a:p>
            <a:r>
              <a:rPr lang="en-IN" b="1" dirty="0" smtClean="0"/>
              <a:t>                                    Professor </a:t>
            </a:r>
            <a:r>
              <a:rPr lang="en-IN" b="1" dirty="0" err="1"/>
              <a:t>Pramila</a:t>
            </a:r>
            <a:r>
              <a:rPr lang="en-IN" b="1" dirty="0"/>
              <a:t> Mate</a:t>
            </a:r>
            <a:endParaRPr lang="en-IN" dirty="0"/>
          </a:p>
        </p:txBody>
      </p:sp>
      <p:pic>
        <p:nvPicPr>
          <p:cNvPr id="2097152" name="Picture 1"/>
          <p:cNvPicPr>
            <a:picLocks noChangeAspect="1" noChangeArrowheads="1"/>
          </p:cNvPicPr>
          <p:nvPr/>
        </p:nvPicPr>
        <p:blipFill>
          <a:blip r:embed="rId2"/>
          <a:srcRect/>
          <a:stretch>
            <a:fillRect/>
          </a:stretch>
        </p:blipFill>
        <p:spPr bwMode="auto">
          <a:xfrm>
            <a:off x="3933031" y="228600"/>
            <a:ext cx="1735138" cy="1052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But python cannot draw images, nor can get the user input that the games needs.</a:t>
            </a:r>
          </a:p>
          <a:p>
            <a:r>
              <a:rPr lang="en-US" dirty="0" smtClean="0"/>
              <a:t>But many different modules are available in python for game development.</a:t>
            </a:r>
          </a:p>
          <a:p>
            <a:r>
              <a:rPr lang="en-US" dirty="0" smtClean="0"/>
              <a:t>Few are:  </a:t>
            </a:r>
          </a:p>
          <a:p>
            <a:pPr lvl="4"/>
            <a:r>
              <a:rPr lang="en-US" sz="2800" dirty="0" err="1" smtClean="0"/>
              <a:t>Pygame</a:t>
            </a:r>
            <a:endParaRPr lang="en-US" sz="2800" dirty="0" smtClean="0"/>
          </a:p>
          <a:p>
            <a:pPr lvl="4"/>
            <a:r>
              <a:rPr lang="en-US" sz="2800" dirty="0" err="1" smtClean="0"/>
              <a:t>Pyglet</a:t>
            </a:r>
            <a:endParaRPr lang="en-US" sz="2800" dirty="0" smtClean="0"/>
          </a:p>
          <a:p>
            <a:pPr lvl="4"/>
            <a:r>
              <a:rPr lang="en-US" sz="2800" dirty="0" smtClean="0"/>
              <a:t>Arcade </a:t>
            </a:r>
            <a:endParaRPr lang="en-IN" sz="2800" dirty="0"/>
          </a:p>
        </p:txBody>
      </p:sp>
      <p:sp>
        <p:nvSpPr>
          <p:cNvPr id="4" name="Slide Number Placeholder 3"/>
          <p:cNvSpPr>
            <a:spLocks noGrp="1"/>
          </p:cNvSpPr>
          <p:nvPr>
            <p:ph type="sldNum" sz="quarter" idx="12"/>
          </p:nvPr>
        </p:nvSpPr>
        <p:spPr/>
        <p:txBody>
          <a:bodyPr/>
          <a:lstStyle/>
          <a:p>
            <a:fld id="{2839A8E0-98E3-4ECF-A2BD-E7C68BC5AE13}" type="slidenum">
              <a:rPr lang="en-US" smtClean="0"/>
              <a:t>10</a:t>
            </a:fld>
            <a:endParaRPr lang="en-US"/>
          </a:p>
        </p:txBody>
      </p:sp>
    </p:spTree>
    <p:extLst>
      <p:ext uri="{BB962C8B-B14F-4D97-AF65-F5344CB8AC3E}">
        <p14:creationId xmlns:p14="http://schemas.microsoft.com/office/powerpoint/2010/main" val="3066067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pygame</a:t>
            </a:r>
            <a:r>
              <a:rPr lang="en-US" dirty="0" smtClean="0"/>
              <a:t> works</a:t>
            </a:r>
            <a:endParaRPr lang="en-IN" dirty="0"/>
          </a:p>
        </p:txBody>
      </p:sp>
      <p:sp>
        <p:nvSpPr>
          <p:cNvPr id="3" name="Content Placeholder 2"/>
          <p:cNvSpPr>
            <a:spLocks noGrp="1"/>
          </p:cNvSpPr>
          <p:nvPr>
            <p:ph idx="1"/>
          </p:nvPr>
        </p:nvSpPr>
        <p:spPr/>
        <p:txBody>
          <a:bodyPr/>
          <a:lstStyle/>
          <a:p>
            <a:r>
              <a:rPr lang="en-US" dirty="0" smtClean="0"/>
              <a:t>The very first thing we need to do is install the </a:t>
            </a:r>
            <a:r>
              <a:rPr lang="en-US" dirty="0" err="1" smtClean="0"/>
              <a:t>pygame</a:t>
            </a:r>
            <a:r>
              <a:rPr lang="en-US" dirty="0" smtClean="0"/>
              <a:t> module as it is an external module.</a:t>
            </a:r>
          </a:p>
          <a:p>
            <a:pPr marL="1714500" lvl="6" indent="-342900"/>
            <a:r>
              <a:rPr lang="en-US" sz="2400" dirty="0" smtClean="0"/>
              <a:t>pip install </a:t>
            </a:r>
            <a:r>
              <a:rPr lang="en-US" sz="2400" dirty="0" err="1" smtClean="0"/>
              <a:t>pygame</a:t>
            </a:r>
            <a:endParaRPr lang="en-US" sz="2400" dirty="0" smtClean="0"/>
          </a:p>
          <a:p>
            <a:r>
              <a:rPr lang="en-US" dirty="0" smtClean="0"/>
              <a:t>Architecture of </a:t>
            </a:r>
            <a:r>
              <a:rPr lang="en-US" dirty="0" err="1" smtClean="0"/>
              <a:t>pygame</a:t>
            </a:r>
            <a:r>
              <a:rPr lang="en-US" dirty="0" smtClean="0"/>
              <a:t>:</a:t>
            </a:r>
            <a:endParaRPr lang="en-US" dirty="0"/>
          </a:p>
          <a:p>
            <a:pPr lvl="5"/>
            <a:endParaRPr lang="en-US" dirty="0" smtClean="0"/>
          </a:p>
          <a:p>
            <a:endParaRPr lang="en-US" dirty="0"/>
          </a:p>
        </p:txBody>
      </p:sp>
      <p:sp>
        <p:nvSpPr>
          <p:cNvPr id="4" name="Slide Number Placeholder 3"/>
          <p:cNvSpPr>
            <a:spLocks noGrp="1"/>
          </p:cNvSpPr>
          <p:nvPr>
            <p:ph type="sldNum" sz="quarter" idx="12"/>
          </p:nvPr>
        </p:nvSpPr>
        <p:spPr/>
        <p:txBody>
          <a:bodyPr/>
          <a:lstStyle/>
          <a:p>
            <a:fld id="{2839A8E0-98E3-4ECF-A2BD-E7C68BC5AE13}" type="slidenum">
              <a:rPr lang="en-US" smtClean="0"/>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895600"/>
            <a:ext cx="31146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066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12</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19200"/>
            <a:ext cx="5899434"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532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Flowchart of the game</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13</a:t>
            </a:fld>
            <a:endParaRPr lang="en-US"/>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745" y="1600200"/>
            <a:ext cx="2370509" cy="4525963"/>
          </a:xfrm>
        </p:spPr>
      </p:pic>
    </p:spTree>
    <p:extLst>
      <p:ext uri="{BB962C8B-B14F-4D97-AF65-F5344CB8AC3E}">
        <p14:creationId xmlns:p14="http://schemas.microsoft.com/office/powerpoint/2010/main" val="1643119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Game </a:t>
            </a:r>
            <a:r>
              <a:rPr lang="en-US" dirty="0" smtClean="0"/>
              <a:t>Terminologies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Frames per second(FPS)</a:t>
            </a:r>
          </a:p>
          <a:p>
            <a:pPr lvl="3"/>
            <a:r>
              <a:rPr lang="en-US" dirty="0" smtClean="0"/>
              <a:t>How many pictures(/Frames) a game draws in a single second.</a:t>
            </a:r>
          </a:p>
          <a:p>
            <a:pPr lvl="3"/>
            <a:r>
              <a:rPr lang="en-US" dirty="0" smtClean="0"/>
              <a:t>They influence how fast and fluid a game runs</a:t>
            </a:r>
          </a:p>
          <a:p>
            <a:pPr lvl="3"/>
            <a:r>
              <a:rPr lang="en-US" dirty="0" smtClean="0"/>
              <a:t>Example: </a:t>
            </a:r>
          </a:p>
          <a:p>
            <a:pPr lvl="4"/>
            <a:r>
              <a:rPr lang="en-US" dirty="0" smtClean="0"/>
              <a:t>100 FPS = 100 * 5px = 500px per second.</a:t>
            </a:r>
          </a:p>
          <a:p>
            <a:pPr lvl="1"/>
            <a:r>
              <a:rPr lang="en-US" sz="2400" dirty="0" smtClean="0"/>
              <a:t>Implemented in python by using: </a:t>
            </a:r>
          </a:p>
          <a:p>
            <a:pPr marL="0" indent="0">
              <a:buNone/>
            </a:pPr>
            <a:r>
              <a:rPr lang="en-US" sz="2400" dirty="0"/>
              <a:t>	</a:t>
            </a:r>
            <a:r>
              <a:rPr lang="en-US" sz="2400" dirty="0" smtClean="0"/>
              <a:t>	clock object.</a:t>
            </a:r>
          </a:p>
          <a:p>
            <a:pPr marL="0" indent="0">
              <a:buNone/>
            </a:pPr>
            <a:r>
              <a:rPr lang="en-US" sz="2400" dirty="0"/>
              <a:t>	</a:t>
            </a:r>
            <a:r>
              <a:rPr lang="en-US" sz="2400" dirty="0" smtClean="0"/>
              <a:t>	Example: </a:t>
            </a:r>
          </a:p>
          <a:p>
            <a:pPr marL="0" indent="0">
              <a:buNone/>
            </a:pPr>
            <a:r>
              <a:rPr lang="en-US" sz="2400" dirty="0"/>
              <a:t>	</a:t>
            </a:r>
            <a:r>
              <a:rPr lang="en-US" sz="2400" dirty="0" smtClean="0"/>
              <a:t>		clock = </a:t>
            </a:r>
            <a:r>
              <a:rPr lang="en-US" sz="2400" dirty="0" err="1" smtClean="0"/>
              <a:t>pygame.time.Clock</a:t>
            </a:r>
            <a:r>
              <a:rPr lang="en-US" sz="2400" dirty="0" smtClean="0"/>
              <a:t>()</a:t>
            </a:r>
          </a:p>
          <a:p>
            <a:pPr marL="0" indent="0">
              <a:buNone/>
            </a:pPr>
            <a:r>
              <a:rPr lang="en-US" sz="2400" dirty="0"/>
              <a:t>	</a:t>
            </a:r>
            <a:r>
              <a:rPr lang="en-US" sz="2400" dirty="0" smtClean="0"/>
              <a:t>		</a:t>
            </a:r>
            <a:r>
              <a:rPr lang="en-US" sz="2400" dirty="0" err="1" smtClean="0"/>
              <a:t>clock.tick</a:t>
            </a:r>
            <a:r>
              <a:rPr lang="en-US" sz="2400" dirty="0" smtClean="0"/>
              <a:t>(120)  # 120 frames per second</a:t>
            </a:r>
          </a:p>
          <a:p>
            <a:pPr marL="0" indent="0">
              <a:buNone/>
            </a:pPr>
            <a:endParaRPr lang="en-US" dirty="0">
              <a:solidFill>
                <a:srgbClr val="FF0000"/>
              </a:solidFill>
            </a:endParaRPr>
          </a:p>
          <a:p>
            <a:pPr marL="0" indent="0">
              <a:buNone/>
            </a:pPr>
            <a:r>
              <a:rPr lang="en-US" dirty="0" smtClean="0">
                <a:solidFill>
                  <a:srgbClr val="FF0000"/>
                </a:solidFill>
              </a:rPr>
              <a:t>Note: If we have unstable </a:t>
            </a:r>
            <a:r>
              <a:rPr lang="en-US" dirty="0" err="1" smtClean="0">
                <a:solidFill>
                  <a:srgbClr val="FF0000"/>
                </a:solidFill>
              </a:rPr>
              <a:t>framerate</a:t>
            </a:r>
            <a:r>
              <a:rPr lang="en-US" dirty="0" smtClean="0">
                <a:solidFill>
                  <a:srgbClr val="FF0000"/>
                </a:solidFill>
              </a:rPr>
              <a:t>, it would affect the user experience.</a:t>
            </a:r>
            <a:endParaRPr lang="en-US" dirty="0">
              <a:solidFill>
                <a:srgbClr val="FF0000"/>
              </a:solidFill>
            </a:endParaRPr>
          </a:p>
          <a:p>
            <a:endParaRPr lang="en-US" dirty="0" smtClean="0"/>
          </a:p>
        </p:txBody>
      </p:sp>
      <p:sp>
        <p:nvSpPr>
          <p:cNvPr id="4" name="Slide Number Placeholder 3"/>
          <p:cNvSpPr>
            <a:spLocks noGrp="1"/>
          </p:cNvSpPr>
          <p:nvPr>
            <p:ph type="sldNum" sz="quarter" idx="12"/>
          </p:nvPr>
        </p:nvSpPr>
        <p:spPr/>
        <p:txBody>
          <a:bodyPr/>
          <a:lstStyle/>
          <a:p>
            <a:fld id="{2839A8E0-98E3-4ECF-A2BD-E7C68BC5AE13}" type="slidenum">
              <a:rPr lang="en-US" smtClean="0"/>
              <a:t>14</a:t>
            </a:fld>
            <a:endParaRPr lang="en-US"/>
          </a:p>
        </p:txBody>
      </p:sp>
    </p:spTree>
    <p:extLst>
      <p:ext uri="{BB962C8B-B14F-4D97-AF65-F5344CB8AC3E}">
        <p14:creationId xmlns:p14="http://schemas.microsoft.com/office/powerpoint/2010/main" val="14621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Display surface and regular surfaces</a:t>
            </a:r>
          </a:p>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09813"/>
            <a:ext cx="7238999"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380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smtClean="0"/>
              <a:t>Rects</a:t>
            </a:r>
            <a:endParaRPr lang="en-US" dirty="0"/>
          </a:p>
          <a:p>
            <a:pPr lvl="3"/>
            <a:r>
              <a:rPr lang="en-US" dirty="0" smtClean="0"/>
              <a:t>We can check collisions by drawing rectangles around the screen</a:t>
            </a:r>
          </a:p>
          <a:p>
            <a:pPr lvl="3"/>
            <a:r>
              <a:rPr lang="en-US" dirty="0" smtClean="0"/>
              <a:t>More control on how to place the object.</a:t>
            </a:r>
          </a:p>
          <a:p>
            <a:pPr lvl="3"/>
            <a:r>
              <a:rPr lang="en-US" dirty="0" smtClean="0"/>
              <a:t>Can rotate the rectangle so that corresponding object will also get rotated</a:t>
            </a:r>
          </a:p>
          <a:p>
            <a:pPr lvl="3"/>
            <a:endParaRPr lang="en-US" dirty="0" smtClean="0"/>
          </a:p>
          <a:p>
            <a:pPr marL="1371600" lvl="3" indent="0">
              <a:buNone/>
            </a:pPr>
            <a:endParaRPr lang="en-US" dirty="0" smtClean="0"/>
          </a:p>
        </p:txBody>
      </p:sp>
      <p:sp>
        <p:nvSpPr>
          <p:cNvPr id="4" name="Slide Number Placeholder 3"/>
          <p:cNvSpPr>
            <a:spLocks noGrp="1"/>
          </p:cNvSpPr>
          <p:nvPr>
            <p:ph type="sldNum" sz="quarter" idx="12"/>
          </p:nvPr>
        </p:nvSpPr>
        <p:spPr/>
        <p:txBody>
          <a:bodyPr/>
          <a:lstStyle/>
          <a:p>
            <a:fld id="{2839A8E0-98E3-4ECF-A2BD-E7C68BC5AE13}" type="slidenum">
              <a:rPr lang="en-US" smtClean="0"/>
              <a:t>16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39624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084493"/>
            <a:ext cx="3742738" cy="21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70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Co-ordinate System</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17</a:t>
            </a:fld>
            <a:endParaRPr lang="en-US"/>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4800600" cy="4575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427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physics of the game</a:t>
            </a:r>
            <a:endParaRPr lang="en-IN" dirty="0"/>
          </a:p>
        </p:txBody>
      </p:sp>
      <p:sp>
        <p:nvSpPr>
          <p:cNvPr id="3" name="Content Placeholder 2"/>
          <p:cNvSpPr>
            <a:spLocks noGrp="1"/>
          </p:cNvSpPr>
          <p:nvPr>
            <p:ph idx="1"/>
          </p:nvPr>
        </p:nvSpPr>
        <p:spPr/>
        <p:txBody>
          <a:bodyPr/>
          <a:lstStyle/>
          <a:p>
            <a:r>
              <a:rPr lang="en-US" dirty="0" smtClean="0"/>
              <a:t>Centre of the screen is on top- left corner of the screen</a:t>
            </a:r>
          </a:p>
          <a:p>
            <a:r>
              <a:rPr lang="en-US" dirty="0" smtClean="0">
                <a:solidFill>
                  <a:schemeClr val="accent5">
                    <a:lumMod val="75000"/>
                  </a:schemeClr>
                </a:solidFill>
              </a:rPr>
              <a:t>Blue Upward Arrow:</a:t>
            </a:r>
          </a:p>
          <a:p>
            <a:pPr lvl="3"/>
            <a:r>
              <a:rPr lang="en-US" dirty="0" smtClean="0">
                <a:solidFill>
                  <a:schemeClr val="accent5">
                    <a:lumMod val="75000"/>
                  </a:schemeClr>
                </a:solidFill>
              </a:rPr>
              <a:t>Left mouse button clicked</a:t>
            </a:r>
          </a:p>
          <a:p>
            <a:pPr lvl="3"/>
            <a:r>
              <a:rPr lang="en-US" dirty="0" smtClean="0">
                <a:solidFill>
                  <a:schemeClr val="accent5">
                    <a:lumMod val="75000"/>
                  </a:schemeClr>
                </a:solidFill>
              </a:rPr>
              <a:t>Against gravity</a:t>
            </a:r>
          </a:p>
          <a:p>
            <a:pPr lvl="3"/>
            <a:r>
              <a:rPr lang="en-US" dirty="0" smtClean="0">
                <a:solidFill>
                  <a:schemeClr val="accent5">
                    <a:lumMod val="75000"/>
                  </a:schemeClr>
                </a:solidFill>
              </a:rPr>
              <a:t>Decrement the value of y</a:t>
            </a:r>
          </a:p>
          <a:p>
            <a:r>
              <a:rPr lang="en-US" dirty="0" smtClean="0">
                <a:solidFill>
                  <a:srgbClr val="CC0000"/>
                </a:solidFill>
              </a:rPr>
              <a:t>Red Downward Arrow:</a:t>
            </a:r>
          </a:p>
          <a:p>
            <a:pPr lvl="3"/>
            <a:r>
              <a:rPr lang="en-US" dirty="0" smtClean="0">
                <a:solidFill>
                  <a:srgbClr val="FF0000"/>
                </a:solidFill>
              </a:rPr>
              <a:t>No button clicked</a:t>
            </a:r>
          </a:p>
          <a:p>
            <a:pPr lvl="3"/>
            <a:r>
              <a:rPr lang="en-US" dirty="0" smtClean="0">
                <a:solidFill>
                  <a:srgbClr val="FF0000"/>
                </a:solidFill>
              </a:rPr>
              <a:t>Apply gravity</a:t>
            </a:r>
          </a:p>
          <a:p>
            <a:pPr lvl="3"/>
            <a:r>
              <a:rPr lang="en-US" dirty="0" smtClean="0">
                <a:solidFill>
                  <a:srgbClr val="FF0000"/>
                </a:solidFill>
              </a:rPr>
              <a:t>Increment the value of y</a:t>
            </a:r>
          </a:p>
        </p:txBody>
      </p:sp>
      <p:sp>
        <p:nvSpPr>
          <p:cNvPr id="4" name="Slide Number Placeholder 3"/>
          <p:cNvSpPr>
            <a:spLocks noGrp="1"/>
          </p:cNvSpPr>
          <p:nvPr>
            <p:ph type="sldNum" sz="quarter" idx="12"/>
          </p:nvPr>
        </p:nvSpPr>
        <p:spPr/>
        <p:txBody>
          <a:bodyPr/>
          <a:lstStyle/>
          <a:p>
            <a:fld id="{2839A8E0-98E3-4ECF-A2BD-E7C68BC5AE13}" type="slidenum">
              <a:rPr lang="en-US" smtClean="0"/>
              <a:t>18</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575429"/>
            <a:ext cx="3510407"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715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logic of the game</a:t>
            </a:r>
            <a:endParaRPr lang="en-IN" dirty="0"/>
          </a:p>
        </p:txBody>
      </p:sp>
      <p:sp>
        <p:nvSpPr>
          <p:cNvPr id="3" name="Content Placeholder 2"/>
          <p:cNvSpPr>
            <a:spLocks noGrp="1"/>
          </p:cNvSpPr>
          <p:nvPr>
            <p:ph idx="1"/>
          </p:nvPr>
        </p:nvSpPr>
        <p:spPr/>
        <p:txBody>
          <a:bodyPr/>
          <a:lstStyle/>
          <a:p>
            <a:r>
              <a:rPr lang="en-US" dirty="0" smtClean="0"/>
              <a:t>Animation</a:t>
            </a:r>
          </a:p>
          <a:p>
            <a:pPr lvl="3"/>
            <a:r>
              <a:rPr lang="en-US" dirty="0" smtClean="0"/>
              <a:t>Animation is done by constantly changing the images and displaying in on the screen</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971800"/>
            <a:ext cx="3657600" cy="1809750"/>
          </a:xfrm>
          <a:prstGeom prst="rect">
            <a:avLst/>
          </a:prstGeom>
        </p:spPr>
      </p:pic>
    </p:spTree>
    <p:extLst>
      <p:ext uri="{BB962C8B-B14F-4D97-AF65-F5344CB8AC3E}">
        <p14:creationId xmlns:p14="http://schemas.microsoft.com/office/powerpoint/2010/main" val="3075353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274638"/>
            <a:ext cx="8229600" cy="792162"/>
          </a:xfrm>
        </p:spPr>
        <p:txBody>
          <a:bodyPr>
            <a:normAutofit/>
          </a:bodyPr>
          <a:lstStyle/>
          <a:p>
            <a:r>
              <a:rPr lang="en-US" sz="4400" dirty="0" smtClean="0">
                <a:solidFill>
                  <a:schemeClr val="accent1">
                    <a:lumMod val="75000"/>
                  </a:schemeClr>
                </a:solidFill>
                <a:latin typeface="Century Schoolbook" pitchFamily="18" charset="0"/>
              </a:rPr>
              <a:t>Contents</a:t>
            </a:r>
            <a:endParaRPr lang="en-US" dirty="0"/>
          </a:p>
        </p:txBody>
      </p:sp>
      <p:sp>
        <p:nvSpPr>
          <p:cNvPr id="1048598" name="Content Placeholder 2"/>
          <p:cNvSpPr>
            <a:spLocks noGrp="1"/>
          </p:cNvSpPr>
          <p:nvPr>
            <p:ph idx="1"/>
          </p:nvPr>
        </p:nvSpPr>
        <p:spPr>
          <a:xfrm>
            <a:off x="457200" y="990600"/>
            <a:ext cx="8229600" cy="5318760"/>
          </a:xfrm>
        </p:spPr>
        <p:txBody>
          <a:bodyPr numCol="2">
            <a:noAutofit/>
          </a:bodyPr>
          <a:lstStyle/>
          <a:p>
            <a:pPr marL="817200" indent="-457200">
              <a:lnSpc>
                <a:spcPct val="170000"/>
              </a:lnSpc>
              <a:spcBef>
                <a:spcPts val="0"/>
              </a:spcBef>
              <a:buFont typeface="+mj-lt"/>
              <a:buAutoNum type="arabicPeriod"/>
            </a:pPr>
            <a:r>
              <a:rPr lang="en-US" sz="2400" dirty="0" smtClean="0"/>
              <a:t>Introduction</a:t>
            </a:r>
            <a:endParaRPr lang="en-US" sz="2400" dirty="0" smtClean="0"/>
          </a:p>
          <a:p>
            <a:pPr marL="817200" indent="-457200">
              <a:lnSpc>
                <a:spcPct val="170000"/>
              </a:lnSpc>
              <a:spcBef>
                <a:spcPts val="0"/>
              </a:spcBef>
              <a:buFont typeface="+mj-lt"/>
              <a:buAutoNum type="arabicPeriod"/>
            </a:pPr>
            <a:r>
              <a:rPr lang="en-US" sz="2400" dirty="0" smtClean="0"/>
              <a:t>Literature  survey </a:t>
            </a:r>
          </a:p>
          <a:p>
            <a:pPr marL="817200" indent="-457200">
              <a:lnSpc>
                <a:spcPct val="170000"/>
              </a:lnSpc>
              <a:spcBef>
                <a:spcPts val="0"/>
              </a:spcBef>
              <a:buFont typeface="+mj-lt"/>
              <a:buAutoNum type="arabicPeriod"/>
            </a:pPr>
            <a:r>
              <a:rPr lang="en-US" sz="2400" dirty="0" smtClean="0"/>
              <a:t>Aim</a:t>
            </a:r>
          </a:p>
          <a:p>
            <a:pPr marL="817200" indent="-457200">
              <a:lnSpc>
                <a:spcPct val="170000"/>
              </a:lnSpc>
              <a:spcBef>
                <a:spcPts val="0"/>
              </a:spcBef>
              <a:buFont typeface="+mj-lt"/>
              <a:buAutoNum type="arabicPeriod"/>
            </a:pPr>
            <a:r>
              <a:rPr lang="en-US" sz="2400" dirty="0" smtClean="0"/>
              <a:t>Objectives </a:t>
            </a:r>
            <a:endParaRPr lang="en-US" sz="2400" dirty="0" smtClean="0"/>
          </a:p>
          <a:p>
            <a:pPr marL="817200" indent="-457200">
              <a:lnSpc>
                <a:spcPct val="170000"/>
              </a:lnSpc>
              <a:spcBef>
                <a:spcPts val="0"/>
              </a:spcBef>
              <a:buFont typeface="+mj-lt"/>
              <a:buAutoNum type="arabicPeriod"/>
            </a:pPr>
            <a:r>
              <a:rPr lang="en-US" sz="2400" dirty="0" smtClean="0"/>
              <a:t>Scope</a:t>
            </a:r>
          </a:p>
          <a:p>
            <a:pPr marL="817200" indent="-457200">
              <a:lnSpc>
                <a:spcPct val="170000"/>
              </a:lnSpc>
              <a:spcBef>
                <a:spcPts val="0"/>
              </a:spcBef>
              <a:buFont typeface="+mj-lt"/>
              <a:buAutoNum type="arabicPeriod"/>
            </a:pPr>
            <a:r>
              <a:rPr lang="en-US" sz="2400" dirty="0" smtClean="0"/>
              <a:t>Proposed Algorithm </a:t>
            </a:r>
          </a:p>
          <a:p>
            <a:pPr marL="817200" indent="-457200">
              <a:lnSpc>
                <a:spcPct val="170000"/>
              </a:lnSpc>
              <a:spcBef>
                <a:spcPts val="0"/>
              </a:spcBef>
              <a:buFont typeface="+mj-lt"/>
              <a:buAutoNum type="arabicPeriod"/>
            </a:pPr>
            <a:r>
              <a:rPr lang="en-US" sz="2400" dirty="0" smtClean="0"/>
              <a:t>Implementation (proposed system )</a:t>
            </a:r>
          </a:p>
          <a:p>
            <a:pPr marL="817200" indent="-457200">
              <a:lnSpc>
                <a:spcPct val="170000"/>
              </a:lnSpc>
              <a:spcBef>
                <a:spcPts val="0"/>
              </a:spcBef>
              <a:buFont typeface="+mj-lt"/>
              <a:buAutoNum type="arabicPeriod"/>
            </a:pPr>
            <a:r>
              <a:rPr lang="en-US" sz="2400" dirty="0" smtClean="0"/>
              <a:t>Result  and discussion</a:t>
            </a:r>
          </a:p>
          <a:p>
            <a:pPr marL="817200" indent="-457200">
              <a:lnSpc>
                <a:spcPct val="170000"/>
              </a:lnSpc>
              <a:spcBef>
                <a:spcPts val="0"/>
              </a:spcBef>
              <a:buFont typeface="+mj-lt"/>
              <a:buAutoNum type="arabicPeriod"/>
            </a:pPr>
            <a:r>
              <a:rPr lang="en-US" sz="2400" dirty="0" smtClean="0"/>
              <a:t>Conclusion</a:t>
            </a:r>
          </a:p>
          <a:p>
            <a:pPr marL="817200" indent="-457200">
              <a:lnSpc>
                <a:spcPct val="170000"/>
              </a:lnSpc>
              <a:spcBef>
                <a:spcPts val="0"/>
              </a:spcBef>
              <a:buFont typeface="+mj-lt"/>
              <a:buAutoNum type="arabicPeriod"/>
            </a:pPr>
            <a:r>
              <a:rPr lang="en-US" sz="2400" dirty="0" smtClean="0"/>
              <a:t>References</a:t>
            </a:r>
            <a:endParaRPr lang="en-US" sz="2400" dirty="0" smtClean="0"/>
          </a:p>
        </p:txBody>
      </p:sp>
      <p:sp>
        <p:nvSpPr>
          <p:cNvPr id="1048599" name="Slide Number Placeholder 3"/>
          <p:cNvSpPr>
            <a:spLocks noGrp="1"/>
          </p:cNvSpPr>
          <p:nvPr>
            <p:ph type="sldNum" sz="quarter" idx="12"/>
          </p:nvPr>
        </p:nvSpPr>
        <p:spPr/>
        <p:txBody>
          <a:bodyPr/>
          <a:lstStyle/>
          <a:p>
            <a:fld id="{2839A8E0-98E3-4ECF-A2BD-E7C68BC5AE13}"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Counting the score</a:t>
            </a:r>
          </a:p>
          <a:p>
            <a:pPr lvl="2"/>
            <a:r>
              <a:rPr lang="en-US" dirty="0" smtClean="0">
                <a:solidFill>
                  <a:schemeClr val="accent6">
                    <a:lumMod val="75000"/>
                  </a:schemeClr>
                </a:solidFill>
              </a:rPr>
              <a:t>If the bird passes through the </a:t>
            </a:r>
          </a:p>
          <a:p>
            <a:pPr marL="914400" lvl="2" indent="0">
              <a:buNone/>
            </a:pPr>
            <a:r>
              <a:rPr lang="en-US" dirty="0" smtClean="0">
                <a:solidFill>
                  <a:schemeClr val="accent6">
                    <a:lumMod val="75000"/>
                  </a:schemeClr>
                </a:solidFill>
              </a:rPr>
              <a:t>   orange line, it means that the bird</a:t>
            </a:r>
          </a:p>
          <a:p>
            <a:pPr marL="914400" lvl="2" indent="0">
              <a:buNone/>
            </a:pPr>
            <a:r>
              <a:rPr lang="en-US" dirty="0">
                <a:solidFill>
                  <a:schemeClr val="accent6">
                    <a:lumMod val="75000"/>
                  </a:schemeClr>
                </a:solidFill>
              </a:rPr>
              <a:t> </a:t>
            </a:r>
            <a:r>
              <a:rPr lang="en-US" dirty="0" smtClean="0">
                <a:solidFill>
                  <a:schemeClr val="accent6">
                    <a:lumMod val="75000"/>
                  </a:schemeClr>
                </a:solidFill>
              </a:rPr>
              <a:t>  enters the pipe.</a:t>
            </a:r>
          </a:p>
          <a:p>
            <a:pPr marL="914400" lvl="2" indent="0">
              <a:buNone/>
            </a:pPr>
            <a:endParaRPr lang="en-US" dirty="0" smtClean="0">
              <a:solidFill>
                <a:schemeClr val="accent6">
                  <a:lumMod val="75000"/>
                </a:schemeClr>
              </a:solidFill>
            </a:endParaRPr>
          </a:p>
          <a:p>
            <a:pPr lvl="2"/>
            <a:r>
              <a:rPr lang="en-US" dirty="0" smtClean="0">
                <a:solidFill>
                  <a:srgbClr val="00B050"/>
                </a:solidFill>
              </a:rPr>
              <a:t>Green line indicates that the bird</a:t>
            </a:r>
            <a:endParaRPr lang="en-IN" dirty="0" smtClean="0">
              <a:solidFill>
                <a:srgbClr val="00B050"/>
              </a:solidFill>
            </a:endParaRPr>
          </a:p>
          <a:p>
            <a:pPr marL="914400" lvl="2" indent="0">
              <a:buNone/>
            </a:pPr>
            <a:r>
              <a:rPr lang="en-US" dirty="0">
                <a:solidFill>
                  <a:srgbClr val="00B050"/>
                </a:solidFill>
              </a:rPr>
              <a:t> </a:t>
            </a:r>
            <a:r>
              <a:rPr lang="en-US" dirty="0" smtClean="0">
                <a:solidFill>
                  <a:srgbClr val="00B050"/>
                </a:solidFill>
              </a:rPr>
              <a:t>   has successfully passed the pipe.</a:t>
            </a:r>
          </a:p>
          <a:p>
            <a:pPr marL="914400" lvl="2" indent="0">
              <a:buNone/>
            </a:pPr>
            <a:r>
              <a:rPr lang="en-US" dirty="0">
                <a:solidFill>
                  <a:srgbClr val="00B050"/>
                </a:solidFill>
              </a:rPr>
              <a:t> </a:t>
            </a:r>
            <a:r>
              <a:rPr lang="en-US" dirty="0" smtClean="0">
                <a:solidFill>
                  <a:srgbClr val="00B050"/>
                </a:solidFill>
              </a:rPr>
              <a:t>   and has not collided with the pipe, </a:t>
            </a:r>
          </a:p>
          <a:p>
            <a:pPr marL="914400" lvl="2" indent="0">
              <a:buNone/>
            </a:pPr>
            <a:r>
              <a:rPr lang="en-US" dirty="0" smtClean="0"/>
              <a:t>so increment the  value of the score</a:t>
            </a:r>
            <a:r>
              <a:rPr lang="en-US" dirty="0" smtClean="0">
                <a:solidFill>
                  <a:srgbClr val="00B050"/>
                </a:solidFill>
              </a:rPr>
              <a:t>.</a:t>
            </a:r>
          </a:p>
        </p:txBody>
      </p:sp>
      <p:sp>
        <p:nvSpPr>
          <p:cNvPr id="4" name="Slide Number Placeholder 3"/>
          <p:cNvSpPr>
            <a:spLocks noGrp="1"/>
          </p:cNvSpPr>
          <p:nvPr>
            <p:ph type="sldNum" sz="quarter" idx="12"/>
          </p:nvPr>
        </p:nvSpPr>
        <p:spPr/>
        <p:txBody>
          <a:bodyPr/>
          <a:lstStyle/>
          <a:p>
            <a:fld id="{2839A8E0-98E3-4ECF-A2BD-E7C68BC5AE13}" type="slidenum">
              <a:rPr lang="en-US" smtClean="0"/>
              <a:t>20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828800"/>
            <a:ext cx="2667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9521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logic block diagram</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21</a:t>
            </a:fld>
            <a:endParaRPr lang="en-US"/>
          </a:p>
        </p:txBody>
      </p:sp>
      <p:sp>
        <p:nvSpPr>
          <p:cNvPr id="6" name="Content Placeholder 5"/>
          <p:cNvSpPr>
            <a:spLocks noGrp="1"/>
          </p:cNvSpPr>
          <p:nvPr>
            <p:ph idx="1"/>
          </p:nvPr>
        </p:nvSpPr>
        <p:spPr/>
        <p:txBody>
          <a:bodyPr/>
          <a:lstStyle/>
          <a:p>
            <a:endParaRPr lang="en-IN" dirty="0"/>
          </a:p>
        </p:txBody>
      </p:sp>
      <p:pic>
        <p:nvPicPr>
          <p:cNvPr id="7" name="Content Placeholder 4"/>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382000" cy="464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69851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Impementation</a:t>
            </a:r>
            <a:endParaRPr lang="en-IN" dirty="0"/>
          </a:p>
        </p:txBody>
      </p:sp>
      <p:sp>
        <p:nvSpPr>
          <p:cNvPr id="3" name="Content Placeholder 2"/>
          <p:cNvSpPr>
            <a:spLocks noGrp="1"/>
          </p:cNvSpPr>
          <p:nvPr>
            <p:ph idx="1"/>
          </p:nvPr>
        </p:nvSpPr>
        <p:spPr/>
        <p:txBody>
          <a:bodyPr/>
          <a:lstStyle/>
          <a:p>
            <a:r>
              <a:rPr lang="en-US" dirty="0" smtClean="0"/>
              <a:t>Flow Of Application :-</a:t>
            </a:r>
          </a:p>
          <a:p>
            <a:pPr lvl="2"/>
            <a:r>
              <a:rPr lang="en-US" dirty="0" smtClean="0"/>
              <a:t>Main Menu</a:t>
            </a:r>
          </a:p>
          <a:p>
            <a:pPr lvl="2"/>
            <a:r>
              <a:rPr lang="en-US" dirty="0" smtClean="0"/>
              <a:t>Start Game</a:t>
            </a:r>
          </a:p>
          <a:p>
            <a:pPr lvl="2"/>
            <a:r>
              <a:rPr lang="en-US" dirty="0" smtClean="0"/>
              <a:t>Restart Game</a:t>
            </a:r>
          </a:p>
          <a:p>
            <a:pPr lvl="2"/>
            <a:r>
              <a:rPr lang="en-US" dirty="0" smtClean="0"/>
              <a:t>Quit game – Can be quitted anytime by clicking the x button on top-right hand side of the screen</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22</a:t>
            </a:fld>
            <a:endParaRPr lang="en-US"/>
          </a:p>
        </p:txBody>
      </p:sp>
    </p:spTree>
    <p:extLst>
      <p:ext uri="{BB962C8B-B14F-4D97-AF65-F5344CB8AC3E}">
        <p14:creationId xmlns:p14="http://schemas.microsoft.com/office/powerpoint/2010/main" val="2378761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23</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00013"/>
            <a:ext cx="8277225" cy="665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816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80963"/>
            <a:ext cx="8277225" cy="669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329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2839A8E0-98E3-4ECF-A2BD-E7C68BC5AE13}" type="slidenum">
              <a:rPr lang="en-US" smtClean="0"/>
              <a:t>25</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
            <a:ext cx="8763000" cy="6553200"/>
          </a:xfrm>
          <a:prstGeom prst="rect">
            <a:avLst/>
          </a:prstGeom>
        </p:spPr>
      </p:pic>
    </p:spTree>
    <p:extLst>
      <p:ext uri="{BB962C8B-B14F-4D97-AF65-F5344CB8AC3E}">
        <p14:creationId xmlns:p14="http://schemas.microsoft.com/office/powerpoint/2010/main" val="3124015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26</a:t>
            </a:fld>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09538"/>
            <a:ext cx="8258175" cy="663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26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2839A8E0-98E3-4ECF-A2BD-E7C68BC5AE13}" type="slidenum">
              <a:rPr lang="en-US" smtClean="0"/>
              <a:t>27</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6200" y="152400"/>
            <a:ext cx="8915400" cy="6629400"/>
          </a:xfrm>
          <a:prstGeom prst="rect">
            <a:avLst/>
          </a:prstGeom>
        </p:spPr>
      </p:pic>
    </p:spTree>
    <p:extLst>
      <p:ext uri="{BB962C8B-B14F-4D97-AF65-F5344CB8AC3E}">
        <p14:creationId xmlns:p14="http://schemas.microsoft.com/office/powerpoint/2010/main" val="2093581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IN" dirty="0"/>
          </a:p>
        </p:txBody>
      </p:sp>
      <p:sp>
        <p:nvSpPr>
          <p:cNvPr id="3" name="Content Placeholder 2"/>
          <p:cNvSpPr>
            <a:spLocks noGrp="1"/>
          </p:cNvSpPr>
          <p:nvPr>
            <p:ph idx="1"/>
          </p:nvPr>
        </p:nvSpPr>
        <p:spPr/>
        <p:txBody>
          <a:bodyPr>
            <a:normAutofit/>
          </a:bodyPr>
          <a:lstStyle/>
          <a:p>
            <a:r>
              <a:rPr lang="en-US" dirty="0"/>
              <a:t>Our final project was planned, developed and demonstrated as expected. We designed a new version of Flappy Bird Game written in Python, which could be played either on personal computer. Firstly, a user-friendly interface was implemented</a:t>
            </a:r>
            <a:r>
              <a:rPr lang="en-US" dirty="0" smtClean="0"/>
              <a:t>.</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28</a:t>
            </a:fld>
            <a:endParaRPr lang="en-US"/>
          </a:p>
        </p:txBody>
      </p:sp>
    </p:spTree>
    <p:extLst>
      <p:ext uri="{BB962C8B-B14F-4D97-AF65-F5344CB8AC3E}">
        <p14:creationId xmlns:p14="http://schemas.microsoft.com/office/powerpoint/2010/main" val="2556965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Working on this project gave us the opportunity to test our understanding of Python; how different functions would be extended on a larger scale project, as well as how basic data types like strings and arrays come together to provide inheritance on a larger scale.</a:t>
            </a:r>
          </a:p>
          <a:p>
            <a:r>
              <a:rPr lang="en-US" dirty="0" smtClean="0"/>
              <a:t>The concept of Object-Oriented Programming was successfully studied and implemented by creating various classes and inheriting from the parent class as so on and so forth.</a:t>
            </a:r>
            <a:endParaRPr lang="en-IN" dirty="0" smtClean="0"/>
          </a:p>
          <a:p>
            <a:r>
              <a:rPr lang="en-IN" dirty="0" smtClean="0"/>
              <a:t>We can create different functions, and different </a:t>
            </a:r>
            <a:r>
              <a:rPr lang="en-IN" dirty="0" err="1" smtClean="0"/>
              <a:t>datatypes</a:t>
            </a:r>
            <a:r>
              <a:rPr lang="en-IN" dirty="0" smtClean="0"/>
              <a:t> can be declared to support those functions. More importantly, we got the chance to understand what it means to work together as a team and establish a workflow for project management.</a:t>
            </a:r>
          </a:p>
          <a:p>
            <a:endParaRPr lang="en-IN" dirty="0" smtClean="0"/>
          </a:p>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29</a:t>
            </a:fld>
            <a:endParaRPr lang="en-US"/>
          </a:p>
        </p:txBody>
      </p:sp>
    </p:spTree>
    <p:extLst>
      <p:ext uri="{BB962C8B-B14F-4D97-AF65-F5344CB8AC3E}">
        <p14:creationId xmlns:p14="http://schemas.microsoft.com/office/powerpoint/2010/main" val="2040078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a:t>Flappy bird, a small game but made a great success, earned 4 million a year. But this game is really hard to play. This is a 2D game, and there is a bird flying towards, the bird is motionless horizontally in the screen, but the back-ground is moving backwards, it makes us feel the bird is flying towards.</a:t>
            </a:r>
          </a:p>
          <a:p>
            <a:r>
              <a:rPr lang="en-IN" dirty="0"/>
              <a:t>Flappy Bird is a very popular mobile game on Android platform, driving a lot of people crazy. Flappy Bird is a 2013 game, developed by Vietnam-based developer Dong Nguyen and published by GEARS Studios, a small independent game developer also based in Vietnam. </a:t>
            </a:r>
          </a:p>
          <a:p>
            <a:pPr marL="0" indent="0">
              <a:buNone/>
            </a:pP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3</a:t>
            </a:fld>
            <a:endParaRPr lang="en-US"/>
          </a:p>
        </p:txBody>
      </p:sp>
    </p:spTree>
    <p:extLst>
      <p:ext uri="{BB962C8B-B14F-4D97-AF65-F5344CB8AC3E}">
        <p14:creationId xmlns:p14="http://schemas.microsoft.com/office/powerpoint/2010/main" val="1009511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IN" dirty="0"/>
          </a:p>
        </p:txBody>
      </p:sp>
      <p:sp>
        <p:nvSpPr>
          <p:cNvPr id="3" name="Content Placeholder 2"/>
          <p:cNvSpPr>
            <a:spLocks noGrp="1"/>
          </p:cNvSpPr>
          <p:nvPr>
            <p:ph idx="1"/>
          </p:nvPr>
        </p:nvSpPr>
        <p:spPr/>
        <p:txBody>
          <a:bodyPr>
            <a:normAutofit fontScale="85000" lnSpcReduction="10000"/>
          </a:bodyPr>
          <a:lstStyle/>
          <a:p>
            <a:r>
              <a:rPr lang="en-IN" dirty="0"/>
              <a:t>Introduction: </a:t>
            </a:r>
          </a:p>
          <a:p>
            <a:pPr marL="400050" lvl="1" indent="0">
              <a:buNone/>
            </a:pPr>
            <a:r>
              <a:rPr lang="en-IN" u="sng" dirty="0">
                <a:hlinkClick r:id="rId2"/>
              </a:rPr>
              <a:t>https://docs.python.org/2/library/index.html</a:t>
            </a:r>
            <a:endParaRPr lang="en-IN" dirty="0"/>
          </a:p>
          <a:p>
            <a:r>
              <a:rPr lang="en-IN" dirty="0"/>
              <a:t>Literature Survey:</a:t>
            </a:r>
          </a:p>
          <a:p>
            <a:pPr marL="400050" lvl="1" indent="0">
              <a:buNone/>
            </a:pPr>
            <a:r>
              <a:rPr lang="en-IN" u="sng" dirty="0">
                <a:hlinkClick r:id="rId3"/>
              </a:rPr>
              <a:t>https://www.cs.huji.ac.il/~ai/reinforcement/reinforcement.html</a:t>
            </a:r>
            <a:endParaRPr lang="en-IN" dirty="0"/>
          </a:p>
          <a:p>
            <a:pPr marL="400050" lvl="1" indent="0">
              <a:buNone/>
            </a:pPr>
            <a:r>
              <a:rPr lang="en-US" u="sng" dirty="0">
                <a:hlinkClick r:id="rId4"/>
              </a:rPr>
              <a:t>http://www.pygame.org/wiki/tutorials</a:t>
            </a:r>
            <a:endParaRPr lang="en-IN" dirty="0"/>
          </a:p>
          <a:p>
            <a:pPr marL="400050" lvl="1" indent="0">
              <a:buNone/>
            </a:pPr>
            <a:r>
              <a:rPr lang="en-US" u="sng" dirty="0">
                <a:hlinkClick r:id="rId5"/>
              </a:rPr>
              <a:t>http://www.pygame.org/docs/</a:t>
            </a:r>
            <a:endParaRPr lang="en-IN" dirty="0"/>
          </a:p>
          <a:p>
            <a:r>
              <a:rPr lang="en-IN" dirty="0"/>
              <a:t>Implementation:</a:t>
            </a:r>
          </a:p>
          <a:p>
            <a:pPr marL="400050" lvl="1" indent="0">
              <a:buNone/>
            </a:pPr>
            <a:r>
              <a:rPr lang="en-IN" u="sng" dirty="0">
                <a:hlinkClick r:id="rId6"/>
              </a:rPr>
              <a:t>https://www.youtube.com/watch?v=UZg49z76cLw&amp;feature=youtu.be</a:t>
            </a:r>
            <a:endParaRPr lang="en-IN" dirty="0"/>
          </a:p>
          <a:p>
            <a:pPr marL="400050" lvl="1" indent="0">
              <a:buNone/>
            </a:pPr>
            <a:r>
              <a:rPr lang="en-IN" u="sng" dirty="0" smtClean="0">
                <a:hlinkClick r:id="rId7"/>
              </a:rPr>
              <a:t>https</a:t>
            </a:r>
            <a:r>
              <a:rPr lang="en-IN" u="sng" dirty="0">
                <a:hlinkClick r:id="rId7"/>
              </a:rPr>
              <a:t>://www.youtube.com/watch?v=itB6VsP5UnA&amp;t=682s</a:t>
            </a:r>
            <a:endParaRPr lang="en-IN" dirty="0"/>
          </a:p>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30</a:t>
            </a:fld>
            <a:endParaRPr lang="en-US"/>
          </a:p>
        </p:txBody>
      </p:sp>
    </p:spTree>
    <p:extLst>
      <p:ext uri="{BB962C8B-B14F-4D97-AF65-F5344CB8AC3E}">
        <p14:creationId xmlns:p14="http://schemas.microsoft.com/office/powerpoint/2010/main" val="1330543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57200" y="2971800"/>
            <a:ext cx="8229600" cy="1143000"/>
          </a:xfrm>
        </p:spPr>
        <p:txBody>
          <a:bodyPr/>
          <a:lstStyle/>
          <a:p>
            <a:r>
              <a:rPr lang="en-US" dirty="0" smtClean="0"/>
              <a:t>Thank you</a:t>
            </a:r>
            <a:endParaRPr lang="en-US" dirty="0"/>
          </a:p>
        </p:txBody>
      </p:sp>
      <p:sp>
        <p:nvSpPr>
          <p:cNvPr id="1048601" name="Slide Number Placeholder 4"/>
          <p:cNvSpPr>
            <a:spLocks noGrp="1"/>
          </p:cNvSpPr>
          <p:nvPr>
            <p:ph type="sldNum" sz="quarter" idx="12"/>
          </p:nvPr>
        </p:nvSpPr>
        <p:spPr/>
        <p:txBody>
          <a:bodyPr/>
          <a:lstStyle/>
          <a:p>
            <a:fld id="{2839A8E0-98E3-4ECF-A2BD-E7C68BC5AE13}" type="slidenum">
              <a:rPr lang="en-US" smtClean="0"/>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Literature </a:t>
            </a:r>
            <a:r>
              <a:rPr lang="en-IN" b="1" dirty="0" smtClean="0"/>
              <a:t>Survey</a:t>
            </a:r>
            <a:endParaRPr lang="en-IN" dirty="0"/>
          </a:p>
        </p:txBody>
      </p:sp>
      <p:sp>
        <p:nvSpPr>
          <p:cNvPr id="3" name="Content Placeholder 2"/>
          <p:cNvSpPr>
            <a:spLocks noGrp="1"/>
          </p:cNvSpPr>
          <p:nvPr>
            <p:ph idx="1"/>
          </p:nvPr>
        </p:nvSpPr>
        <p:spPr/>
        <p:txBody>
          <a:bodyPr>
            <a:normAutofit fontScale="85000" lnSpcReduction="20000"/>
          </a:bodyPr>
          <a:lstStyle/>
          <a:p>
            <a:r>
              <a:rPr lang="en-IN" dirty="0"/>
              <a:t>Flappy bird is a game in which the player guides the bird, which is the "hero" of the game through the space between pairs of pipes. At each instant there are two actions that the player can take: to press the </a:t>
            </a:r>
            <a:r>
              <a:rPr lang="en-IN" dirty="0" smtClean="0"/>
              <a:t>‘left mouse button’, </a:t>
            </a:r>
            <a:r>
              <a:rPr lang="en-IN" dirty="0"/>
              <a:t>which makes the bird jump upward or not pressing any key, which makes it descend at a constant rate</a:t>
            </a:r>
            <a:r>
              <a:rPr lang="en-IN" dirty="0" smtClean="0"/>
              <a:t>.</a:t>
            </a:r>
          </a:p>
          <a:p>
            <a:r>
              <a:rPr lang="en-US" dirty="0" smtClean="0"/>
              <a:t>Flappy bird is a side-</a:t>
            </a:r>
            <a:r>
              <a:rPr lang="en-US" dirty="0" err="1" smtClean="0"/>
              <a:t>scroller</a:t>
            </a:r>
            <a:r>
              <a:rPr lang="en-US" dirty="0" smtClean="0"/>
              <a:t> game where the player controls a bird, attempting to fly between columns of green pipes. The bird will be flying until it collisions with a pipe or it fall on ground. It’s a simple game of infinite level type.</a:t>
            </a:r>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4</a:t>
            </a:fld>
            <a:endParaRPr lang="en-US"/>
          </a:p>
        </p:txBody>
      </p:sp>
    </p:spTree>
    <p:extLst>
      <p:ext uri="{BB962C8B-B14F-4D97-AF65-F5344CB8AC3E}">
        <p14:creationId xmlns:p14="http://schemas.microsoft.com/office/powerpoint/2010/main" val="2620029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idx="1"/>
          </p:nvPr>
        </p:nvSpPr>
        <p:spPr/>
        <p:txBody>
          <a:bodyPr>
            <a:normAutofit/>
          </a:bodyPr>
          <a:lstStyle/>
          <a:p>
            <a:r>
              <a:rPr lang="en-US" dirty="0" smtClean="0"/>
              <a:t>We choose game for our software project. Actually game is entertaining for anybody and in leisure time we can spend our time nicely by playing game. Our flappy bird game implemented for only desktop. </a:t>
            </a:r>
            <a:endParaRPr lang="en-IN" dirty="0"/>
          </a:p>
          <a:p>
            <a:r>
              <a:rPr lang="en-IN" dirty="0" smtClean="0"/>
              <a:t>In </a:t>
            </a:r>
            <a:r>
              <a:rPr lang="en-IN" dirty="0"/>
              <a:t>this project, we design and implement a new version of flappy bird. It is a </a:t>
            </a:r>
            <a:r>
              <a:rPr lang="en-IN" dirty="0" err="1"/>
              <a:t>pygame</a:t>
            </a:r>
            <a:r>
              <a:rPr lang="en-IN" dirty="0"/>
              <a:t> program written in python.</a:t>
            </a:r>
          </a:p>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5</a:t>
            </a:fld>
            <a:endParaRPr lang="en-US"/>
          </a:p>
        </p:txBody>
      </p:sp>
    </p:spTree>
    <p:extLst>
      <p:ext uri="{BB962C8B-B14F-4D97-AF65-F5344CB8AC3E}">
        <p14:creationId xmlns:p14="http://schemas.microsoft.com/office/powerpoint/2010/main" val="4094346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objective is to side-scroll where the player controls a bird, attempting to fly between rows of green pipes without hitting them. The objective is to direct a flying bird, named Flappy who moves continuously to the right, between sets of Mario-like pipes. If the player touches the pipes, they lose. Flappy briefly flaps upward each time that the player clicks the left mouse button; if the screen is not tapped, Flappy falls because of gravity; each pair of pipes that he navigates between earns the player a single point.</a:t>
            </a:r>
          </a:p>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6</a:t>
            </a:fld>
            <a:endParaRPr lang="en-US"/>
          </a:p>
        </p:txBody>
      </p:sp>
    </p:spTree>
    <p:extLst>
      <p:ext uri="{BB962C8B-B14F-4D97-AF65-F5344CB8AC3E}">
        <p14:creationId xmlns:p14="http://schemas.microsoft.com/office/powerpoint/2010/main" val="2648149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game has an amazing interface with soothing background music playing whenever the game loads. The player can play this game in their </a:t>
            </a:r>
            <a:r>
              <a:rPr lang="en-US" dirty="0" smtClean="0"/>
              <a:t>leisure time and enjoy their free time.</a:t>
            </a:r>
          </a:p>
          <a:p>
            <a:r>
              <a:rPr lang="en-US" dirty="0" smtClean="0"/>
              <a:t>Our game has a main menu where the user can choose whether to start the game or quit the game. </a:t>
            </a:r>
          </a:p>
          <a:p>
            <a:r>
              <a:rPr lang="en-US" dirty="0" smtClean="0"/>
              <a:t>As soon as the game starts, the bird appears to be flying. </a:t>
            </a:r>
            <a:r>
              <a:rPr lang="en-US" dirty="0"/>
              <a:t>H</a:t>
            </a:r>
            <a:r>
              <a:rPr lang="en-US" dirty="0" smtClean="0"/>
              <a:t>orizontal and vertica</a:t>
            </a:r>
            <a:r>
              <a:rPr lang="en-US" dirty="0" smtClean="0"/>
              <a:t>l</a:t>
            </a:r>
            <a:r>
              <a:rPr lang="en-US" dirty="0"/>
              <a:t> </a:t>
            </a:r>
            <a:r>
              <a:rPr lang="en-US" dirty="0" smtClean="0"/>
              <a:t>pipe acts as an obstacle/ hurdle for our bird.</a:t>
            </a:r>
          </a:p>
          <a:p>
            <a:r>
              <a:rPr lang="en-US" dirty="0" smtClean="0"/>
              <a:t>Score and </a:t>
            </a:r>
            <a:r>
              <a:rPr lang="en-US" dirty="0"/>
              <a:t>M</a:t>
            </a:r>
            <a:r>
              <a:rPr lang="en-US" dirty="0" smtClean="0"/>
              <a:t>aximum score of the player are displayed onto the screen.</a:t>
            </a:r>
          </a:p>
        </p:txBody>
      </p:sp>
      <p:sp>
        <p:nvSpPr>
          <p:cNvPr id="4" name="Slide Number Placeholder 3"/>
          <p:cNvSpPr>
            <a:spLocks noGrp="1"/>
          </p:cNvSpPr>
          <p:nvPr>
            <p:ph type="sldNum" sz="quarter" idx="12"/>
          </p:nvPr>
        </p:nvSpPr>
        <p:spPr/>
        <p:txBody>
          <a:bodyPr/>
          <a:lstStyle/>
          <a:p>
            <a:fld id="{2839A8E0-98E3-4ECF-A2BD-E7C68BC5AE13}" type="slidenum">
              <a:rPr lang="en-US" smtClean="0"/>
              <a:t>7</a:t>
            </a:fld>
            <a:endParaRPr lang="en-US"/>
          </a:p>
        </p:txBody>
      </p:sp>
    </p:spTree>
    <p:extLst>
      <p:ext uri="{BB962C8B-B14F-4D97-AF65-F5344CB8AC3E}">
        <p14:creationId xmlns:p14="http://schemas.microsoft.com/office/powerpoint/2010/main" val="2499139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Algorithm</a:t>
            </a:r>
            <a:endParaRPr lang="en-IN" dirty="0"/>
          </a:p>
        </p:txBody>
      </p:sp>
      <p:sp>
        <p:nvSpPr>
          <p:cNvPr id="3" name="Content Placeholder 2"/>
          <p:cNvSpPr>
            <a:spLocks noGrp="1"/>
          </p:cNvSpPr>
          <p:nvPr>
            <p:ph idx="1"/>
          </p:nvPr>
        </p:nvSpPr>
        <p:spPr/>
        <p:txBody>
          <a:bodyPr/>
          <a:lstStyle/>
          <a:p>
            <a:pPr marL="0" indent="0">
              <a:buNone/>
            </a:pPr>
            <a:r>
              <a:rPr lang="en-US" dirty="0" smtClean="0"/>
              <a:t>                                  Content</a:t>
            </a:r>
          </a:p>
          <a:p>
            <a:r>
              <a:rPr lang="en-US" dirty="0" smtClean="0"/>
              <a:t>How games work.</a:t>
            </a:r>
          </a:p>
          <a:p>
            <a:r>
              <a:rPr lang="en-US" dirty="0" smtClean="0"/>
              <a:t>How </a:t>
            </a:r>
            <a:r>
              <a:rPr lang="en-US" dirty="0" err="1" smtClean="0"/>
              <a:t>pygame</a:t>
            </a:r>
            <a:r>
              <a:rPr lang="en-US" dirty="0" smtClean="0"/>
              <a:t> works.</a:t>
            </a:r>
          </a:p>
          <a:p>
            <a:r>
              <a:rPr lang="en-US" dirty="0" smtClean="0"/>
              <a:t>Flowchart of the game.</a:t>
            </a:r>
          </a:p>
          <a:p>
            <a:r>
              <a:rPr lang="en-US" dirty="0" smtClean="0"/>
              <a:t>Basic </a:t>
            </a:r>
            <a:r>
              <a:rPr lang="en-US" dirty="0" smtClean="0"/>
              <a:t>Terminologies</a:t>
            </a:r>
            <a:endParaRPr lang="en-US" dirty="0" smtClean="0"/>
          </a:p>
          <a:p>
            <a:r>
              <a:rPr lang="en-US" dirty="0" smtClean="0"/>
              <a:t>Understanding the physics of the game.</a:t>
            </a:r>
          </a:p>
          <a:p>
            <a:r>
              <a:rPr lang="en-US" dirty="0" smtClean="0"/>
              <a:t>Understanding the logic of the game.</a:t>
            </a:r>
          </a:p>
          <a:p>
            <a:pPr marL="0" indent="0">
              <a:buNone/>
            </a:pPr>
            <a:endParaRPr lang="en-US" dirty="0" smtClean="0"/>
          </a:p>
          <a:p>
            <a:endParaRPr lang="en-IN" dirty="0"/>
          </a:p>
        </p:txBody>
      </p:sp>
      <p:sp>
        <p:nvSpPr>
          <p:cNvPr id="4" name="Slide Number Placeholder 3"/>
          <p:cNvSpPr>
            <a:spLocks noGrp="1"/>
          </p:cNvSpPr>
          <p:nvPr>
            <p:ph type="sldNum" sz="quarter" idx="12"/>
          </p:nvPr>
        </p:nvSpPr>
        <p:spPr/>
        <p:txBody>
          <a:bodyPr/>
          <a:lstStyle/>
          <a:p>
            <a:fld id="{2839A8E0-98E3-4ECF-A2BD-E7C68BC5AE13}" type="slidenum">
              <a:rPr lang="en-US" smtClean="0"/>
              <a:t>8</a:t>
            </a:fld>
            <a:endParaRPr lang="en-US"/>
          </a:p>
        </p:txBody>
      </p:sp>
    </p:spTree>
    <p:extLst>
      <p:ext uri="{BB962C8B-B14F-4D97-AF65-F5344CB8AC3E}">
        <p14:creationId xmlns:p14="http://schemas.microsoft.com/office/powerpoint/2010/main" val="136676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games work</a:t>
            </a:r>
            <a:endParaRPr lang="en-IN" dirty="0"/>
          </a:p>
        </p:txBody>
      </p:sp>
      <p:sp>
        <p:nvSpPr>
          <p:cNvPr id="3" name="Content Placeholder 2"/>
          <p:cNvSpPr>
            <a:spLocks noGrp="1"/>
          </p:cNvSpPr>
          <p:nvPr>
            <p:ph idx="1"/>
          </p:nvPr>
        </p:nvSpPr>
        <p:spPr/>
        <p:txBody>
          <a:bodyPr/>
          <a:lstStyle/>
          <a:p>
            <a:r>
              <a:rPr lang="en-US" sz="2800" dirty="0" smtClean="0"/>
              <a:t>To create any kind of game we need to know two foundational concepts:</a:t>
            </a:r>
          </a:p>
          <a:p>
            <a:pPr marL="514350" indent="-514350">
              <a:buFont typeface="+mj-lt"/>
              <a:buAutoNum type="arabicPeriod"/>
            </a:pPr>
            <a:r>
              <a:rPr lang="en-US" sz="2800" dirty="0" smtClean="0"/>
              <a:t>We must be able to draw a picture on the screen and continuously update it.</a:t>
            </a:r>
          </a:p>
          <a:p>
            <a:pPr marL="514350" indent="-514350">
              <a:buFont typeface="+mj-lt"/>
              <a:buAutoNum type="arabicPeriod"/>
            </a:pPr>
            <a:r>
              <a:rPr lang="en-US" sz="2800" dirty="0" smtClean="0"/>
              <a:t>Logic of how game will work</a:t>
            </a:r>
            <a:r>
              <a:rPr lang="en-IN" sz="2800" dirty="0" smtClean="0"/>
              <a:t>.</a:t>
            </a:r>
          </a:p>
          <a:p>
            <a:pPr marL="0" indent="0">
              <a:buNone/>
            </a:pPr>
            <a:endParaRPr lang="en-US" dirty="0" smtClean="0"/>
          </a:p>
        </p:txBody>
      </p:sp>
      <p:sp>
        <p:nvSpPr>
          <p:cNvPr id="4" name="Slide Number Placeholder 3"/>
          <p:cNvSpPr>
            <a:spLocks noGrp="1"/>
          </p:cNvSpPr>
          <p:nvPr>
            <p:ph type="sldNum" sz="quarter" idx="12"/>
          </p:nvPr>
        </p:nvSpPr>
        <p:spPr/>
        <p:txBody>
          <a:bodyPr/>
          <a:lstStyle/>
          <a:p>
            <a:fld id="{2839A8E0-98E3-4ECF-A2BD-E7C68BC5AE13}" type="slidenum">
              <a:rPr lang="en-US" smtClean="0"/>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094018"/>
            <a:ext cx="52959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71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1170</Words>
  <Application>Microsoft Office PowerPoint</Application>
  <PresentationFormat>On-screen Show (4:3)</PresentationFormat>
  <Paragraphs>156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Terna Engineering College, Nerul</vt:lpstr>
      <vt:lpstr>Contents</vt:lpstr>
      <vt:lpstr>Introduction</vt:lpstr>
      <vt:lpstr>Literature Survey</vt:lpstr>
      <vt:lpstr>Aim</vt:lpstr>
      <vt:lpstr>Objectives</vt:lpstr>
      <vt:lpstr>Scope</vt:lpstr>
      <vt:lpstr>Proposed Algorithm</vt:lpstr>
      <vt:lpstr>How games work</vt:lpstr>
      <vt:lpstr>PowerPoint Presentation</vt:lpstr>
      <vt:lpstr>How pygame works</vt:lpstr>
      <vt:lpstr>PowerPoint Presentation</vt:lpstr>
      <vt:lpstr>Flowchart of the game</vt:lpstr>
      <vt:lpstr>Basic Game Terminologies</vt:lpstr>
      <vt:lpstr>PowerPoint Presentation</vt:lpstr>
      <vt:lpstr>PowerPoint Presentation</vt:lpstr>
      <vt:lpstr>Screen Co-ordinate System</vt:lpstr>
      <vt:lpstr>Understanding the physics of the game</vt:lpstr>
      <vt:lpstr>Understanding the logic of the game</vt:lpstr>
      <vt:lpstr>PowerPoint Presentation</vt:lpstr>
      <vt:lpstr>Game logic block diagram</vt:lpstr>
      <vt:lpstr>Impementation</vt:lpstr>
      <vt:lpstr>PowerPoint Presentation</vt:lpstr>
      <vt:lpstr>PowerPoint Presentation</vt:lpstr>
      <vt:lpstr>PowerPoint Presentation</vt:lpstr>
      <vt:lpstr>PowerPoint Presentation</vt:lpstr>
      <vt:lpstr>PowerPoint Presentation</vt:lpstr>
      <vt:lpstr>Result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Terna Engineering College, Nerul</dc:title>
  <dc:creator>Admin</dc:creator>
  <cp:lastModifiedBy>Admin</cp:lastModifiedBy>
  <cp:revision>16</cp:revision>
  <dcterms:created xsi:type="dcterms:W3CDTF">2019-08-28T00:51:17Z</dcterms:created>
  <dcterms:modified xsi:type="dcterms:W3CDTF">2021-05-18T13:10:14Z</dcterms:modified>
</cp:coreProperties>
</file>