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Roboto"/>
      <p:regular r:id="rId56"/>
      <p:bold r:id="rId57"/>
      <p:italic r:id="rId58"/>
      <p:boldItalic r:id="rId59"/>
    </p:embeddedFont>
    <p:embeddedFont>
      <p:font typeface="Merriweather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erriweather-italic.fntdata"/><Relationship Id="rId61" Type="http://schemas.openxmlformats.org/officeDocument/2006/relationships/font" Target="fonts/Merriweather-bold.fntdata"/><Relationship Id="rId20" Type="http://schemas.openxmlformats.org/officeDocument/2006/relationships/slide" Target="slides/slide15.xml"/><Relationship Id="rId63" Type="http://schemas.openxmlformats.org/officeDocument/2006/relationships/font" Target="fonts/Merriweather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Merriweather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oboto-bold.fntdata"/><Relationship Id="rId12" Type="http://schemas.openxmlformats.org/officeDocument/2006/relationships/slide" Target="slides/slide7.xml"/><Relationship Id="rId56" Type="http://schemas.openxmlformats.org/officeDocument/2006/relationships/font" Target="fonts/Roboto-regular.fntdata"/><Relationship Id="rId15" Type="http://schemas.openxmlformats.org/officeDocument/2006/relationships/slide" Target="slides/slide10.xml"/><Relationship Id="rId59" Type="http://schemas.openxmlformats.org/officeDocument/2006/relationships/font" Target="fonts/Roboto-boldItalic.fntdata"/><Relationship Id="rId14" Type="http://schemas.openxmlformats.org/officeDocument/2006/relationships/slide" Target="slides/slide9.xml"/><Relationship Id="rId58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ab4bd34b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ab4bd34b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ab4bd34b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ab4bd34b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ab4bd34b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ab4bd34b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ab4bd34b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ab4bd34b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ab4bd34b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ab4bd34b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ab4bd34b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ab4bd34b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ab4bd34b4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ab4bd34b4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ab4bd34b4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ab4bd34b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ab4bd34b4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ab4bd34b4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ab4bd34b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ab4bd34b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ab4bd34b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ab4bd34b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ab4bd34b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ab4bd34b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ab4bd34b4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ab4bd34b4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ab4bd34b4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ab4bd34b4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ab4bd34b4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ab4bd34b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ab4bd34b4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ab4bd34b4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ab4bd34b4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ab4bd34b4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ab4bd34b4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ab4bd34b4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ab4bd34b4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ab4bd34b4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ab4bd34b4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ab4bd34b4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ab4bd34b4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ab4bd34b4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ab4bd34b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ab4bd34b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ab4bd34b4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ab4bd34b4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ab4bd34b4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ab4bd34b4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ab4bd34b4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ab4bd34b4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ab4bd34b4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ab4bd34b4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ab4bd34b4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ab4bd34b4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ab4bd34b4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eab4bd34b4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ab4bd34b4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ab4bd34b4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ab4bd34b4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ab4bd34b4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ab4bd34b4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eab4bd34b4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ab4bd34b4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ab4bd34b4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ab4bd34b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ab4bd34b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ab4bd34b4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ab4bd34b4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ab4bd34b4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ab4bd34b4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ab4bd34b4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ab4bd34b4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ab4bd34b4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eab4bd34b4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ab4bd34b4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ab4bd34b4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abc92736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abc92736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abc92736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eabc92736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abc92736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eabc92736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eabc92736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eabc9273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is a good measure to determine, when the costs of False Positive is high.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instance,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email spam detection, a false positive means that an email that is non-spam (actual negative) has been identified as spam (predicted spam).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abc92736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abc92736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instance, in fraud detection or sick patient detection.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If a fraudulent transaction (Actual Positive) is predicted as non-fraudulent (Predicted Negative)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Similarly, in sick patient detection. If a sick patient (Actual Positive) goes through the test and predicted as not sick (Predicted Negative).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ab4bd34b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ab4bd34b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eabc92736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eabc92736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ab4bd34b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ab4bd34b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ab4bd34b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ab4bd34b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ab4bd34b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ab4bd34b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ab4bd34b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ab4bd34b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1: </a:t>
            </a:r>
            <a:r>
              <a:rPr lang="en"/>
              <a:t>Heart disease diagnosis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Learning: Logistic Regression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2408425" y="3838100"/>
            <a:ext cx="573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Project build under the guidance of Professor </a:t>
            </a: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Nitesh Karmakar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5205625" y="4152750"/>
            <a:ext cx="29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 Mentor(KSI)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Importing Dataset and Reading the data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475" y="1425775"/>
            <a:ext cx="7283949" cy="36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Checking rows and columns</a:t>
            </a:r>
            <a:endParaRPr sz="260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450" y="2070250"/>
            <a:ext cx="7651750" cy="21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first 5 values from the imported dataset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50" y="2206575"/>
            <a:ext cx="8839200" cy="207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Identify the dependent and independent variables.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58120"/>
            <a:ext cx="8520599" cy="1754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4150" y="3482676"/>
            <a:ext cx="438150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396600" y="3482675"/>
            <a:ext cx="25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Dependent Variable: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Dependent variable exists</a:t>
            </a:r>
            <a:endParaRPr/>
          </a:p>
        </p:txBody>
      </p:sp>
      <p:sp>
        <p:nvSpPr>
          <p:cNvPr id="146" name="Google Shape;146;p26"/>
          <p:cNvSpPr txBox="1"/>
          <p:nvPr/>
        </p:nvSpPr>
        <p:spPr>
          <a:xfrm>
            <a:off x="297450" y="1487275"/>
            <a:ext cx="8520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Since the AHD column exists, which depends on the independent 13 features. Hence, it is dependent variable.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As dependent variable exists, it falls into the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category of supervised learning.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Also, the output of the model is either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Yes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or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No.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It is a binary classification.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Hence, we will use </a:t>
            </a:r>
            <a:r>
              <a:rPr lang="en" sz="24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for this problem.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choose Logistic Regression ?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Logistic Regression is a statistical and machine-learning techniques classifying records of a dataset based on the values of the input fields. 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It predicts a dependent variable based on one or more set of independent variables to predict outcomes . 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It can be used both for binary classification and multi-class classification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In this project, we have to predict whether the person has heart disease or not, which means, it falls into the category of binary classification(Since, we have to predict- Yes/No).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lang="en" sz="1657">
                <a:solidFill>
                  <a:srgbClr val="FFFFFF"/>
                </a:solidFill>
              </a:rPr>
              <a:t>Check if the data has missing values or the data is categorical or not.</a:t>
            </a:r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483375" y="1375725"/>
            <a:ext cx="80808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Roboto"/>
                <a:ea typeface="Roboto"/>
                <a:cs typeface="Roboto"/>
                <a:sym typeface="Roboto"/>
              </a:rPr>
              <a:t>Changing string data type to numeric data type:</a:t>
            </a:r>
            <a:endParaRPr b="1" sz="18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Data generally needs to be put into numeric form for machine learning algorithms to use the data to make predictions.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Since machine learning model completely works on mathematics and numbers, but if our dataset would have a categorical variable, then it may create trouble while building the model. So it is necessary to encode these categorical variables into numbers.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825" y="536600"/>
            <a:ext cx="48482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25" y="1427250"/>
            <a:ext cx="660082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04625"/>
            <a:ext cx="7930301" cy="175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0"/>
          <p:cNvSpPr txBox="1"/>
          <p:nvPr/>
        </p:nvSpPr>
        <p:spPr>
          <a:xfrm>
            <a:off x="433800" y="2330075"/>
            <a:ext cx="30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After Label Encoding: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82675"/>
            <a:ext cx="8177270" cy="21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300" y="1776000"/>
            <a:ext cx="54483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900"/>
              <a:t>Facts</a:t>
            </a:r>
            <a:endParaRPr sz="4200"/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247875" y="1505700"/>
            <a:ext cx="85845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Every day, the average human heart beats around 100,000 times, pumping 2,000 gallons of blood through the body. Inside your body there are 60,000 miles of blood vessels.</a:t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The signs of a woman having a heart attack are much less noticeable than the signs of a male.</a:t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World Health Organization has estimated that four out of five cardiovascular diseases(CVD) deaths are due to heart attacks.</a:t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300" y="479000"/>
            <a:ext cx="7533676" cy="175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2"/>
          <p:cNvSpPr txBox="1"/>
          <p:nvPr/>
        </p:nvSpPr>
        <p:spPr>
          <a:xfrm>
            <a:off x="694075" y="2454000"/>
            <a:ext cx="26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After Label Encoding: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388" y="2944625"/>
            <a:ext cx="7653228" cy="19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/>
        </p:nvSpPr>
        <p:spPr>
          <a:xfrm>
            <a:off x="371825" y="718850"/>
            <a:ext cx="364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Dropping NaN/Null Values: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150" y="1339550"/>
            <a:ext cx="309562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375" y="1614875"/>
            <a:ext cx="5819775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4"/>
          <p:cNvSpPr txBox="1"/>
          <p:nvPr/>
        </p:nvSpPr>
        <p:spPr>
          <a:xfrm>
            <a:off x="495750" y="694075"/>
            <a:ext cx="490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Unique values for each variable: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200" y="1280250"/>
            <a:ext cx="3867150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5"/>
          <p:cNvSpPr txBox="1"/>
          <p:nvPr/>
        </p:nvSpPr>
        <p:spPr>
          <a:xfrm>
            <a:off x="322250" y="669275"/>
            <a:ext cx="3656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Concise summary of data:</a:t>
            </a:r>
            <a:endParaRPr b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/>
        </p:nvSpPr>
        <p:spPr>
          <a:xfrm>
            <a:off x="495750" y="793225"/>
            <a:ext cx="677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Rows and columns in the dataset after dropping NaN values: 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600" y="2165125"/>
            <a:ext cx="6316799" cy="155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/>
        </p:nvSpPr>
        <p:spPr>
          <a:xfrm>
            <a:off x="347025" y="780825"/>
            <a:ext cx="447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Statistical measures about the data:</a:t>
            </a:r>
            <a:endParaRPr b="1"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13" y="1599925"/>
            <a:ext cx="4219913" cy="289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6625" y="1599925"/>
            <a:ext cx="4352575" cy="28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/>
        </p:nvSpPr>
        <p:spPr>
          <a:xfrm>
            <a:off x="235500" y="396600"/>
            <a:ext cx="839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Correlation matrix: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Correlation indicates how the features are related to each other or to the target variable.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563" y="1440300"/>
            <a:ext cx="4182578" cy="37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Visualizing the data</a:t>
            </a:r>
            <a:endParaRPr/>
          </a:p>
        </p:txBody>
      </p:sp>
      <p:pic>
        <p:nvPicPr>
          <p:cNvPr id="226" name="Google Shape;2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50" y="2132200"/>
            <a:ext cx="8839199" cy="1875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287" y="1187575"/>
            <a:ext cx="5721475" cy="387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0"/>
          <p:cNvSpPr txBox="1"/>
          <p:nvPr/>
        </p:nvSpPr>
        <p:spPr>
          <a:xfrm>
            <a:off x="334625" y="396600"/>
            <a:ext cx="716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Graph for number of patients having heart disease: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/>
        </p:nvSpPr>
        <p:spPr>
          <a:xfrm>
            <a:off x="495750" y="793225"/>
            <a:ext cx="528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Relation of various attributes with the target: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8" name="Google Shape;2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050" y="1345350"/>
            <a:ext cx="5281672" cy="358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505700"/>
            <a:ext cx="8587200" cy="3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The prediction of heart disease is considered one of the most important topics in health domain.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Also,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The amount of data in the healthcare industry is huge.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With the machine learning algorithms and having large amounts of data, it is possible to extrapolate information that can help doctors make more accurate predictions.</a:t>
            </a:r>
            <a:endParaRPr b="1" sz="17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50" y="1478550"/>
            <a:ext cx="8839201" cy="3348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025" y="1776025"/>
            <a:ext cx="3667125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3"/>
          <p:cNvSpPr txBox="1"/>
          <p:nvPr/>
        </p:nvSpPr>
        <p:spPr>
          <a:xfrm>
            <a:off x="334625" y="607300"/>
            <a:ext cx="86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FFFFFF"/>
                </a:solidFill>
              </a:rPr>
              <a:t>According to this dataset, </a:t>
            </a:r>
            <a:r>
              <a:rPr b="1" lang="en">
                <a:solidFill>
                  <a:srgbClr val="FFFFFF"/>
                </a:solidFill>
              </a:rPr>
              <a:t>Males</a:t>
            </a:r>
            <a:r>
              <a:rPr lang="en">
                <a:solidFill>
                  <a:srgbClr val="FFFFFF"/>
                </a:solidFill>
              </a:rPr>
              <a:t> are more susceptible to get Heart Disease than </a:t>
            </a:r>
            <a:r>
              <a:rPr b="1" lang="en">
                <a:solidFill>
                  <a:srgbClr val="FFFFFF"/>
                </a:solidFill>
              </a:rPr>
              <a:t>Females</a:t>
            </a:r>
            <a:r>
              <a:rPr lang="en">
                <a:solidFill>
                  <a:srgbClr val="FFFFFF"/>
                </a:solidFill>
              </a:rPr>
              <a:t>.</a:t>
            </a:r>
            <a:endParaRPr b="1"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900" y="1540550"/>
            <a:ext cx="3667125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4"/>
          <p:cNvSpPr txBox="1"/>
          <p:nvPr/>
        </p:nvSpPr>
        <p:spPr>
          <a:xfrm>
            <a:off x="421400" y="198300"/>
            <a:ext cx="8440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190500" rtl="0" algn="l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There are four types of chest pain, typical, non typical, asymptomatic and nonanginal. </a:t>
            </a:r>
            <a:endParaRPr sz="1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1905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Most of the Heart Disease patients are found to have asymptomatic chest pain</a:t>
            </a:r>
            <a:endParaRPr sz="1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6" name="Google Shape;256;p44"/>
          <p:cNvSpPr txBox="1"/>
          <p:nvPr/>
        </p:nvSpPr>
        <p:spPr>
          <a:xfrm>
            <a:off x="173525" y="1368000"/>
            <a:ext cx="43044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erriweather"/>
              <a:buChar char="◆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Value 1: typical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erriweather"/>
              <a:buChar char="◆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Value 2: non typical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erriweather"/>
              <a:buChar char="◆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Value 3: asymptomatic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erriweather"/>
              <a:buChar char="◆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Value 4: nonanginal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50" y="784500"/>
            <a:ext cx="8810625" cy="42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5"/>
          <p:cNvSpPr txBox="1"/>
          <p:nvPr/>
        </p:nvSpPr>
        <p:spPr>
          <a:xfrm>
            <a:off x="285050" y="161125"/>
            <a:ext cx="84774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Heart Disease is very common in the seniors which is composed of </a:t>
            </a:r>
            <a:r>
              <a:rPr b="1" lang="en" sz="1100">
                <a:solidFill>
                  <a:srgbClr val="FFFFFF"/>
                </a:solidFill>
              </a:rPr>
              <a:t>age group 60 and above</a:t>
            </a:r>
            <a:r>
              <a:rPr lang="en" sz="1100">
                <a:solidFill>
                  <a:srgbClr val="FFFFFF"/>
                </a:solidFill>
              </a:rPr>
              <a:t> and common among adults which belong to the age group of </a:t>
            </a:r>
            <a:r>
              <a:rPr b="1" lang="en" sz="1100">
                <a:solidFill>
                  <a:srgbClr val="FFFFFF"/>
                </a:solidFill>
              </a:rPr>
              <a:t>41 to 60</a:t>
            </a:r>
            <a:r>
              <a:rPr lang="en" sz="1100">
                <a:solidFill>
                  <a:srgbClr val="FFFFFF"/>
                </a:solidFill>
              </a:rPr>
              <a:t>. But it’s rare among the age group of </a:t>
            </a:r>
            <a:r>
              <a:rPr b="1" lang="en" sz="1100">
                <a:solidFill>
                  <a:srgbClr val="FFFFFF"/>
                </a:solidFill>
              </a:rPr>
              <a:t>19 to 40</a:t>
            </a:r>
            <a:r>
              <a:rPr lang="en" sz="1100">
                <a:solidFill>
                  <a:srgbClr val="FFFFFF"/>
                </a:solidFill>
              </a:rPr>
              <a:t> and very rare among the age group of 0 to 18.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5. Prepare Data for Modeling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68" name="Google Shape;26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450" y="2652750"/>
            <a:ext cx="472440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Splitting the data</a:t>
            </a:r>
            <a:endParaRPr/>
          </a:p>
        </p:txBody>
      </p:sp>
      <p:pic>
        <p:nvPicPr>
          <p:cNvPr id="274" name="Google Shape;27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2119825"/>
            <a:ext cx="8839199" cy="172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Fitting into Model</a:t>
            </a:r>
            <a:endParaRPr/>
          </a:p>
        </p:txBody>
      </p:sp>
      <p:pic>
        <p:nvPicPr>
          <p:cNvPr id="280" name="Google Shape;28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88" y="2231350"/>
            <a:ext cx="57626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8. Prediction and plotting ‘</a:t>
            </a:r>
            <a:r>
              <a:rPr lang="en" sz="2100"/>
              <a:t>predicted and actual’ </a:t>
            </a:r>
            <a:r>
              <a:rPr lang="en" sz="2100"/>
              <a:t>graph</a:t>
            </a:r>
            <a:endParaRPr sz="2100"/>
          </a:p>
        </p:txBody>
      </p:sp>
      <p:pic>
        <p:nvPicPr>
          <p:cNvPr id="286" name="Google Shape;28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563" y="1277025"/>
            <a:ext cx="4914866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11" y="350385"/>
            <a:ext cx="7559174" cy="4587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1"/>
          <p:cNvSpPr txBox="1"/>
          <p:nvPr/>
        </p:nvSpPr>
        <p:spPr>
          <a:xfrm>
            <a:off x="732725" y="1364900"/>
            <a:ext cx="73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51"/>
          <p:cNvSpPr txBox="1"/>
          <p:nvPr/>
        </p:nvSpPr>
        <p:spPr>
          <a:xfrm>
            <a:off x="21575" y="1508575"/>
            <a:ext cx="8749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FF0000"/>
                </a:solidFill>
              </a:rPr>
              <a:t>The red dots represent the predicted values that are either 0 or 1</a:t>
            </a:r>
            <a:r>
              <a:rPr lang="en" sz="1800"/>
              <a:t> and </a:t>
            </a:r>
            <a:r>
              <a:rPr lang="en" sz="1800">
                <a:solidFill>
                  <a:srgbClr val="1155CC"/>
                </a:solidFill>
              </a:rPr>
              <a:t>the blue line &amp; and dot represents the actual value of that particular patient.</a:t>
            </a:r>
            <a:endParaRPr sz="1800">
              <a:solidFill>
                <a:srgbClr val="1155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55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the places where the </a:t>
            </a:r>
            <a:r>
              <a:rPr lang="en" sz="1800">
                <a:solidFill>
                  <a:srgbClr val="FF0000"/>
                </a:solidFill>
              </a:rPr>
              <a:t>red dot</a:t>
            </a:r>
            <a:r>
              <a:rPr lang="en" sz="1800"/>
              <a:t> and </a:t>
            </a:r>
            <a:r>
              <a:rPr lang="en" sz="1800">
                <a:solidFill>
                  <a:srgbClr val="1155CC"/>
                </a:solidFill>
              </a:rPr>
              <a:t>blue dot</a:t>
            </a:r>
            <a:r>
              <a:rPr lang="en" sz="1800"/>
              <a:t> do not overlap are t</a:t>
            </a:r>
            <a:r>
              <a:rPr lang="en" sz="1800">
                <a:solidFill>
                  <a:srgbClr val="660000"/>
                </a:solidFill>
              </a:rPr>
              <a:t>he wrong predictions</a:t>
            </a:r>
            <a:r>
              <a:rPr lang="en" sz="1800"/>
              <a:t> and where the both dots overlap those are the right predicted values.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The dataset is a CSV(comma </a:t>
            </a:r>
            <a:r>
              <a:rPr lang="en" sz="1400">
                <a:solidFill>
                  <a:srgbClr val="FFFFFF"/>
                </a:solidFill>
              </a:rPr>
              <a:t>separated</a:t>
            </a:r>
            <a:r>
              <a:rPr lang="en" sz="1400">
                <a:solidFill>
                  <a:srgbClr val="FFFFFF"/>
                </a:solidFill>
              </a:rPr>
              <a:t> value) having 303 rows × 14 columns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2861700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</a:rPr>
              <a:t>Amongst that 14 column, there are 13 features and 1 labelled output column.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50" y="363077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</a:rPr>
              <a:t>Each feature and it’s </a:t>
            </a:r>
            <a:r>
              <a:rPr lang="en">
                <a:solidFill>
                  <a:srgbClr val="FFFFFF"/>
                </a:solidFill>
              </a:rPr>
              <a:t>significance</a:t>
            </a:r>
            <a:r>
              <a:rPr lang="en">
                <a:solidFill>
                  <a:srgbClr val="FFFFFF"/>
                </a:solidFill>
              </a:rPr>
              <a:t> is discussed in the </a:t>
            </a:r>
            <a:r>
              <a:rPr lang="en">
                <a:solidFill>
                  <a:srgbClr val="FFFFFF"/>
                </a:solidFill>
              </a:rPr>
              <a:t>next slide.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Model </a:t>
            </a:r>
            <a:r>
              <a:rPr b="1" lang="en"/>
              <a:t>Evaluation</a:t>
            </a:r>
            <a:endParaRPr b="1"/>
          </a:p>
        </p:txBody>
      </p:sp>
      <p:pic>
        <p:nvPicPr>
          <p:cNvPr id="303" name="Google Shape;30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763" y="2052875"/>
            <a:ext cx="6486525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52"/>
          <p:cNvSpPr txBox="1"/>
          <p:nvPr/>
        </p:nvSpPr>
        <p:spPr>
          <a:xfrm>
            <a:off x="201150" y="4669375"/>
            <a:ext cx="795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Accuracy on Training data :  0.8705357142857143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650" y="1676400"/>
            <a:ext cx="6057900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3"/>
          <p:cNvSpPr txBox="1"/>
          <p:nvPr/>
        </p:nvSpPr>
        <p:spPr>
          <a:xfrm>
            <a:off x="143650" y="4540075"/>
            <a:ext cx="708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Accuracy on Testing data :  0.8266666666666667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00" y="1660950"/>
            <a:ext cx="805815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075" y="1862100"/>
            <a:ext cx="51816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5"/>
          <p:cNvSpPr txBox="1"/>
          <p:nvPr/>
        </p:nvSpPr>
        <p:spPr>
          <a:xfrm>
            <a:off x="610850" y="744675"/>
            <a:ext cx="4610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Classification Report:</a:t>
            </a:r>
            <a:endParaRPr b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250" y="2048875"/>
            <a:ext cx="3267075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6"/>
          <p:cNvSpPr txBox="1"/>
          <p:nvPr/>
        </p:nvSpPr>
        <p:spPr>
          <a:xfrm>
            <a:off x="373550" y="675275"/>
            <a:ext cx="419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Confusion Matrix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7"/>
          <p:cNvSpPr txBox="1"/>
          <p:nvPr>
            <p:ph type="title"/>
          </p:nvPr>
        </p:nvSpPr>
        <p:spPr>
          <a:xfrm>
            <a:off x="311750" y="831175"/>
            <a:ext cx="86118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Thank You!</a:t>
            </a:r>
            <a:endParaRPr sz="7000"/>
          </a:p>
        </p:txBody>
      </p:sp>
      <p:sp>
        <p:nvSpPr>
          <p:cNvPr id="333" name="Google Shape;333;p57"/>
          <p:cNvSpPr txBox="1"/>
          <p:nvPr>
            <p:ph idx="1" type="body"/>
          </p:nvPr>
        </p:nvSpPr>
        <p:spPr>
          <a:xfrm>
            <a:off x="311700" y="2121425"/>
            <a:ext cx="5334900" cy="19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By </a:t>
            </a:r>
            <a:r>
              <a:rPr lang="en" sz="2400">
                <a:solidFill>
                  <a:srgbClr val="9FC5E8"/>
                </a:solidFill>
              </a:rPr>
              <a:t>Mohammed Faraz Hussain</a:t>
            </a:r>
            <a:endParaRPr sz="2400">
              <a:solidFill>
                <a:srgbClr val="9FC5E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800"/>
              <a:buChar char="-"/>
            </a:pPr>
            <a:r>
              <a:rPr lang="en" sz="1800">
                <a:solidFill>
                  <a:srgbClr val="A4C2F4"/>
                </a:solidFill>
              </a:rPr>
              <a:t>Terna Engineering College, Nerul</a:t>
            </a:r>
            <a:endParaRPr sz="1800">
              <a:solidFill>
                <a:srgbClr val="A4C2F4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800"/>
              <a:buChar char="-"/>
            </a:pPr>
            <a:r>
              <a:rPr lang="en" sz="1800">
                <a:solidFill>
                  <a:srgbClr val="A4C2F4"/>
                </a:solidFill>
              </a:rPr>
              <a:t>ID: TU3F1920077</a:t>
            </a:r>
            <a:endParaRPr sz="1800">
              <a:solidFill>
                <a:srgbClr val="A4C2F4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800"/>
              <a:buChar char="-"/>
            </a:pPr>
            <a:r>
              <a:rPr lang="en" sz="1800">
                <a:solidFill>
                  <a:srgbClr val="A4C2F4"/>
                </a:solidFill>
              </a:rPr>
              <a:t>Roll No.: TE-B-24</a:t>
            </a:r>
            <a:endParaRPr sz="1800">
              <a:solidFill>
                <a:srgbClr val="A4C2F4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pic>
        <p:nvPicPr>
          <p:cNvPr id="339" name="Google Shape;33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125" y="1724025"/>
            <a:ext cx="723900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Matrix:</a:t>
            </a:r>
            <a:endParaRPr/>
          </a:p>
        </p:txBody>
      </p:sp>
      <p:sp>
        <p:nvSpPr>
          <p:cNvPr id="345" name="Google Shape;345;p5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4">
                <a:solidFill>
                  <a:srgbClr val="000000"/>
                </a:solidFill>
              </a:rPr>
              <a:t>True Positive (TP)</a:t>
            </a:r>
            <a:r>
              <a:rPr lang="en" sz="1854">
                <a:solidFill>
                  <a:srgbClr val="000000"/>
                </a:solidFill>
              </a:rPr>
              <a:t> — model correctly predicts the positive class (prediction and actual both are positive). In the above example, 10 people who have tumors are predicted positively by the model.</a:t>
            </a:r>
            <a:endParaRPr sz="1854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54">
                <a:solidFill>
                  <a:srgbClr val="000000"/>
                </a:solidFill>
              </a:rPr>
              <a:t>True Negative (TN) </a:t>
            </a:r>
            <a:r>
              <a:rPr lang="en" sz="1854">
                <a:solidFill>
                  <a:srgbClr val="000000"/>
                </a:solidFill>
              </a:rPr>
              <a:t>— model correctly predicts the negative class (prediction and actual both are negative). In the above example, 60 people who don’t have tumors are predicted negatively by the model.</a:t>
            </a:r>
            <a:endParaRPr sz="1854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False Positive (FP)</a:t>
            </a:r>
            <a:r>
              <a:rPr lang="en" sz="1400">
                <a:solidFill>
                  <a:srgbClr val="000000"/>
                </a:solidFill>
              </a:rPr>
              <a:t> — model gives the wrong prediction of the negative class (predicted-positive, actual-negative). In the above example, 22 people are predicted as positive of having a tumor, although they don’t have a tumor. FP is also called a TYPE I error.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False Negative (FN)</a:t>
            </a:r>
            <a:r>
              <a:rPr lang="en" sz="1400">
                <a:solidFill>
                  <a:srgbClr val="000000"/>
                </a:solidFill>
              </a:rPr>
              <a:t> — model wrongly predicts the positive class (predicted-negative, actual-positive). In the above example, 8 people who have tumors are predicted as negative. FN is also called a TYPE II error.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425" y="3292063"/>
            <a:ext cx="4147150" cy="1401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7425" y="1358300"/>
            <a:ext cx="6667500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60"/>
          <p:cNvSpPr txBox="1"/>
          <p:nvPr/>
        </p:nvSpPr>
        <p:spPr>
          <a:xfrm>
            <a:off x="334650" y="223100"/>
            <a:ext cx="751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Precision: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Precision talks about how precise/accurate your model is out of those predicted positive, how many of them are actual positive.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1"/>
          <p:cNvSpPr txBox="1"/>
          <p:nvPr>
            <p:ph type="title"/>
          </p:nvPr>
        </p:nvSpPr>
        <p:spPr>
          <a:xfrm>
            <a:off x="311700" y="277825"/>
            <a:ext cx="8520600" cy="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Recall: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</a:t>
            </a:r>
            <a:r>
              <a:rPr lang="en" sz="1400"/>
              <a:t>ecall actually calculates how many of the Actual Positives our model capture through labeling it as Positive (True Positive)</a:t>
            </a:r>
            <a:endParaRPr sz="1400"/>
          </a:p>
        </p:txBody>
      </p:sp>
      <p:sp>
        <p:nvSpPr>
          <p:cNvPr id="359" name="Google Shape;359;p6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61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775" y="1361688"/>
            <a:ext cx="666750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2800" y="3329400"/>
            <a:ext cx="398145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2406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Heart disease describes a range of conditions that affect your heart.</a:t>
            </a:r>
            <a:endParaRPr sz="242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505700"/>
            <a:ext cx="8520600" cy="3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4925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➔"/>
            </a:pPr>
            <a:r>
              <a:rPr b="1" lang="en" sz="60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Age:</a:t>
            </a:r>
            <a:r>
              <a:rPr lang="en" sz="60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The person's age in years</a:t>
            </a:r>
            <a:endParaRPr sz="606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4925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➔"/>
            </a:pPr>
            <a:r>
              <a:rPr b="1" lang="en" sz="60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Sex:</a:t>
            </a:r>
            <a:r>
              <a:rPr lang="en" sz="60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The person's sex (1 = male, 0 = female)</a:t>
            </a:r>
            <a:endParaRPr sz="606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4925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➔"/>
            </a:pPr>
            <a:r>
              <a:rPr b="1" lang="en" sz="60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Chest Pain/Angina:</a:t>
            </a:r>
            <a:r>
              <a:rPr lang="en" sz="60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The chest pain experienced</a:t>
            </a:r>
            <a:endParaRPr sz="606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4925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◆"/>
            </a:pPr>
            <a:r>
              <a:rPr lang="en" sz="60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Value 1: typical</a:t>
            </a:r>
            <a:endParaRPr sz="606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4925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◆"/>
            </a:pPr>
            <a:r>
              <a:rPr lang="en" sz="60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Value 2: nontypical</a:t>
            </a:r>
            <a:endParaRPr sz="606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4925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◆"/>
            </a:pPr>
            <a:r>
              <a:rPr lang="en" sz="60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Value 3: asymptomatic</a:t>
            </a:r>
            <a:endParaRPr sz="606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4925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◆"/>
            </a:pPr>
            <a:r>
              <a:rPr lang="en" sz="60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Value 4: nonanginal</a:t>
            </a:r>
            <a:endParaRPr sz="606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4925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➔"/>
            </a:pPr>
            <a:r>
              <a:rPr b="1" lang="en" sz="60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RestBP:</a:t>
            </a:r>
            <a:r>
              <a:rPr lang="en" sz="60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The person's resting blood pressure (mm Hg on admission to the hospital)</a:t>
            </a:r>
            <a:endParaRPr sz="606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4925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➔"/>
            </a:pPr>
            <a:r>
              <a:rPr b="1" lang="en" sz="60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Chol:</a:t>
            </a:r>
            <a:r>
              <a:rPr lang="en" sz="60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The person's cholesterol measurement in mg/dl</a:t>
            </a:r>
            <a:endParaRPr sz="606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4925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➔"/>
            </a:pPr>
            <a:r>
              <a:rPr b="1" lang="en" sz="60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Fbs:</a:t>
            </a:r>
            <a:r>
              <a:rPr lang="en" sz="60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The person's fasting blood sugar (&gt; 120 mg/dl, 1 = true; 0 = false)</a:t>
            </a:r>
            <a:endParaRPr sz="606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4925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➔"/>
            </a:pPr>
            <a:r>
              <a:rPr b="1" lang="en" sz="60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RestECG:</a:t>
            </a:r>
            <a:r>
              <a:rPr lang="en" sz="60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Resting electrocardiographic measurement</a:t>
            </a:r>
            <a:endParaRPr sz="606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4925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◆"/>
            </a:pPr>
            <a:r>
              <a:rPr lang="en" sz="60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0 = normal</a:t>
            </a:r>
            <a:endParaRPr sz="606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4925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◆"/>
            </a:pPr>
            <a:r>
              <a:rPr lang="en" sz="60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 = having ST-T wave abnormality</a:t>
            </a:r>
            <a:endParaRPr sz="606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4925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◆"/>
            </a:pPr>
            <a:r>
              <a:rPr lang="en" sz="60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 = showing probable or definite left ventricular hypertrophy by Estes' criteria</a:t>
            </a:r>
            <a:endParaRPr sz="606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6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31417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F1 Score: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F1 Score is needed when you want to seek a balance between Precision and Recall.</a:t>
            </a:r>
            <a:endParaRPr sz="1400"/>
          </a:p>
        </p:txBody>
      </p:sp>
      <p:sp>
        <p:nvSpPr>
          <p:cNvPr id="368" name="Google Shape;368;p6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62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375" y="2390775"/>
            <a:ext cx="268605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505700"/>
            <a:ext cx="8438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➔"/>
            </a:pPr>
            <a:r>
              <a:rPr b="1" lang="en" sz="6000">
                <a:solidFill>
                  <a:srgbClr val="000000"/>
                </a:solidFill>
              </a:rPr>
              <a:t>MaxHR: </a:t>
            </a:r>
            <a:r>
              <a:rPr lang="en" sz="6000">
                <a:solidFill>
                  <a:srgbClr val="000000"/>
                </a:solidFill>
              </a:rPr>
              <a:t>The person's maximum heart rate achieved</a:t>
            </a:r>
            <a:endParaRPr sz="60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➔"/>
            </a:pPr>
            <a:r>
              <a:rPr b="1" lang="en" sz="6000">
                <a:solidFill>
                  <a:srgbClr val="000000"/>
                </a:solidFill>
              </a:rPr>
              <a:t>ExAng: </a:t>
            </a:r>
            <a:r>
              <a:rPr lang="en" sz="6000">
                <a:solidFill>
                  <a:srgbClr val="000000"/>
                </a:solidFill>
              </a:rPr>
              <a:t>Exercise induced angina (1 = yes; 0 = no)</a:t>
            </a:r>
            <a:endParaRPr sz="60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➔"/>
            </a:pPr>
            <a:r>
              <a:rPr b="1" lang="en" sz="6000">
                <a:solidFill>
                  <a:srgbClr val="000000"/>
                </a:solidFill>
              </a:rPr>
              <a:t>Oldpeak: </a:t>
            </a:r>
            <a:r>
              <a:rPr lang="en" sz="6000">
                <a:solidFill>
                  <a:srgbClr val="000000"/>
                </a:solidFill>
              </a:rPr>
              <a:t>ST depression induced by exercise relative to rest ('ST' relates to positions on the ECG plot.</a:t>
            </a:r>
            <a:endParaRPr sz="60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➔"/>
            </a:pPr>
            <a:r>
              <a:rPr b="1" lang="en" sz="6000">
                <a:solidFill>
                  <a:srgbClr val="000000"/>
                </a:solidFill>
              </a:rPr>
              <a:t>Slope</a:t>
            </a:r>
            <a:r>
              <a:rPr lang="en" sz="6000">
                <a:solidFill>
                  <a:srgbClr val="000000"/>
                </a:solidFill>
              </a:rPr>
              <a:t>: the slope of the peak exercise ST segment</a:t>
            </a:r>
            <a:endParaRPr sz="60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◆"/>
            </a:pPr>
            <a:r>
              <a:rPr lang="en" sz="6000">
                <a:solidFill>
                  <a:srgbClr val="000000"/>
                </a:solidFill>
              </a:rPr>
              <a:t>Value 1: upsloping</a:t>
            </a:r>
            <a:endParaRPr sz="60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◆"/>
            </a:pPr>
            <a:r>
              <a:rPr lang="en" sz="6000">
                <a:solidFill>
                  <a:srgbClr val="000000"/>
                </a:solidFill>
              </a:rPr>
              <a:t>Value 2: flat</a:t>
            </a:r>
            <a:endParaRPr sz="60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◆"/>
            </a:pPr>
            <a:r>
              <a:rPr lang="en" sz="6000">
                <a:solidFill>
                  <a:srgbClr val="000000"/>
                </a:solidFill>
              </a:rPr>
              <a:t>Value 3: downsloping</a:t>
            </a:r>
            <a:endParaRPr sz="60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➔"/>
            </a:pPr>
            <a:r>
              <a:rPr b="1" lang="en" sz="6000">
                <a:solidFill>
                  <a:srgbClr val="000000"/>
                </a:solidFill>
              </a:rPr>
              <a:t>Ca</a:t>
            </a:r>
            <a:r>
              <a:rPr lang="en" sz="6000">
                <a:solidFill>
                  <a:srgbClr val="000000"/>
                </a:solidFill>
              </a:rPr>
              <a:t>: The number of major vessels (0-3)</a:t>
            </a:r>
            <a:endParaRPr sz="60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➔"/>
            </a:pPr>
            <a:r>
              <a:rPr b="1" lang="en" sz="6000">
                <a:solidFill>
                  <a:srgbClr val="000000"/>
                </a:solidFill>
              </a:rPr>
              <a:t>Thal</a:t>
            </a:r>
            <a:r>
              <a:rPr lang="en" sz="6000">
                <a:solidFill>
                  <a:srgbClr val="000000"/>
                </a:solidFill>
              </a:rPr>
              <a:t>: A blood disorder called thalassemia</a:t>
            </a:r>
            <a:endParaRPr sz="60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◆"/>
            </a:pPr>
            <a:r>
              <a:rPr lang="en" sz="6000">
                <a:solidFill>
                  <a:srgbClr val="000000"/>
                </a:solidFill>
              </a:rPr>
              <a:t>Value 1: normal</a:t>
            </a:r>
            <a:endParaRPr sz="60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◆"/>
            </a:pPr>
            <a:r>
              <a:rPr lang="en" sz="6000">
                <a:solidFill>
                  <a:srgbClr val="000000"/>
                </a:solidFill>
              </a:rPr>
              <a:t>Value 2: fixed defect</a:t>
            </a:r>
            <a:endParaRPr sz="60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◆"/>
            </a:pPr>
            <a:r>
              <a:rPr lang="en" sz="6000">
                <a:solidFill>
                  <a:srgbClr val="000000"/>
                </a:solidFill>
              </a:rPr>
              <a:t>Value 3: reversible defect</a:t>
            </a:r>
            <a:endParaRPr sz="6000">
              <a:solidFill>
                <a:srgbClr val="000000"/>
              </a:solidFill>
            </a:endParaRPr>
          </a:p>
          <a:p>
            <a:pPr indent="-25241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➔"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Understanding the code</a:t>
            </a:r>
            <a:endParaRPr sz="4500"/>
          </a:p>
        </p:txBody>
      </p:sp>
      <p:sp>
        <p:nvSpPr>
          <p:cNvPr id="103" name="Google Shape;103;p19"/>
          <p:cNvSpPr txBox="1"/>
          <p:nvPr/>
        </p:nvSpPr>
        <p:spPr>
          <a:xfrm>
            <a:off x="1797150" y="4350275"/>
            <a:ext cx="713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Understanding how to approach this Machine Learning Model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99150"/>
            <a:ext cx="5334900" cy="48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7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50"/>
              <a:buAutoNum type="arabicPeriod"/>
            </a:pPr>
            <a:r>
              <a:rPr lang="en" sz="2050">
                <a:solidFill>
                  <a:srgbClr val="FFFFFF"/>
                </a:solidFill>
              </a:rPr>
              <a:t>I</a:t>
            </a:r>
            <a:r>
              <a:rPr lang="en" sz="205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mporting libraries</a:t>
            </a:r>
            <a:endParaRPr sz="205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87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50"/>
              <a:buFont typeface="Merriweather"/>
              <a:buAutoNum type="arabicPeriod"/>
            </a:pPr>
            <a:r>
              <a:rPr lang="en" sz="205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Importing Dataset and Read the data (from csv)</a:t>
            </a:r>
            <a:endParaRPr sz="205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87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50"/>
              <a:buFont typeface="Merriweather"/>
              <a:buAutoNum type="arabicPeriod"/>
            </a:pPr>
            <a:r>
              <a:rPr lang="en" sz="205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Identify the dependent and independent variables.</a:t>
            </a:r>
            <a:endParaRPr sz="205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87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50"/>
              <a:buFont typeface="Merriweather"/>
              <a:buAutoNum type="arabicPeriod"/>
            </a:pPr>
            <a:r>
              <a:rPr lang="en" sz="205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Check if the data has missing values or the data is categorical or not.</a:t>
            </a:r>
            <a:endParaRPr sz="205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87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50"/>
              <a:buFont typeface="Merriweather"/>
              <a:buAutoNum type="arabicPeriod"/>
            </a:pPr>
            <a:r>
              <a:rPr lang="en" sz="205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Visualize the data. </a:t>
            </a:r>
            <a:endParaRPr sz="205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87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50"/>
              <a:buFont typeface="Merriweather"/>
              <a:buAutoNum type="arabicPeriod"/>
            </a:pPr>
            <a:r>
              <a:rPr lang="en" sz="205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Now split the data into the groups of training and testing for the respective purpose.</a:t>
            </a:r>
            <a:endParaRPr sz="205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87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50"/>
              <a:buFont typeface="Merriweather"/>
              <a:buAutoNum type="arabicPeriod"/>
            </a:pPr>
            <a:r>
              <a:rPr lang="en" sz="205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After splitting data, fit it to a most suitable model.</a:t>
            </a:r>
            <a:endParaRPr sz="205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87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50"/>
              <a:buAutoNum type="arabicPeriod"/>
            </a:pPr>
            <a:r>
              <a:rPr lang="en" sz="205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20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Prediction</a:t>
            </a:r>
            <a:endParaRPr sz="205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87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"/>
              <a:buFont typeface="Merriweather"/>
              <a:buAutoNum type="arabicPeriod"/>
            </a:pPr>
            <a:r>
              <a:rPr lang="en" sz="20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Model </a:t>
            </a:r>
            <a:r>
              <a:rPr b="1" lang="en" sz="20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Evaluation</a:t>
            </a:r>
            <a:endParaRPr b="1" sz="205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57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Importing Libraries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025" y="1574475"/>
            <a:ext cx="610552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