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Merriweather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Merriweather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39" Type="http://schemas.openxmlformats.org/officeDocument/2006/relationships/font" Target="fonts/Merriweather-italic.fntdata"/><Relationship Id="rId16" Type="http://schemas.openxmlformats.org/officeDocument/2006/relationships/slide" Target="slides/slide11.xml"/><Relationship Id="rId38" Type="http://schemas.openxmlformats.org/officeDocument/2006/relationships/font" Target="fonts/Merriweather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ab8eee6e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ab8eee6e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ab8eee6ea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ab8eee6ea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ab8eee6ea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ab8eee6ea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ab8eee6e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ab8eee6e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ab8eee6ea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ab8eee6ea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ab8eee6ea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ab8eee6e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ab8eee6ea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ab8eee6ea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ab8eee6ea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ab8eee6ea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ab8eee6ea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ab8eee6ea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ab8eee6ea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ab8eee6ea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ab8eee6e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ab8eee6e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ab8eee6ea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ab8eee6ea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ab8eee6ea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ab8eee6ea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ab8eee6ea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ab8eee6ea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ab8eee6ea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ab8eee6ea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ab8eee6ea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ab8eee6ea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ab8eee6ea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ab8eee6ea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ab8eee6ea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ab8eee6ea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ab8eee6ea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ab8eee6ea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ab8eee6e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ab8eee6e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ab8eee6e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ab8eee6e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ab8eee6e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ab8eee6e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ab8eee6e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ab8eee6e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ab8eee6e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ab8eee6e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ab8eee6e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ab8eee6e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ab8eee6ea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ab8eee6e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2: Public Private University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Learning: K Means Clustering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2529700" y="4005175"/>
            <a:ext cx="64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Project build under the guidance of Professor </a:t>
            </a: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Nitesh Karmakar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5370500" y="4405375"/>
            <a:ext cx="281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 Mentor(KSI)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7025"/>
            <a:ext cx="5895849" cy="321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5839" y="1277025"/>
            <a:ext cx="3289161" cy="32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3038" y="286100"/>
            <a:ext cx="5477925" cy="77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438275"/>
            <a:ext cx="8574549" cy="25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50"/>
              <a:t>3. </a:t>
            </a:r>
            <a:r>
              <a:rPr lang="en" sz="2450"/>
              <a:t>Identify the dependent and independent variables.</a:t>
            </a:r>
            <a:endParaRPr/>
          </a:p>
        </p:txBody>
      </p:sp>
      <p:sp>
        <p:nvSpPr>
          <p:cNvPr id="133" name="Google Shape;133;p24"/>
          <p:cNvSpPr txBox="1"/>
          <p:nvPr/>
        </p:nvSpPr>
        <p:spPr>
          <a:xfrm>
            <a:off x="396600" y="1425300"/>
            <a:ext cx="84357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2300"/>
              <a:buFont typeface="Merriweather"/>
              <a:buChar char="●"/>
            </a:pPr>
            <a:r>
              <a:rPr lang="en" sz="2300">
                <a:solidFill>
                  <a:srgbClr val="0A0A0A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We don’t have any dependent variable, such problems fall into the category of unsupervised learning</a:t>
            </a:r>
            <a:endParaRPr sz="2300">
              <a:solidFill>
                <a:srgbClr val="0A0A0A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A0A0A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2300"/>
              <a:buFont typeface="Merriweather"/>
              <a:buChar char="●"/>
            </a:pPr>
            <a:r>
              <a:rPr lang="en" sz="2300">
                <a:solidFill>
                  <a:srgbClr val="0A0A0A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Since we don’t have that frame of reference in unsupervised learning, thus the name</a:t>
            </a:r>
            <a:endParaRPr sz="2300">
              <a:solidFill>
                <a:srgbClr val="0A0A0A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A0A0A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2300"/>
              <a:buFont typeface="Merriweather"/>
              <a:buChar char="●"/>
            </a:pPr>
            <a:r>
              <a:rPr lang="en" sz="2300">
                <a:solidFill>
                  <a:srgbClr val="0A0A0A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No frame of reference means there is no dependent variable</a:t>
            </a:r>
            <a:endParaRPr sz="2300">
              <a:solidFill>
                <a:srgbClr val="0A0A0A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2034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</a:t>
            </a:r>
            <a:r>
              <a:rPr lang="en" sz="2450"/>
              <a:t>Check if the data has missing values or the data is categorical or not.</a:t>
            </a:r>
            <a:endParaRPr/>
          </a:p>
        </p:txBody>
      </p:sp>
      <p:sp>
        <p:nvSpPr>
          <p:cNvPr id="139" name="Google Shape;139;p25"/>
          <p:cNvSpPr txBox="1"/>
          <p:nvPr/>
        </p:nvSpPr>
        <p:spPr>
          <a:xfrm>
            <a:off x="371825" y="1474875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Dataset has no categorical values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Check for missing/NaN/Null values and drop those columns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9350" y="2205675"/>
            <a:ext cx="2202302" cy="27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/>
        </p:nvSpPr>
        <p:spPr>
          <a:xfrm>
            <a:off x="285050" y="656875"/>
            <a:ext cx="4114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8F8F0"/>
                </a:solidFill>
                <a:latin typeface="Merriweather"/>
                <a:ea typeface="Merriweather"/>
                <a:cs typeface="Merriweather"/>
                <a:sym typeface="Merriweather"/>
              </a:rPr>
              <a:t>Concise</a:t>
            </a:r>
            <a:r>
              <a:rPr b="1" lang="en" sz="1700">
                <a:solidFill>
                  <a:srgbClr val="F8F8F0"/>
                </a:solidFill>
                <a:latin typeface="Merriweather"/>
                <a:ea typeface="Merriweather"/>
                <a:cs typeface="Merriweather"/>
                <a:sym typeface="Merriweather"/>
              </a:rPr>
              <a:t> summary of data:</a:t>
            </a:r>
            <a:endParaRPr b="1" sz="1700">
              <a:solidFill>
                <a:srgbClr val="F8F8F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063" y="1243275"/>
            <a:ext cx="4437883" cy="373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/>
        </p:nvSpPr>
        <p:spPr>
          <a:xfrm>
            <a:off x="260275" y="756025"/>
            <a:ext cx="504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Statistical measures about the data:</a:t>
            </a:r>
            <a:endParaRPr>
              <a:solidFill>
                <a:srgbClr val="F8F8F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288" y="1217725"/>
            <a:ext cx="5945425" cy="205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9277" y="3276050"/>
            <a:ext cx="5945425" cy="197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550" y="1809950"/>
            <a:ext cx="415290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113" y="1834750"/>
            <a:ext cx="429577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Histogram of Outstate Tuition based on the Private</a:t>
            </a:r>
            <a:endParaRPr sz="2000"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225" y="1429425"/>
            <a:ext cx="6623553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</a:t>
            </a:r>
            <a:r>
              <a:rPr lang="en" sz="2000"/>
              <a:t>istogram of Grad.Rate based on the Private</a:t>
            </a:r>
            <a:endParaRPr sz="2000"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325" y="1363800"/>
            <a:ext cx="6537347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means Clustering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505700"/>
            <a:ext cx="81534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erriweather"/>
              <a:buChar char="●"/>
            </a:pPr>
            <a:r>
              <a:rPr lang="en" sz="19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K-Means Clustering is an unsupervised machine learning algorithm. </a:t>
            </a:r>
            <a:endParaRPr sz="19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erriweather"/>
              <a:buChar char="●"/>
            </a:pPr>
            <a:r>
              <a:rPr lang="en" sz="19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In contrast to traditional supervised machine learning algorithms, K-Means attempts to classify data without having first been trained with labeled data.</a:t>
            </a:r>
            <a:endParaRPr sz="19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erriweather"/>
              <a:buChar char="●"/>
            </a:pPr>
            <a:r>
              <a:rPr lang="en" sz="19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Once the algorithm has been run and the groups are defined, any new data can be easily assigned to the most relevant group.</a:t>
            </a:r>
            <a:endParaRPr sz="19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25" y="123950"/>
            <a:ext cx="8520600" cy="10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3217" lvl="0" marL="457200" marR="190500" rtl="0" algn="l"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805"/>
              <a:buFont typeface="Arial"/>
              <a:buChar char="●"/>
            </a:pPr>
            <a:r>
              <a:rPr lang="en" sz="180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School with a graduation rate of higher than 100%</a:t>
            </a:r>
            <a:endParaRPr sz="1804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217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5"/>
              <a:buFont typeface="Arial"/>
              <a:buChar char="●"/>
            </a:pPr>
            <a:r>
              <a:rPr lang="en" sz="180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Notice how there seems to be a private school with a graduation rate of higher than 100%</a:t>
            </a:r>
            <a:endParaRPr sz="1804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50" y="1450675"/>
            <a:ext cx="789622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2"/>
          <p:cNvSpPr txBox="1"/>
          <p:nvPr/>
        </p:nvSpPr>
        <p:spPr>
          <a:xfrm>
            <a:off x="437413" y="2800300"/>
            <a:ext cx="78963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" sz="1850"/>
              <a:t>We need to set that school’s graduation rate to 100% so it makes sense.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063" y="3269800"/>
            <a:ext cx="8201025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2"/>
          <p:cNvSpPr txBox="1"/>
          <p:nvPr/>
        </p:nvSpPr>
        <p:spPr>
          <a:xfrm>
            <a:off x="396600" y="4722100"/>
            <a:ext cx="8089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Now there is no school with graduation rate higher than 100%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327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3217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5"/>
              <a:buFont typeface="Arial"/>
              <a:buChar char="●"/>
            </a:pPr>
            <a:r>
              <a:rPr lang="en" sz="180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can see there are no data points that fall outside 100.</a:t>
            </a:r>
            <a:endParaRPr sz="1804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496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90"/>
              <a:buFont typeface="Roboto"/>
              <a:buChar char="●"/>
            </a:pPr>
            <a:r>
              <a:rPr lang="en" sz="199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 sz="199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 school with graduation rate higher than 100%</a:t>
            </a:r>
            <a:endParaRPr sz="140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025" y="1239825"/>
            <a:ext cx="6537347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</a:t>
            </a:r>
            <a:r>
              <a:rPr lang="en" sz="2450">
                <a:solidFill>
                  <a:srgbClr val="F8F8F0"/>
                </a:solidFill>
              </a:rPr>
              <a:t>Applying K means Clustering</a:t>
            </a:r>
            <a:endParaRPr/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325" y="1673650"/>
            <a:ext cx="58674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800" y="1772750"/>
            <a:ext cx="472440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Model Evaluation</a:t>
            </a:r>
            <a:endParaRPr/>
          </a:p>
        </p:txBody>
      </p:sp>
      <p:sp>
        <p:nvSpPr>
          <p:cNvPr id="208" name="Google Shape;208;p36"/>
          <p:cNvSpPr txBox="1"/>
          <p:nvPr/>
        </p:nvSpPr>
        <p:spPr>
          <a:xfrm>
            <a:off x="334625" y="1536850"/>
            <a:ext cx="8328900" cy="13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0675" lvl="0" marL="457200" marR="190500" rtl="0" algn="l">
              <a:spcBef>
                <a:spcPts val="30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There is no perfect way to evaluate clustering if we don’t have the labels, however, we do have the labels, so we take advantage of this to evaluate our clusters.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Create a new column for df called ‘Cluster’, which is a 1 for a Private school, and a 0 for a public school.</a:t>
            </a:r>
            <a:endParaRPr sz="145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113" y="3094525"/>
            <a:ext cx="429577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type="title"/>
          </p:nvPr>
        </p:nvSpPr>
        <p:spPr>
          <a:xfrm>
            <a:off x="311700" y="3646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1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Creating a </a:t>
            </a:r>
            <a:r>
              <a:rPr b="1" lang="en" sz="211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confusion matrix and classification report</a:t>
            </a:r>
            <a:r>
              <a:rPr lang="en" sz="211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to see how well the K means clustering worked without being given any labels.</a:t>
            </a:r>
            <a:endParaRPr sz="2116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63800"/>
            <a:ext cx="8839198" cy="3454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77.86%</a:t>
            </a:r>
            <a:endParaRPr/>
          </a:p>
        </p:txBody>
      </p:sp>
      <p:pic>
        <p:nvPicPr>
          <p:cNvPr id="221" name="Google Shape;2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88" y="1748000"/>
            <a:ext cx="858202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311750" y="831175"/>
            <a:ext cx="85623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/>
              <a:t>Thank you!</a:t>
            </a:r>
            <a:endParaRPr sz="7500"/>
          </a:p>
        </p:txBody>
      </p:sp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311700" y="2121425"/>
            <a:ext cx="4521900" cy="13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By </a:t>
            </a:r>
            <a:r>
              <a:rPr lang="en" sz="1800">
                <a:solidFill>
                  <a:srgbClr val="9FC5E8"/>
                </a:solidFill>
              </a:rPr>
              <a:t>Mohammed Faraz Hussain</a:t>
            </a:r>
            <a:endParaRPr sz="1800">
              <a:solidFill>
                <a:srgbClr val="9FC5E8"/>
              </a:solidFill>
            </a:endParaRPr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800"/>
              <a:buChar char="-"/>
            </a:pPr>
            <a:r>
              <a:rPr lang="en" sz="1800">
                <a:solidFill>
                  <a:srgbClr val="A4C2F4"/>
                </a:solidFill>
              </a:rPr>
              <a:t>Terna Engineering College, Nerul</a:t>
            </a:r>
            <a:endParaRPr sz="1800">
              <a:solidFill>
                <a:srgbClr val="A4C2F4"/>
              </a:solidFill>
            </a:endParaRPr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800"/>
              <a:buChar char="-"/>
            </a:pPr>
            <a:r>
              <a:rPr lang="en" sz="1800">
                <a:solidFill>
                  <a:srgbClr val="A4C2F4"/>
                </a:solidFill>
              </a:rPr>
              <a:t>ID: TU3F1920077</a:t>
            </a:r>
            <a:endParaRPr sz="1800">
              <a:solidFill>
                <a:srgbClr val="A4C2F4"/>
              </a:solidFill>
            </a:endParaRPr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800"/>
              <a:buChar char="-"/>
            </a:pPr>
            <a:r>
              <a:rPr lang="en" sz="1800">
                <a:solidFill>
                  <a:srgbClr val="A4C2F4"/>
                </a:solidFill>
              </a:rPr>
              <a:t>Roll No.: TE-B-24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The dataset is a CSV(comma separated value) having 777 rows × 18 columns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 and its significance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593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48"/>
              <a:buChar char="●"/>
            </a:pPr>
            <a:r>
              <a:rPr b="1" lang="en" sz="184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Private:</a:t>
            </a:r>
            <a:r>
              <a:rPr lang="en" sz="184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A factor with levels No and Yes indicating private or public university</a:t>
            </a:r>
            <a:endParaRPr sz="1847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593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48"/>
              <a:buChar char="●"/>
            </a:pPr>
            <a:r>
              <a:rPr b="1" lang="en" sz="184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Apps:</a:t>
            </a:r>
            <a:r>
              <a:rPr lang="en" sz="184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Number of applications received</a:t>
            </a:r>
            <a:endParaRPr sz="1847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593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48"/>
              <a:buChar char="●"/>
            </a:pPr>
            <a:r>
              <a:rPr b="1" lang="en" sz="184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Accept:</a:t>
            </a:r>
            <a:r>
              <a:rPr lang="en" sz="184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Number of applications accepted</a:t>
            </a:r>
            <a:endParaRPr sz="1847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593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48"/>
              <a:buChar char="●"/>
            </a:pPr>
            <a:r>
              <a:rPr b="1" lang="en" sz="184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Enroll:</a:t>
            </a:r>
            <a:r>
              <a:rPr lang="en" sz="184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Number of new students enrolled</a:t>
            </a:r>
            <a:endParaRPr sz="1847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593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48"/>
              <a:buChar char="●"/>
            </a:pPr>
            <a:r>
              <a:rPr b="1" lang="en" sz="184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Top10perc:</a:t>
            </a:r>
            <a:r>
              <a:rPr lang="en" sz="184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Percentage new students from top 10% of high school class</a:t>
            </a:r>
            <a:endParaRPr sz="1847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593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48"/>
              <a:buChar char="●"/>
            </a:pPr>
            <a:r>
              <a:rPr b="1" lang="en" sz="184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Top25perc:</a:t>
            </a:r>
            <a:r>
              <a:rPr lang="en" sz="184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Percentage of new students from top 25% of their high school class</a:t>
            </a:r>
            <a:endParaRPr sz="1847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593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48"/>
              <a:buChar char="●"/>
            </a:pPr>
            <a:r>
              <a:rPr b="1" lang="en" sz="184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F.Undergrad:</a:t>
            </a:r>
            <a:r>
              <a:rPr lang="en" sz="184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Number of full-time undergraduates</a:t>
            </a:r>
            <a:endParaRPr sz="1847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593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48"/>
              <a:buChar char="●"/>
            </a:pPr>
            <a:r>
              <a:rPr b="1" lang="en" sz="184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P.Undergrad:</a:t>
            </a:r>
            <a:r>
              <a:rPr lang="en" sz="184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Number of part-time undergraduates</a:t>
            </a:r>
            <a:endParaRPr sz="1847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593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48"/>
              <a:buChar char="●"/>
            </a:pPr>
            <a:r>
              <a:rPr b="1" lang="en" sz="184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Outstate:</a:t>
            </a:r>
            <a:r>
              <a:rPr lang="en" sz="184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Out-of-state tuition</a:t>
            </a:r>
            <a:endParaRPr sz="1847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44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422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 and its significance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34170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375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Room.Board:</a:t>
            </a:r>
            <a:r>
              <a:rPr lang="en" sz="375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Room and board costs</a:t>
            </a:r>
            <a:endParaRPr sz="375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170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375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Books:</a:t>
            </a:r>
            <a:r>
              <a:rPr lang="en" sz="375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Estimated book costs</a:t>
            </a:r>
            <a:endParaRPr sz="375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170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375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Personal:</a:t>
            </a:r>
            <a:r>
              <a:rPr lang="en" sz="375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Estimated personal spending</a:t>
            </a:r>
            <a:endParaRPr sz="375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170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375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PhD:</a:t>
            </a:r>
            <a:r>
              <a:rPr lang="en" sz="375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Percentage of faculty with PhDs</a:t>
            </a:r>
            <a:endParaRPr sz="375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170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375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Terminal:</a:t>
            </a:r>
            <a:r>
              <a:rPr lang="en" sz="375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Percentage of faculty with a terminal degree (PhD/JD/MD/MBA/etc)</a:t>
            </a:r>
            <a:endParaRPr sz="375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170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375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S.F.Ratio: </a:t>
            </a:r>
            <a:r>
              <a:rPr lang="en" sz="375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Student/faculty ratio</a:t>
            </a:r>
            <a:endParaRPr sz="375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170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375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perc.alumni:</a:t>
            </a:r>
            <a:r>
              <a:rPr lang="en" sz="375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Percentage alumni who donate</a:t>
            </a:r>
            <a:endParaRPr sz="375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170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375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Expend:</a:t>
            </a:r>
            <a:r>
              <a:rPr lang="en" sz="375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Instructional expenditure per student</a:t>
            </a:r>
            <a:endParaRPr sz="375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170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375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Grad.Rate:</a:t>
            </a:r>
            <a:r>
              <a:rPr lang="en" sz="375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Graduation rate</a:t>
            </a:r>
            <a:endParaRPr sz="375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Understanding the code</a:t>
            </a:r>
            <a:endParaRPr sz="4500"/>
          </a:p>
        </p:txBody>
      </p:sp>
      <p:sp>
        <p:nvSpPr>
          <p:cNvPr id="97" name="Google Shape;97;p18"/>
          <p:cNvSpPr txBox="1"/>
          <p:nvPr/>
        </p:nvSpPr>
        <p:spPr>
          <a:xfrm>
            <a:off x="1685600" y="4362675"/>
            <a:ext cx="720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Understanding how to approach this Machine Learning Model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249725" y="237550"/>
            <a:ext cx="5334900" cy="47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4175" lvl="0" marL="457200" rtl="0" algn="l">
              <a:spcBef>
                <a:spcPts val="0"/>
              </a:spcBef>
              <a:spcAft>
                <a:spcPts val="0"/>
              </a:spcAft>
              <a:buClr>
                <a:srgbClr val="F8F8F0"/>
              </a:buClr>
              <a:buSzPts val="2450"/>
              <a:buFont typeface="Merriweather"/>
              <a:buAutoNum type="arabicPeriod"/>
            </a:pPr>
            <a:r>
              <a:rPr lang="en" sz="2450">
                <a:solidFill>
                  <a:srgbClr val="F8F8F0"/>
                </a:solidFill>
                <a:latin typeface="Merriweather"/>
                <a:ea typeface="Merriweather"/>
                <a:cs typeface="Merriweather"/>
                <a:sym typeface="Merriweather"/>
              </a:rPr>
              <a:t>Importing Libraries</a:t>
            </a:r>
            <a:endParaRPr sz="2450">
              <a:solidFill>
                <a:srgbClr val="F8F8F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4175" lvl="0" marL="457200" rtl="0" algn="l">
              <a:spcBef>
                <a:spcPts val="0"/>
              </a:spcBef>
              <a:spcAft>
                <a:spcPts val="0"/>
              </a:spcAft>
              <a:buClr>
                <a:srgbClr val="F8F8F0"/>
              </a:buClr>
              <a:buSzPts val="2450"/>
              <a:buFont typeface="Merriweather"/>
              <a:buAutoNum type="arabicPeriod"/>
            </a:pPr>
            <a:r>
              <a:rPr lang="en" sz="2450">
                <a:solidFill>
                  <a:srgbClr val="F8F8F0"/>
                </a:solidFill>
                <a:latin typeface="Merriweather"/>
                <a:ea typeface="Merriweather"/>
                <a:cs typeface="Merriweather"/>
                <a:sym typeface="Merriweather"/>
              </a:rPr>
              <a:t>Importing Dataset </a:t>
            </a:r>
            <a:r>
              <a:rPr lang="en" sz="24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and Read the data (from csv)</a:t>
            </a:r>
            <a:endParaRPr sz="2450">
              <a:solidFill>
                <a:srgbClr val="F8F8F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41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50"/>
              <a:buFont typeface="Merriweather"/>
              <a:buAutoNum type="arabicPeriod"/>
            </a:pPr>
            <a:r>
              <a:rPr lang="en" sz="24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Identify the dependent and independent variables.</a:t>
            </a:r>
            <a:endParaRPr sz="245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41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50"/>
              <a:buFont typeface="Merriweather"/>
              <a:buAutoNum type="arabicPeriod"/>
            </a:pPr>
            <a:r>
              <a:rPr lang="en" sz="24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Check if the data has missing values or the data is categorical or not.</a:t>
            </a:r>
            <a:endParaRPr sz="245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41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50"/>
              <a:buFont typeface="Merriweather"/>
              <a:buAutoNum type="arabicPeriod"/>
            </a:pPr>
            <a:r>
              <a:rPr lang="en" sz="24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Visualize the data. </a:t>
            </a:r>
            <a:endParaRPr sz="245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4175" lvl="0" marL="457200" rtl="0" algn="l">
              <a:spcBef>
                <a:spcPts val="0"/>
              </a:spcBef>
              <a:spcAft>
                <a:spcPts val="0"/>
              </a:spcAft>
              <a:buClr>
                <a:srgbClr val="F8F8F0"/>
              </a:buClr>
              <a:buSzPts val="2450"/>
              <a:buFont typeface="Merriweather"/>
              <a:buAutoNum type="arabicPeriod"/>
            </a:pPr>
            <a:r>
              <a:rPr lang="en" sz="2450">
                <a:solidFill>
                  <a:srgbClr val="F8F8F0"/>
                </a:solidFill>
                <a:latin typeface="Merriweather"/>
                <a:ea typeface="Merriweather"/>
                <a:cs typeface="Merriweather"/>
                <a:sym typeface="Merriweather"/>
              </a:rPr>
              <a:t>Applying K means Clustering</a:t>
            </a:r>
            <a:endParaRPr sz="2450">
              <a:solidFill>
                <a:srgbClr val="F8F8F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4175" lvl="0" marL="457200" rtl="0" algn="l">
              <a:spcBef>
                <a:spcPts val="0"/>
              </a:spcBef>
              <a:spcAft>
                <a:spcPts val="0"/>
              </a:spcAft>
              <a:buClr>
                <a:srgbClr val="F8F8F0"/>
              </a:buClr>
              <a:buSzPts val="2450"/>
              <a:buFont typeface="Merriweather"/>
              <a:buAutoNum type="arabicPeriod"/>
            </a:pPr>
            <a:r>
              <a:rPr lang="en" sz="2450">
                <a:solidFill>
                  <a:srgbClr val="F8F8F0"/>
                </a:solidFill>
                <a:latin typeface="Merriweather"/>
                <a:ea typeface="Merriweather"/>
                <a:cs typeface="Merriweather"/>
                <a:sym typeface="Merriweather"/>
              </a:rPr>
              <a:t>Model Evaluation</a:t>
            </a:r>
            <a:endParaRPr sz="2450">
              <a:solidFill>
                <a:srgbClr val="F8F8F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Importing Libraries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487725"/>
            <a:ext cx="476250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Dataset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475" y="2417250"/>
            <a:ext cx="623887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