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fr-FR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fr-FR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fr-FR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fr-FR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fr-FR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fr-FR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fr-F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fr-F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692CC57-CACA-4D41-A3B5-AF4E907C2EB3}" type="slidenum">
              <a:rPr b="0" lang="fr-FR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fr-F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fr-FR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fr-FR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fr-FR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fr-FR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fr-FR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fr-FR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fr-FR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fr-FR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fr-FR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fr-FR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fr-FR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Click to edit the outline text format</a:t>
            </a:r>
            <a:endParaRPr b="0" lang="fr-F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Second Outline Level</a:t>
            </a:r>
            <a:endParaRPr b="0" lang="fr-FR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Source Sans Pro"/>
              </a:rPr>
              <a:t>Third Outline Level</a:t>
            </a:r>
            <a:endParaRPr b="0" lang="fr-FR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latin typeface="Source Sans Pro"/>
              </a:rPr>
              <a:t>Fourth Outline Level</a:t>
            </a:r>
            <a:endParaRPr b="0" lang="fr-FR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Source Sans Pro"/>
              </a:rPr>
              <a:t>Fifth Outline Level</a:t>
            </a:r>
            <a:endParaRPr b="0" lang="fr-FR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Source Sans Pro"/>
              </a:rPr>
              <a:t>Sixth Outline Level</a:t>
            </a:r>
            <a:endParaRPr b="0" lang="fr-FR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Source Sans Pro"/>
              </a:rPr>
              <a:t>Seventh Outline Level</a:t>
            </a:r>
            <a:endParaRPr b="0" lang="fr-FR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fr-F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fr-F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F4EACC-0929-4439-9D53-222070771759}" type="slidenum">
              <a:rPr b="0" lang="fr-FR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fr-FR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fr-FR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fr-F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Click to edit the outline text format</a:t>
            </a:r>
            <a:endParaRPr b="0" lang="fr-F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Second Outline Level</a:t>
            </a:r>
            <a:endParaRPr b="0" lang="fr-FR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Source Sans Pro"/>
              </a:rPr>
              <a:t>Third Outline Level</a:t>
            </a:r>
            <a:endParaRPr b="0" lang="fr-FR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latin typeface="Source Sans Pro"/>
              </a:rPr>
              <a:t>Fourth Outline Level</a:t>
            </a:r>
            <a:endParaRPr b="0" lang="fr-FR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Source Sans Pro"/>
              </a:rPr>
              <a:t>Fifth Outline Level</a:t>
            </a:r>
            <a:endParaRPr b="0" lang="fr-FR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Source Sans Pro"/>
              </a:rPr>
              <a:t>Sixth Outline Level</a:t>
            </a:r>
            <a:endParaRPr b="0" lang="fr-FR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Source Sans Pro"/>
              </a:rPr>
              <a:t>Seventh Outline Level</a:t>
            </a:r>
            <a:endParaRPr b="0" lang="fr-FR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fr-F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fr-F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744DE51-BB7E-4690-A7E4-1BC391070838}" type="slidenum">
              <a:rPr b="0" lang="fr-FR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fr-FR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data.iledefrance.fr/" TargetMode="External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Identifying the best suited cities in Ile-de-France for a Family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72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 </a:t>
            </a: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Fatima-Zahra KARKOURI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 </a:t>
            </a: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Capstone Project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 </a:t>
            </a: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IBM Data Science Professional Certificate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fr-FR" sz="6000" spc="-1" strike="noStrike">
                <a:solidFill>
                  <a:srgbClr val="ffffff"/>
                </a:solidFill>
                <a:latin typeface="Source Sans Pro Light"/>
              </a:rPr>
              <a:t>Discussion</a:t>
            </a:r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Common venues in all clusters :  Restaurants, markets, food markets, and pharmacies.</a:t>
            </a:r>
            <a:endParaRPr b="0" lang="fr-FR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Cluster 0 : Potential tourists destination</a:t>
            </a:r>
            <a:endParaRPr b="0" lang="fr-F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 </a:t>
            </a:r>
            <a:r>
              <a:rPr b="0" lang="fr-FR" sz="2800" spc="-1" strike="noStrike">
                <a:latin typeface="Source Sans Pro"/>
              </a:rPr>
              <a:t>Large number of tourist sites.</a:t>
            </a:r>
            <a:endParaRPr b="0" lang="fr-FR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Significant transport offer. </a:t>
            </a:r>
            <a:endParaRPr b="0" lang="fr-FR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Cluster 1 : More suited for a Family with or planning to have children,</a:t>
            </a:r>
            <a:endParaRPr b="0" lang="fr-F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 </a:t>
            </a:r>
            <a:r>
              <a:rPr b="0" lang="fr-FR" sz="2800" spc="-1" strike="noStrike">
                <a:latin typeface="Source Sans Pro"/>
              </a:rPr>
              <a:t>Large number of parks, gardens, and sport activities spaces.</a:t>
            </a:r>
            <a:endParaRPr b="0" lang="fr-FR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More schools compared to other clusters.</a:t>
            </a:r>
            <a:endParaRPr b="0" lang="fr-FR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Cluster 2 : I</a:t>
            </a:r>
            <a:r>
              <a:rPr b="0" lang="fr-FR" sz="3200" spc="-1" strike="noStrike">
                <a:latin typeface="Source Sans Pro"/>
              </a:rPr>
              <a:t>deal for young people seeking an active life </a:t>
            </a:r>
            <a:endParaRPr b="0" lang="fr-F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 </a:t>
            </a:r>
            <a:r>
              <a:rPr b="0" lang="fr-FR" sz="2800" spc="-1" strike="noStrike">
                <a:latin typeface="Source Sans Pro"/>
              </a:rPr>
              <a:t>Big presence of places of entertainment.</a:t>
            </a:r>
            <a:endParaRPr b="0" lang="fr-FR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Cluster 3 : Hosting companies</a:t>
            </a:r>
            <a:endParaRPr b="0" lang="fr-F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Important transport service.</a:t>
            </a:r>
            <a:endParaRPr b="0" lang="fr-FR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More fast food.</a:t>
            </a:r>
            <a:endParaRPr b="0" lang="fr-FR" sz="2800" spc="-1" strike="noStrike"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fr-FR" sz="6000" spc="-1" strike="noStrike">
                <a:solidFill>
                  <a:srgbClr val="ffffff"/>
                </a:solidFill>
                <a:latin typeface="Source Sans Pro Light"/>
              </a:rPr>
              <a:t>Conclusion</a:t>
            </a:r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fr-FR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To have more </a:t>
            </a:r>
            <a:r>
              <a:rPr b="1" lang="fr-FR" sz="3200" spc="-1" strike="noStrike">
                <a:latin typeface="Source Sans Pro"/>
              </a:rPr>
              <a:t>convincing</a:t>
            </a:r>
            <a:r>
              <a:rPr b="0" lang="fr-FR" sz="3200" spc="-1" strike="noStrike">
                <a:latin typeface="Source Sans Pro"/>
              </a:rPr>
              <a:t> and more </a:t>
            </a:r>
            <a:r>
              <a:rPr b="1" lang="fr-FR" sz="3200" spc="-1" strike="noStrike">
                <a:latin typeface="Source Sans Pro"/>
              </a:rPr>
              <a:t>reliable</a:t>
            </a:r>
            <a:r>
              <a:rPr b="0" lang="fr-FR" sz="3200" spc="-1" strike="noStrike">
                <a:latin typeface="Source Sans Pro"/>
              </a:rPr>
              <a:t> results, it is necessary to take into consideration the </a:t>
            </a:r>
            <a:r>
              <a:rPr b="1" lang="fr-FR" sz="3200" spc="-1" strike="noStrike">
                <a:latin typeface="Source Sans Pro"/>
              </a:rPr>
              <a:t>future development</a:t>
            </a:r>
            <a:r>
              <a:rPr b="0" lang="fr-FR" sz="3200" spc="-1" strike="noStrike">
                <a:latin typeface="Source Sans Pro"/>
              </a:rPr>
              <a:t> </a:t>
            </a:r>
            <a:r>
              <a:rPr b="1" lang="fr-FR" sz="3200" spc="-1" strike="noStrike">
                <a:latin typeface="Source Sans Pro"/>
              </a:rPr>
              <a:t>plans</a:t>
            </a:r>
            <a:r>
              <a:rPr b="0" lang="fr-FR" sz="3200" spc="-1" strike="noStrike">
                <a:latin typeface="Source Sans Pro"/>
              </a:rPr>
              <a:t> of these cities and the </a:t>
            </a:r>
            <a:r>
              <a:rPr b="1" lang="fr-FR" sz="3200" spc="-1" strike="noStrike">
                <a:latin typeface="Source Sans Pro"/>
              </a:rPr>
              <a:t>demographic predictions</a:t>
            </a:r>
            <a:r>
              <a:rPr b="0" lang="fr-FR" sz="3200" spc="-1" strike="noStrike">
                <a:latin typeface="Source Sans Pro"/>
              </a:rPr>
              <a:t>.</a:t>
            </a:r>
            <a:endParaRPr b="0" lang="fr-FR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The </a:t>
            </a:r>
            <a:r>
              <a:rPr b="1" lang="fr-FR" sz="3200" spc="-1" strike="noStrike">
                <a:latin typeface="Source Sans Pro"/>
              </a:rPr>
              <a:t>number</a:t>
            </a:r>
            <a:r>
              <a:rPr b="0" lang="fr-FR" sz="3200" spc="-1" strike="noStrike">
                <a:latin typeface="Source Sans Pro"/>
              </a:rPr>
              <a:t>, </a:t>
            </a:r>
            <a:r>
              <a:rPr b="1" lang="fr-FR" sz="3200" spc="-1" strike="noStrike">
                <a:latin typeface="Source Sans Pro"/>
              </a:rPr>
              <a:t>quality</a:t>
            </a:r>
            <a:r>
              <a:rPr b="0" lang="fr-FR" sz="3200" spc="-1" strike="noStrike">
                <a:latin typeface="Source Sans Pro"/>
              </a:rPr>
              <a:t>, and </a:t>
            </a:r>
            <a:r>
              <a:rPr b="1" lang="fr-FR" sz="3200" spc="-1" strike="noStrike">
                <a:latin typeface="Source Sans Pro"/>
              </a:rPr>
              <a:t>precision</a:t>
            </a:r>
            <a:r>
              <a:rPr b="0" lang="fr-FR" sz="3200" spc="-1" strike="noStrike">
                <a:latin typeface="Source Sans Pro"/>
              </a:rPr>
              <a:t> of the data will allow the </a:t>
            </a:r>
            <a:r>
              <a:rPr b="1" lang="fr-FR" sz="3200" spc="-1" strike="noStrike">
                <a:latin typeface="Source Sans Pro"/>
              </a:rPr>
              <a:t>full</a:t>
            </a:r>
            <a:r>
              <a:rPr b="0" lang="fr-FR" sz="3200" spc="-1" strike="noStrike">
                <a:latin typeface="Source Sans Pro"/>
              </a:rPr>
              <a:t> </a:t>
            </a:r>
            <a:r>
              <a:rPr b="1" lang="fr-FR" sz="3200" spc="-1" strike="noStrike">
                <a:latin typeface="Source Sans Pro"/>
              </a:rPr>
              <a:t>potential</a:t>
            </a:r>
            <a:r>
              <a:rPr b="0" lang="fr-FR" sz="3200" spc="-1" strike="noStrike">
                <a:latin typeface="Source Sans Pro"/>
              </a:rPr>
              <a:t> of </a:t>
            </a:r>
            <a:r>
              <a:rPr b="1" lang="fr-FR" sz="3200" spc="-1" strike="noStrike">
                <a:latin typeface="Source Sans Pro"/>
              </a:rPr>
              <a:t>machine learning</a:t>
            </a:r>
            <a:r>
              <a:rPr b="0" lang="fr-FR" sz="3200" spc="-1" strike="noStrike">
                <a:latin typeface="Source Sans Pro"/>
              </a:rPr>
              <a:t> </a:t>
            </a:r>
            <a:r>
              <a:rPr b="1" lang="fr-FR" sz="3200" spc="-1" strike="noStrike">
                <a:latin typeface="Source Sans Pro"/>
              </a:rPr>
              <a:t>algorithms</a:t>
            </a:r>
            <a:r>
              <a:rPr b="0" lang="fr-FR" sz="3200" spc="-1" strike="noStrike">
                <a:latin typeface="Source Sans Pro"/>
              </a:rPr>
              <a:t> to be exploited, </a:t>
            </a:r>
            <a:endParaRPr b="0" lang="fr-FR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Beyond the </a:t>
            </a:r>
            <a:r>
              <a:rPr b="1" lang="fr-FR" sz="3200" spc="-1" strike="noStrike">
                <a:latin typeface="Source Sans Pro"/>
              </a:rPr>
              <a:t>technical</a:t>
            </a:r>
            <a:r>
              <a:rPr b="0" lang="fr-FR" sz="3200" spc="-1" strike="noStrike">
                <a:latin typeface="Source Sans Pro"/>
              </a:rPr>
              <a:t> and </a:t>
            </a:r>
            <a:r>
              <a:rPr b="1" lang="fr-FR" sz="3200" spc="-1" strike="noStrike">
                <a:latin typeface="Source Sans Pro"/>
              </a:rPr>
              <a:t>coding</a:t>
            </a:r>
            <a:r>
              <a:rPr b="0" lang="fr-FR" sz="3200" spc="-1" strike="noStrike">
                <a:latin typeface="Source Sans Pro"/>
              </a:rPr>
              <a:t> aspects, </a:t>
            </a:r>
            <a:r>
              <a:rPr b="1" lang="fr-FR" sz="3200" spc="-1" strike="noStrike">
                <a:latin typeface="Source Sans Pro"/>
              </a:rPr>
              <a:t>knowledge</a:t>
            </a:r>
            <a:r>
              <a:rPr b="0" lang="fr-FR" sz="3200" spc="-1" strike="noStrike">
                <a:latin typeface="Source Sans Pro"/>
              </a:rPr>
              <a:t> and </a:t>
            </a:r>
            <a:r>
              <a:rPr b="1" lang="fr-FR" sz="3200" spc="-1" strike="noStrike">
                <a:latin typeface="Source Sans Pro"/>
              </a:rPr>
              <a:t>research</a:t>
            </a:r>
            <a:r>
              <a:rPr b="0" lang="fr-FR" sz="3200" spc="-1" strike="noStrike">
                <a:latin typeface="Source Sans Pro"/>
              </a:rPr>
              <a:t> in the field to be studied are necessary to </a:t>
            </a:r>
            <a:r>
              <a:rPr b="1" lang="fr-FR" sz="3200" spc="-1" strike="noStrike">
                <a:latin typeface="Source Sans Pro"/>
              </a:rPr>
              <a:t>carry out</a:t>
            </a:r>
            <a:r>
              <a:rPr b="0" lang="fr-FR" sz="3200" spc="-1" strike="noStrike">
                <a:latin typeface="Source Sans Pro"/>
              </a:rPr>
              <a:t> a study.</a:t>
            </a:r>
            <a:endParaRPr b="0" lang="fr-FR" sz="3200" spc="-1" strike="noStrike"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Introduction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1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Île-de-France counts: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18% of the total population of France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30% of the national GDP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1268 municipalities around Paris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Problem: 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A saturated capital where to settle and form a family without impacting the quality of life Paris offers?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The study objective: 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Establish clusters of cities, in order to help families choose the best fit for their future projects.</a:t>
            </a:r>
            <a:endParaRPr b="0" lang="en-US" sz="28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Data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Foursquare API: To retrieve the venues of each City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  <a:hlinkClick r:id="rId2"/>
              </a:rPr>
              <a:t>https://data.iledefrance.fr/</a:t>
            </a:r>
            <a:r>
              <a:rPr b="0" lang="en-US" sz="3200" spc="-1" strike="noStrike">
                <a:latin typeface="Source Sans Pro"/>
              </a:rPr>
              <a:t>:  The open data platform of the Île-de-France region, which we will use to get 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The geographical coordinates of the cities. 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The number of schools.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The health services per city. </a:t>
            </a:r>
            <a:endParaRPr b="0" lang="en-US" sz="28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K-Means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264000" y="2088000"/>
            <a:ext cx="5240880" cy="379512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591120" y="196056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The Elbow method to determin the optimal number of clusters. The results of the method was 4 clusters.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The algorithm was run using Sci kit learn Package.</a:t>
            </a:r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Results : Clusters on the Map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85880" y="1919880"/>
            <a:ext cx="10557360" cy="4128120"/>
          </a:xfrm>
          <a:prstGeom prst="rect">
            <a:avLst/>
          </a:prstGeom>
          <a:ln>
            <a:noFill/>
          </a:ln>
        </p:spPr>
      </p:pic>
      <p:graphicFrame>
        <p:nvGraphicFramePr>
          <p:cNvPr id="134" name="Table 2"/>
          <p:cNvGraphicFramePr/>
          <p:nvPr/>
        </p:nvGraphicFramePr>
        <p:xfrm>
          <a:off x="720000" y="6210720"/>
          <a:ext cx="10739160" cy="845640"/>
        </p:xfrm>
        <a:graphic>
          <a:graphicData uri="http://schemas.openxmlformats.org/drawingml/2006/table">
            <a:tbl>
              <a:tblPr/>
              <a:tblGrid>
                <a:gridCol w="5369760"/>
                <a:gridCol w="5369760"/>
              </a:tblGrid>
              <a:tr h="423000"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432000" indent="-324000">
                        <a:lnSpc>
                          <a:spcPct val="100000"/>
                        </a:lnSpc>
                        <a:buClr>
                          <a:srgbClr val="04617b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Cluster 0:  Are marked with green circles.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432000" indent="-324000">
                        <a:lnSpc>
                          <a:spcPct val="100000"/>
                        </a:lnSpc>
                        <a:spcAft>
                          <a:spcPts val="1409"/>
                        </a:spcAft>
                        <a:buClr>
                          <a:srgbClr val="04617b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Cluster 2:  Are marked with yellow circles.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3000">
                <a:tc>
                  <a:txBody>
                    <a:bodyPr lIns="90000" rIns="90000" tIns="46800" bIns="46800" anchor="ctr">
                      <a:noAutofit/>
                    </a:bodyPr>
                    <a:p>
                      <a:endParaRPr b="0" lang="en-US" sz="1800" spc="-1" strike="noStrike">
                        <a:latin typeface="Arial"/>
                      </a:endParaRPr>
                    </a:p>
                    <a:p>
                      <a:pPr marL="432000" indent="-324000">
                        <a:lnSpc>
                          <a:spcPct val="100000"/>
                        </a:lnSpc>
                        <a:buClr>
                          <a:srgbClr val="04617b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Cluster 1: Are marked with red circles.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b">
                      <a:noAutofit/>
                    </a:bodyPr>
                    <a:p>
                      <a:pPr marL="432000" indent="-324000">
                        <a:lnSpc>
                          <a:spcPct val="100000"/>
                        </a:lnSpc>
                        <a:buClr>
                          <a:srgbClr val="04617b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Cluster 3: Are marked with blue circles.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74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Results : Most Common Venues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 rot="600">
            <a:off x="1166040" y="1920600"/>
            <a:ext cx="9633240" cy="51361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Results:Schools per Square KM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218920" y="1872000"/>
            <a:ext cx="6229080" cy="4968000"/>
          </a:xfrm>
          <a:prstGeom prst="rect">
            <a:avLst/>
          </a:prstGeom>
          <a:ln>
            <a:noFill/>
          </a:ln>
        </p:spPr>
      </p:pic>
      <p:sp>
        <p:nvSpPr>
          <p:cNvPr id="139" name="TextShape 2"/>
          <p:cNvSpPr txBox="1"/>
          <p:nvPr/>
        </p:nvSpPr>
        <p:spPr>
          <a:xfrm>
            <a:off x="599040" y="1944000"/>
            <a:ext cx="4728960" cy="49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4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25% of the cities of Cluster 1 have one school per 28.57 square Km 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75% of the cities of Cluster 1 one school per 15.40 </a:t>
            </a:r>
            <a:r>
              <a:rPr b="0" lang="en-US" sz="3200" spc="-1" strike="noStrike">
                <a:latin typeface="Source Sans Pro"/>
              </a:rPr>
              <a:t> square Km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 </a:t>
            </a:r>
            <a:r>
              <a:rPr b="0" lang="en-US" sz="3200" spc="-1" strike="noStrike">
                <a:latin typeface="Source Sans Pro"/>
              </a:rPr>
              <a:t>The 3 other clusters more than 75% of their cities have less than one school per 25 </a:t>
            </a:r>
            <a:r>
              <a:rPr b="0" lang="en-US" sz="3200" spc="-1" strike="noStrike">
                <a:latin typeface="Source Sans Pro"/>
              </a:rPr>
              <a:t>square Km</a:t>
            </a:r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99040" y="1944000"/>
            <a:ext cx="5240880" cy="460800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fr-FR" sz="6000" spc="-1" strike="noStrike">
                <a:solidFill>
                  <a:srgbClr val="ffffff"/>
                </a:solidFill>
                <a:latin typeface="Source Sans Pro Light"/>
              </a:rPr>
              <a:t>Results : Health Services</a:t>
            </a:r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102360" y="192024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More than 50% don't have </a:t>
            </a:r>
            <a:r>
              <a:rPr b="0" lang="fr-FR" sz="3200" spc="-1" strike="noStrike">
                <a:latin typeface="Source Sans Pro"/>
              </a:rPr>
              <a:t>emergency and maternity</a:t>
            </a:r>
            <a:endParaRPr b="0" lang="fr-F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ource Sans Pro"/>
              </a:rPr>
              <a:t> </a:t>
            </a:r>
            <a:r>
              <a:rPr b="0" lang="fr-FR" sz="2800" spc="-1" strike="noStrike">
                <a:latin typeface="Source Sans Pro"/>
              </a:rPr>
              <a:t>Distribution at the department level</a:t>
            </a:r>
            <a:endParaRPr b="0" lang="fr-FR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The distribution of ambulances is balanced between the 3 clusters.</a:t>
            </a:r>
            <a:endParaRPr b="0" lang="fr-FR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 </a:t>
            </a:r>
            <a:r>
              <a:rPr b="0" lang="fr-FR" sz="3200" spc="-1" strike="noStrike">
                <a:latin typeface="Source Sans Pro"/>
              </a:rPr>
              <a:t>We can deduce that although hospitals and emergency services are centralized in some municipalities, ambulances are distributed fairly to serve them.</a:t>
            </a:r>
            <a:endParaRPr b="0" lang="fr-FR" sz="32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fr-FR" sz="6000" spc="-1" strike="noStrike">
                <a:solidFill>
                  <a:srgbClr val="ffffff"/>
                </a:solidFill>
                <a:latin typeface="Source Sans Pro Light"/>
              </a:rPr>
              <a:t>Results : Health Professionals</a:t>
            </a:r>
            <a:endParaRPr b="0" lang="fr-F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99040" y="192024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Cluster 2 has a median of 15 pediatrician per 100000 inhabitants (1 pediatrician for all 6666 inhabitants).</a:t>
            </a:r>
            <a:endParaRPr b="0" lang="fr-FR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Source Sans Pro"/>
              </a:rPr>
              <a:t>Cluster 2 </a:t>
            </a:r>
            <a:r>
              <a:rPr b="0" lang="fr-FR" sz="3200" spc="-1" strike="noStrike">
                <a:latin typeface="Source Sans Pro"/>
              </a:rPr>
              <a:t>has a median of 11 general practitioner per 10000 inhabitants whereas the Clusters 0 and 1 counts an Upper Quartile of approximatly 7 per 10000 inhabitants.  </a:t>
            </a:r>
            <a:endParaRPr b="0" lang="fr-FR" sz="3200" spc="-1" strike="noStrike">
              <a:latin typeface="Source Sans Pro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107040" y="1944000"/>
            <a:ext cx="5240880" cy="4608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LibreOffice/6.4.7.2$MacOSX_X86_64 LibreOffice_project/639b8ac485750d5696d7590a72ef1b496725cfb5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2020-11-16T18:33:01Z</dcterms:created>
  <dc:creator/>
  <dc:description/>
  <dc:language>fr-FR</dc:language>
  <cp:lastModifiedBy/>
  <dcterms:modified xsi:type="dcterms:W3CDTF">2020-11-16T20:28:35Z</dcterms:modified>
  <cp:revision>2</cp:revision>
  <dc:subject/>
  <dc:title>Vivid</dc:title>
</cp:coreProperties>
</file>