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3" r:id="rId13"/>
  </p:sldIdLst>
  <p:sldSz cx="24384000" cy="13716000"/>
  <p:notesSz cx="5143500" cy="9144000"/>
  <p:embeddedFontLst>
    <p:embeddedFont>
      <p:font typeface="OPPOSans-H" panose="02010600030101010101" charset="-122"/>
      <p:regular r:id="rId14"/>
    </p:embeddedFont>
    <p:embeddedFont>
      <p:font typeface="OPPOSans-B" panose="02010600030101010101" charset="-122"/>
      <p:regular r:id="rId15"/>
    </p:embeddedFont>
    <p:embeddedFont>
      <p:font typeface="方正舒体" panose="02010601030101010101" pitchFamily="2" charset="-122"/>
      <p:regular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OPPOSans-R" panose="02010600030101010101" charset="-122"/>
      <p:regular r:id="rId19"/>
    </p:embeddedFont>
    <p:embeddedFont>
      <p:font typeface="Garamond" panose="02020404030301010803" pitchFamily="18" charset="0"/>
      <p:regular r:id="rId20"/>
      <p:bold r:id="rId21"/>
      <p:italic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49C597-4160-44FE-9048-AB926FB1DC4A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6"/>
            <p14:sldId id="267"/>
            <p14:sldId id="268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3"/>
  </p:normalViewPr>
  <p:slideViewPr>
    <p:cSldViewPr snapToGrid="0" snapToObjects="1">
      <p:cViewPr varScale="1">
        <p:scale>
          <a:sx n="41" d="100"/>
          <a:sy n="41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4797" y="3742263"/>
            <a:ext cx="13631338" cy="3031066"/>
          </a:xfrm>
        </p:spPr>
        <p:txBody>
          <a:bodyPr anchor="b">
            <a:noAutofit/>
          </a:bodyPr>
          <a:lstStyle>
            <a:lvl1pPr algn="ctr">
              <a:defRPr sz="10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4797" y="7315194"/>
            <a:ext cx="13631338" cy="2641604"/>
          </a:xfrm>
        </p:spPr>
        <p:txBody>
          <a:bodyPr anchor="t">
            <a:normAutofit/>
          </a:bodyPr>
          <a:lstStyle>
            <a:lvl1pPr marL="0" indent="0" algn="ctr">
              <a:buNone/>
              <a:defRPr sz="4200"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66465" y="10075326"/>
            <a:ext cx="1794934" cy="5588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795" y="10075326"/>
            <a:ext cx="10429270" cy="55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13801" y="10075326"/>
            <a:ext cx="1102334" cy="5588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84798" y="7044262"/>
            <a:ext cx="1363133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543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9630830"/>
            <a:ext cx="19219332" cy="113347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2854" y="2082799"/>
            <a:ext cx="20211944" cy="6671738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0802" y="10764306"/>
            <a:ext cx="19219332" cy="98742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782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736" y="1964264"/>
            <a:ext cx="19185464" cy="5909736"/>
          </a:xfrm>
        </p:spPr>
        <p:txBody>
          <a:bodyPr anchor="ctr">
            <a:normAutofit/>
          </a:bodyPr>
          <a:lstStyle>
            <a:lvl1pPr algn="ctr">
              <a:defRPr sz="6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7736" y="8686799"/>
            <a:ext cx="19185464" cy="30649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92338" y="8280398"/>
            <a:ext cx="188145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164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6" y="1964264"/>
            <a:ext cx="18592796" cy="4741336"/>
          </a:xfrm>
        </p:spPr>
        <p:txBody>
          <a:bodyPr anchor="ctr">
            <a:normAutofit/>
          </a:bodyPr>
          <a:lstStyle>
            <a:lvl1pPr algn="ctr">
              <a:defRPr sz="6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9624" y="6705600"/>
            <a:ext cx="17678404" cy="11684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4000"/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8686799"/>
            <a:ext cx="19219332" cy="30649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24026" y="175992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00534" y="5655740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2338" y="8280398"/>
            <a:ext cx="188145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476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4" y="6617162"/>
            <a:ext cx="19219336" cy="2937600"/>
          </a:xfrm>
        </p:spPr>
        <p:txBody>
          <a:bodyPr anchor="b">
            <a:normAutofit/>
          </a:bodyPr>
          <a:lstStyle>
            <a:lvl1pPr algn="l">
              <a:defRPr sz="6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9554762"/>
            <a:ext cx="19219336" cy="17208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688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6" y="1964264"/>
            <a:ext cx="18592796" cy="4487336"/>
          </a:xfrm>
        </p:spPr>
        <p:txBody>
          <a:bodyPr anchor="ctr">
            <a:normAutofit/>
          </a:bodyPr>
          <a:lstStyle>
            <a:lvl1pPr algn="ctr">
              <a:defRPr sz="6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590802" y="7278624"/>
            <a:ext cx="19219336" cy="1773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9059334"/>
            <a:ext cx="19219336" cy="2692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24026" y="175992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00534" y="519852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792338" y="6858000"/>
            <a:ext cx="188145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528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1964264"/>
            <a:ext cx="19219332" cy="448733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2590802" y="7260336"/>
            <a:ext cx="19219336" cy="168249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8940799"/>
            <a:ext cx="19219340" cy="2810934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92338" y="6858000"/>
            <a:ext cx="188145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22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92338" y="4842932"/>
            <a:ext cx="188145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99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98713" y="1964263"/>
            <a:ext cx="3781790" cy="9787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797" y="1964264"/>
            <a:ext cx="14866050" cy="9787468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727780" y="1981200"/>
            <a:ext cx="0" cy="97536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943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84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792338" y="4842932"/>
            <a:ext cx="1881459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314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138" y="3505212"/>
            <a:ext cx="16317376" cy="3645028"/>
          </a:xfrm>
        </p:spPr>
        <p:txBody>
          <a:bodyPr anchor="b">
            <a:normAutofit/>
          </a:bodyPr>
          <a:lstStyle>
            <a:lvl1pPr algn="ctr">
              <a:defRPr sz="8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134" y="7692103"/>
            <a:ext cx="16317380" cy="1909094"/>
          </a:xfrm>
        </p:spPr>
        <p:txBody>
          <a:bodyPr anchor="t">
            <a:normAutofit/>
          </a:bodyPr>
          <a:lstStyle>
            <a:lvl1pPr marL="0" indent="0" algn="ctr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25446" y="7421170"/>
            <a:ext cx="1632676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045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792338" y="4842932"/>
            <a:ext cx="188145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6896" y="5120640"/>
            <a:ext cx="9436608" cy="662025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2688" y="5120640"/>
            <a:ext cx="9436608" cy="662025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326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5317066"/>
            <a:ext cx="9436608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6486525"/>
            <a:ext cx="9436608" cy="526521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61342" y="5317066"/>
            <a:ext cx="9436608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61342" y="6486525"/>
            <a:ext cx="9436608" cy="526521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92338" y="4842932"/>
            <a:ext cx="188145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261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92338" y="4842932"/>
            <a:ext cx="188145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21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76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23" y="2777068"/>
            <a:ext cx="7436910" cy="2743200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7336" y="1964263"/>
            <a:ext cx="10938932" cy="978747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23" y="6062130"/>
            <a:ext cx="7436910" cy="487680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92338" y="5825066"/>
            <a:ext cx="7028996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942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798" y="3767664"/>
            <a:ext cx="12483632" cy="2743200"/>
          </a:xfrm>
        </p:spPr>
        <p:txBody>
          <a:bodyPr anchor="b">
            <a:normAutofit/>
          </a:bodyPr>
          <a:lstStyle>
            <a:lvl1pPr algn="ctr">
              <a:defRPr sz="5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89663" y="2082800"/>
            <a:ext cx="6126694" cy="9550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0798" y="6510864"/>
            <a:ext cx="12483632" cy="3657600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65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4" y="1964265"/>
            <a:ext cx="19202392" cy="26077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5113864"/>
            <a:ext cx="19202392" cy="663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55002" y="11938000"/>
            <a:ext cx="3200400" cy="5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2" y="11938000"/>
            <a:ext cx="14611800" cy="5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07803" y="11938000"/>
            <a:ext cx="1085394" cy="55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88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71500" indent="-5715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4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4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2400300" indent="-5715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3086100" indent="-3429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3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4000500" indent="-3429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2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2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2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2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accent1"/>
        </a:buClr>
        <a:buSzPct val="115000"/>
        <a:buFont typeface="Arial"/>
        <a:buChar char="•"/>
        <a:defRPr sz="2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4.png"/><Relationship Id="rId7" Type="http://schemas.openxmlformats.org/officeDocument/2006/relationships/image" Target="../media/image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99584" y="4945118"/>
            <a:ext cx="7048500" cy="7073900"/>
          </a:xfrm>
          <a:prstGeom prst="rect">
            <a:avLst/>
          </a:prstGeom>
        </p:spPr>
      </p:pic>
      <p:pic>
        <p:nvPicPr>
          <p:cNvPr id="104" name="image 1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63620"/>
            <a:ext cx="1021250" cy="4571999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2048266" y="3079765"/>
            <a:ext cx="16611600" cy="1119011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b="0" i="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还原设计精度，提高</a:t>
            </a:r>
            <a:r>
              <a:rPr lang="zh-CN" sz="4800" b="0" i="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4800" b="0" i="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zh-CN" sz="4800" b="0" i="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842992" y="4349765"/>
            <a:ext cx="156591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POSans-H"/>
                <a:ea typeface="OPPOSans-H"/>
              </a:rPr>
              <a:t>杨柳菁</a:t>
            </a:r>
            <a:r>
              <a:rPr lang="zh-CN" sz="10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POSans-H"/>
                <a:ea typeface="OPPOSans-H"/>
              </a:rPr>
              <a:t>-</a:t>
            </a:r>
            <a:r>
              <a:rPr lang="en-US" altLang="zh-CN" sz="10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POSans-H"/>
                <a:ea typeface="OPPOSans-H"/>
              </a:rPr>
              <a:t>2021</a:t>
            </a:r>
            <a:r>
              <a:rPr lang="zh-CN" altLang="en-US" sz="10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POSans-H"/>
                <a:ea typeface="OPPOSans-H"/>
              </a:rPr>
              <a:t>年终总结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8" name="组合 108"/>
          <p:cNvGrpSpPr/>
          <p:nvPr/>
        </p:nvGrpSpPr>
        <p:grpSpPr>
          <a:xfrm>
            <a:off x="2227437" y="6617553"/>
            <a:ext cx="3431682" cy="846108"/>
            <a:chOff x="2149866" y="8480759"/>
            <a:chExt cx="3431682" cy="846108"/>
          </a:xfrm>
        </p:grpSpPr>
        <p:pic>
          <p:nvPicPr>
            <p:cNvPr id="109" name="image 10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149866" y="8486409"/>
              <a:ext cx="838087" cy="838085"/>
            </a:xfrm>
            <a:prstGeom prst="rect">
              <a:avLst/>
            </a:prstGeom>
          </p:spPr>
        </p:pic>
        <p:pic>
          <p:nvPicPr>
            <p:cNvPr id="1010" name="image 1010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452228" y="8480759"/>
              <a:ext cx="838117" cy="838125"/>
            </a:xfrm>
            <a:prstGeom prst="rect">
              <a:avLst/>
            </a:prstGeom>
          </p:spPr>
        </p:pic>
        <p:pic>
          <p:nvPicPr>
            <p:cNvPr id="1011" name="image 1011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4756131" y="8488653"/>
              <a:ext cx="825417" cy="8382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Object 1301"/>
          <p:cNvSpPr txBox="1"/>
          <p:nvPr/>
        </p:nvSpPr>
        <p:spPr>
          <a:xfrm>
            <a:off x="3044281" y="9431946"/>
            <a:ext cx="5047152" cy="20955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6666"/>
              </a:lnSpc>
            </a:pPr>
            <a:r>
              <a:rPr lang="zh-CN" altLang="en-US" sz="3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着眼未来</a:t>
            </a:r>
            <a:r>
              <a:rPr lang="en-US" altLang="zh-CN" sz="3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3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年技术发展方向，学习新技能，并运用至项目中，</a:t>
            </a:r>
            <a:r>
              <a:rPr lang="zh-CN" sz="30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实现自我能力提升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2" name="Object 1302"/>
          <p:cNvSpPr txBox="1"/>
          <p:nvPr/>
        </p:nvSpPr>
        <p:spPr>
          <a:xfrm>
            <a:off x="3048149" y="8471230"/>
            <a:ext cx="5039415" cy="673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dirty="0">
                <a:solidFill>
                  <a:srgbClr val="333333"/>
                </a:solidFill>
                <a:latin typeface="OPPOSans-B"/>
                <a:ea typeface="OPPOSans-B"/>
              </a:rPr>
              <a:t>专业</a:t>
            </a:r>
            <a:r>
              <a:rPr lang="zh-CN" sz="4400" b="0" i="0" dirty="0" smtClean="0">
                <a:solidFill>
                  <a:srgbClr val="333333"/>
                </a:solidFill>
                <a:latin typeface="OPPOSans-B"/>
                <a:ea typeface="OPPOSans-B"/>
              </a:rPr>
              <a:t>技能成长</a:t>
            </a:r>
            <a:endParaRPr lang="zh-CN" altLang="en-US" dirty="0"/>
          </a:p>
        </p:txBody>
      </p:sp>
      <p:sp>
        <p:nvSpPr>
          <p:cNvPr id="1303" name="Object 1303"/>
          <p:cNvSpPr txBox="1"/>
          <p:nvPr/>
        </p:nvSpPr>
        <p:spPr>
          <a:xfrm>
            <a:off x="9671672" y="9503411"/>
            <a:ext cx="4746382" cy="21785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6666"/>
              </a:lnSpc>
            </a:pPr>
            <a:r>
              <a:rPr lang="zh-CN" altLang="en-US" sz="30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参与到项目管理中，对项目资源的调度，项目进度、风险进行把控，提升项目管理能力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4" name="Object 1304"/>
          <p:cNvSpPr txBox="1"/>
          <p:nvPr/>
        </p:nvSpPr>
        <p:spPr>
          <a:xfrm>
            <a:off x="9553830" y="8471230"/>
            <a:ext cx="4864224" cy="673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4400" b="0" i="0" dirty="0" smtClean="0">
                <a:solidFill>
                  <a:srgbClr val="333333"/>
                </a:solidFill>
                <a:latin typeface="OPPOSans-B"/>
                <a:ea typeface="OPPOSans-B"/>
              </a:rPr>
              <a:t>项目管理能力</a:t>
            </a:r>
            <a:endParaRPr lang="zh-CN" altLang="en-US" dirty="0"/>
          </a:p>
        </p:txBody>
      </p:sp>
      <p:sp>
        <p:nvSpPr>
          <p:cNvPr id="1305" name="Object 1305"/>
          <p:cNvSpPr txBox="1"/>
          <p:nvPr/>
        </p:nvSpPr>
        <p:spPr>
          <a:xfrm>
            <a:off x="16543345" y="9503412"/>
            <a:ext cx="4278157" cy="1574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16666"/>
              </a:lnSpc>
            </a:pPr>
            <a:r>
              <a:rPr lang="zh-CN" sz="30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通过不断的项目实践增强项目管理能力，实现提升</a:t>
            </a:r>
            <a:r>
              <a:rPr lang="zh-CN" altLang="zh-CN" sz="3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组织协调能力</a:t>
            </a:r>
            <a:endParaRPr lang="zh-CN" altLang="en-US" sz="3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6666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6" name="Object 1306"/>
          <p:cNvSpPr txBox="1"/>
          <p:nvPr/>
        </p:nvSpPr>
        <p:spPr>
          <a:xfrm>
            <a:off x="16364807" y="8471230"/>
            <a:ext cx="4635233" cy="673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zh-CN" sz="4400" dirty="0">
                <a:solidFill>
                  <a:srgbClr val="333333"/>
                </a:solidFill>
                <a:latin typeface="OPPOSans-B"/>
                <a:ea typeface="OPPOSans-B"/>
              </a:rPr>
              <a:t>组织协调</a:t>
            </a:r>
            <a:r>
              <a:rPr lang="zh-CN" sz="4400" b="0" i="0" dirty="0" smtClean="0">
                <a:solidFill>
                  <a:srgbClr val="333333"/>
                </a:solidFill>
                <a:latin typeface="OPPOSans-B"/>
                <a:ea typeface="OPPOSans-B"/>
              </a:rPr>
              <a:t>能力</a:t>
            </a:r>
            <a:endParaRPr lang="zh-CN" altLang="en-US" dirty="0"/>
          </a:p>
        </p:txBody>
      </p:sp>
      <p:grpSp>
        <p:nvGrpSpPr>
          <p:cNvPr id="1307" name="组合 1307"/>
          <p:cNvGrpSpPr/>
          <p:nvPr/>
        </p:nvGrpSpPr>
        <p:grpSpPr>
          <a:xfrm>
            <a:off x="1742297" y="1449371"/>
            <a:ext cx="6934200" cy="1003300"/>
            <a:chOff x="1742297" y="1449371"/>
            <a:chExt cx="6934200" cy="1003300"/>
          </a:xfrm>
        </p:grpSpPr>
        <p:pic>
          <p:nvPicPr>
            <p:cNvPr id="1308" name="image 130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794287" y="2150339"/>
              <a:ext cx="3301998" cy="253999"/>
            </a:xfrm>
            <a:prstGeom prst="rect">
              <a:avLst/>
            </a:prstGeom>
          </p:spPr>
        </p:pic>
        <p:sp>
          <p:nvSpPr>
            <p:cNvPr id="1309" name="Object 1309"/>
            <p:cNvSpPr txBox="1"/>
            <p:nvPr/>
          </p:nvSpPr>
          <p:spPr>
            <a:xfrm>
              <a:off x="1640697" y="1373171"/>
              <a:ext cx="718820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学习</a:t>
              </a:r>
              <a:r>
                <a:rPr lang="zh-CN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成长计划</a:t>
              </a:r>
              <a:endParaRPr lang="zh-CN" altLang="en-US" dirty="0"/>
            </a:p>
          </p:txBody>
        </p:sp>
      </p:grpSp>
      <p:grpSp>
        <p:nvGrpSpPr>
          <p:cNvPr id="13010" name="组合 13010"/>
          <p:cNvGrpSpPr/>
          <p:nvPr/>
        </p:nvGrpSpPr>
        <p:grpSpPr>
          <a:xfrm>
            <a:off x="10421232" y="3511526"/>
            <a:ext cx="3129421" cy="4329004"/>
            <a:chOff x="10421232" y="3511526"/>
            <a:chExt cx="3129421" cy="4329004"/>
          </a:xfrm>
        </p:grpSpPr>
        <p:pic>
          <p:nvPicPr>
            <p:cNvPr id="13011" name="image 130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724560" y="4218175"/>
              <a:ext cx="1778954" cy="3622355"/>
            </a:xfrm>
            <a:prstGeom prst="rect">
              <a:avLst/>
            </a:prstGeom>
          </p:spPr>
        </p:pic>
        <p:pic>
          <p:nvPicPr>
            <p:cNvPr id="13012" name="image 130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498429" y="3511526"/>
              <a:ext cx="1052223" cy="4320885"/>
            </a:xfrm>
            <a:prstGeom prst="rect">
              <a:avLst/>
            </a:prstGeom>
          </p:spPr>
        </p:pic>
        <p:pic>
          <p:nvPicPr>
            <p:cNvPr id="13013" name="image 1301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0719114" y="3519653"/>
              <a:ext cx="2806304" cy="730974"/>
            </a:xfrm>
            <a:prstGeom prst="rect">
              <a:avLst/>
            </a:prstGeom>
          </p:spPr>
        </p:pic>
        <p:sp>
          <p:nvSpPr>
            <p:cNvPr id="13014" name="Object 13014"/>
            <p:cNvSpPr txBox="1"/>
            <p:nvPr/>
          </p:nvSpPr>
          <p:spPr>
            <a:xfrm>
              <a:off x="10421232" y="5280967"/>
              <a:ext cx="2400300" cy="1562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0240" b="0" i="0" dirty="0" smtClean="0">
                  <a:solidFill>
                    <a:srgbClr val="EEFFB1"/>
                  </a:solidFill>
                  <a:latin typeface="OPPOSans-H"/>
                  <a:ea typeface="OPPOSans-H"/>
                </a:rPr>
                <a:t>B</a:t>
              </a:r>
              <a:endParaRPr lang="zh-CN" altLang="en-US"/>
            </a:p>
          </p:txBody>
        </p:sp>
      </p:grpSp>
      <p:grpSp>
        <p:nvGrpSpPr>
          <p:cNvPr id="13015" name="组合 13015"/>
          <p:cNvGrpSpPr/>
          <p:nvPr/>
        </p:nvGrpSpPr>
        <p:grpSpPr>
          <a:xfrm>
            <a:off x="4021418" y="4551138"/>
            <a:ext cx="3092878" cy="3289392"/>
            <a:chOff x="4021418" y="4551138"/>
            <a:chExt cx="3092878" cy="3289392"/>
          </a:xfrm>
        </p:grpSpPr>
        <p:pic>
          <p:nvPicPr>
            <p:cNvPr id="13016" name="image 13016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4303426" y="5273865"/>
              <a:ext cx="1778954" cy="2566665"/>
            </a:xfrm>
            <a:prstGeom prst="rect">
              <a:avLst/>
            </a:prstGeom>
          </p:spPr>
        </p:pic>
        <p:pic>
          <p:nvPicPr>
            <p:cNvPr id="13017" name="image 13017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6062064" y="4551138"/>
              <a:ext cx="1052232" cy="3281273"/>
            </a:xfrm>
            <a:prstGeom prst="rect">
              <a:avLst/>
            </a:prstGeom>
          </p:spPr>
        </p:pic>
        <p:pic>
          <p:nvPicPr>
            <p:cNvPr id="13018" name="image 13018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298001" y="4559265"/>
              <a:ext cx="2806310" cy="730974"/>
            </a:xfrm>
            <a:prstGeom prst="rect">
              <a:avLst/>
            </a:prstGeom>
          </p:spPr>
        </p:pic>
        <p:sp>
          <p:nvSpPr>
            <p:cNvPr id="13019" name="Object 13019"/>
            <p:cNvSpPr txBox="1"/>
            <p:nvPr/>
          </p:nvSpPr>
          <p:spPr>
            <a:xfrm>
              <a:off x="4021418" y="5801667"/>
              <a:ext cx="2400300" cy="1562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0240" b="0" i="0" dirty="0" smtClean="0">
                  <a:solidFill>
                    <a:srgbClr val="EEFFB1"/>
                  </a:solidFill>
                  <a:latin typeface="OPPOSans-H"/>
                  <a:ea typeface="OPPOSans-H"/>
                </a:rPr>
                <a:t>A</a:t>
              </a:r>
              <a:endParaRPr lang="zh-CN" altLang="en-US"/>
            </a:p>
          </p:txBody>
        </p:sp>
      </p:grpSp>
      <p:grpSp>
        <p:nvGrpSpPr>
          <p:cNvPr id="13020" name="组合 13020"/>
          <p:cNvGrpSpPr/>
          <p:nvPr/>
        </p:nvGrpSpPr>
        <p:grpSpPr>
          <a:xfrm>
            <a:off x="17002914" y="2374453"/>
            <a:ext cx="3113751" cy="5466077"/>
            <a:chOff x="17002914" y="2374453"/>
            <a:chExt cx="3113751" cy="5466077"/>
          </a:xfrm>
        </p:grpSpPr>
        <p:pic>
          <p:nvPicPr>
            <p:cNvPr id="13021" name="image 13021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9064439" y="2374453"/>
              <a:ext cx="1052226" cy="5457958"/>
            </a:xfrm>
            <a:prstGeom prst="rect">
              <a:avLst/>
            </a:prstGeom>
          </p:spPr>
        </p:pic>
        <p:pic>
          <p:nvPicPr>
            <p:cNvPr id="13022" name="image 13022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7290281" y="3097404"/>
              <a:ext cx="1779267" cy="4743125"/>
            </a:xfrm>
            <a:prstGeom prst="rect">
              <a:avLst/>
            </a:prstGeom>
          </p:spPr>
        </p:pic>
        <p:pic>
          <p:nvPicPr>
            <p:cNvPr id="13023" name="image 13023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7285123" y="2382572"/>
              <a:ext cx="2806307" cy="730982"/>
            </a:xfrm>
            <a:prstGeom prst="rect">
              <a:avLst/>
            </a:prstGeom>
          </p:spPr>
        </p:pic>
        <p:sp>
          <p:nvSpPr>
            <p:cNvPr id="13024" name="Object 13024"/>
            <p:cNvSpPr txBox="1"/>
            <p:nvPr/>
          </p:nvSpPr>
          <p:spPr>
            <a:xfrm>
              <a:off x="17002914" y="4726295"/>
              <a:ext cx="2400300" cy="1562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0240" b="0" i="0" dirty="0" smtClean="0">
                  <a:solidFill>
                    <a:srgbClr val="EEFFB1"/>
                  </a:solidFill>
                  <a:latin typeface="OPPOSans-H"/>
                  <a:ea typeface="OPPOSans-H"/>
                </a:rPr>
                <a:t>C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1" name="image 14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30587" y="3902042"/>
            <a:ext cx="3733800" cy="7785100"/>
          </a:xfrm>
          <a:prstGeom prst="rect">
            <a:avLst/>
          </a:prstGeom>
        </p:spPr>
      </p:pic>
      <p:grpSp>
        <p:nvGrpSpPr>
          <p:cNvPr id="1402" name="组合 1402"/>
          <p:cNvGrpSpPr/>
          <p:nvPr/>
        </p:nvGrpSpPr>
        <p:grpSpPr>
          <a:xfrm>
            <a:off x="1820815" y="1738963"/>
            <a:ext cx="4717176" cy="1152590"/>
            <a:chOff x="1640696" y="1373171"/>
            <a:chExt cx="16509238" cy="1152590"/>
          </a:xfrm>
        </p:grpSpPr>
        <p:pic>
          <p:nvPicPr>
            <p:cNvPr id="1403" name="image 140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flipV="1">
              <a:off x="1640696" y="2335037"/>
              <a:ext cx="11754310" cy="190724"/>
            </a:xfrm>
            <a:prstGeom prst="rect">
              <a:avLst/>
            </a:prstGeom>
          </p:spPr>
        </p:pic>
        <p:sp>
          <p:nvSpPr>
            <p:cNvPr id="1404" name="Object 1404"/>
            <p:cNvSpPr txBox="1"/>
            <p:nvPr/>
          </p:nvSpPr>
          <p:spPr>
            <a:xfrm>
              <a:off x="1640696" y="1373171"/>
              <a:ext cx="16509238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全年</a:t>
              </a:r>
              <a:r>
                <a:rPr lang="zh-CN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总结</a:t>
              </a:r>
              <a:endParaRPr lang="zh-CN" altLang="en-US" dirty="0"/>
            </a:p>
          </p:txBody>
        </p:sp>
      </p:grpSp>
      <p:grpSp>
        <p:nvGrpSpPr>
          <p:cNvPr id="1405" name="组合 1405"/>
          <p:cNvGrpSpPr/>
          <p:nvPr/>
        </p:nvGrpSpPr>
        <p:grpSpPr>
          <a:xfrm>
            <a:off x="18086008" y="4208327"/>
            <a:ext cx="4267404" cy="6177809"/>
            <a:chOff x="18086008" y="4208327"/>
            <a:chExt cx="4267404" cy="6177809"/>
          </a:xfrm>
        </p:grpSpPr>
        <p:pic>
          <p:nvPicPr>
            <p:cNvPr id="1406" name="image 140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9457709" y="6411072"/>
              <a:ext cx="1524001" cy="126995"/>
            </a:xfrm>
            <a:prstGeom prst="rect">
              <a:avLst/>
            </a:prstGeom>
          </p:spPr>
        </p:pic>
        <p:sp>
          <p:nvSpPr>
            <p:cNvPr id="1407" name="Object 1407"/>
            <p:cNvSpPr txBox="1"/>
            <p:nvPr/>
          </p:nvSpPr>
          <p:spPr>
            <a:xfrm>
              <a:off x="18244860" y="5883341"/>
              <a:ext cx="39497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规划</a:t>
              </a:r>
              <a:endParaRPr lang="zh-CN" altLang="en-US"/>
            </a:p>
          </p:txBody>
        </p:sp>
        <p:sp>
          <p:nvSpPr>
            <p:cNvPr id="1408" name="Object 1408"/>
            <p:cNvSpPr txBox="1"/>
            <p:nvPr/>
          </p:nvSpPr>
          <p:spPr>
            <a:xfrm>
              <a:off x="18086008" y="7160336"/>
              <a:ext cx="4267404" cy="3149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marL="514350" indent="-514350">
                <a:lnSpc>
                  <a:spcPct val="116666"/>
                </a:lnSpc>
                <a:buAutoNum type="arabicPeriod"/>
              </a:pP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项目迭代优化</a:t>
              </a:r>
              <a:endParaRPr lang="en-US" altLang="zh-CN" sz="3000" b="0" i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indent="-514350">
                <a:lnSpc>
                  <a:spcPct val="116666"/>
                </a:lnSpc>
                <a:buAutoNum type="arabicPeriod"/>
              </a:pP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加强个人能力提升</a:t>
              </a:r>
              <a:endParaRPr lang="en-US" altLang="zh-CN" sz="3000" b="0" i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6666"/>
                </a:lnSpc>
              </a:pPr>
              <a:endParaRPr lang="en-US" altLang="zh-CN" sz="300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09" name="组合 1409"/>
            <p:cNvGrpSpPr/>
            <p:nvPr/>
          </p:nvGrpSpPr>
          <p:grpSpPr>
            <a:xfrm>
              <a:off x="19679961" y="4208327"/>
              <a:ext cx="1079497" cy="1098553"/>
              <a:chOff x="19679961" y="4208327"/>
              <a:chExt cx="1079497" cy="1098553"/>
            </a:xfrm>
          </p:grpSpPr>
          <p:pic>
            <p:nvPicPr>
              <p:cNvPr id="14010" name="image 14010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9679961" y="4208327"/>
                <a:ext cx="1079497" cy="1098553"/>
              </a:xfrm>
              <a:prstGeom prst="rect">
                <a:avLst/>
              </a:prstGeom>
            </p:spPr>
          </p:pic>
          <p:pic>
            <p:nvPicPr>
              <p:cNvPr id="14011" name="image 14011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9753430" y="4546305"/>
                <a:ext cx="932559" cy="760575"/>
              </a:xfrm>
              <a:prstGeom prst="rect">
                <a:avLst/>
              </a:prstGeom>
            </p:spPr>
          </p:pic>
        </p:grpSp>
      </p:grpSp>
      <p:grpSp>
        <p:nvGrpSpPr>
          <p:cNvPr id="14012" name="组合 14012"/>
          <p:cNvGrpSpPr/>
          <p:nvPr/>
        </p:nvGrpSpPr>
        <p:grpSpPr>
          <a:xfrm>
            <a:off x="12993810" y="4250906"/>
            <a:ext cx="4267404" cy="6652537"/>
            <a:chOff x="12993810" y="4250906"/>
            <a:chExt cx="4267404" cy="6652537"/>
          </a:xfrm>
        </p:grpSpPr>
        <p:pic>
          <p:nvPicPr>
            <p:cNvPr id="14013" name="image 140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4365511" y="6409107"/>
              <a:ext cx="1524001" cy="126995"/>
            </a:xfrm>
            <a:prstGeom prst="rect">
              <a:avLst/>
            </a:prstGeom>
          </p:spPr>
        </p:pic>
        <p:sp>
          <p:nvSpPr>
            <p:cNvPr id="14014" name="Object 14014"/>
            <p:cNvSpPr txBox="1"/>
            <p:nvPr/>
          </p:nvSpPr>
          <p:spPr>
            <a:xfrm>
              <a:off x="13152662" y="5884631"/>
              <a:ext cx="39497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不足</a:t>
              </a:r>
              <a:endParaRPr lang="zh-CN" altLang="en-US"/>
            </a:p>
          </p:txBody>
        </p:sp>
        <p:sp>
          <p:nvSpPr>
            <p:cNvPr id="14015" name="Object 14015"/>
            <p:cNvSpPr txBox="1"/>
            <p:nvPr/>
          </p:nvSpPr>
          <p:spPr>
            <a:xfrm>
              <a:off x="12993810" y="7156943"/>
              <a:ext cx="4267404" cy="3670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>
                <a:lnSpc>
                  <a:spcPct val="116666"/>
                </a:lnSpc>
              </a:pPr>
              <a:r>
                <a:rPr lang="en-US" alt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自身综合能力</a:t>
              </a:r>
              <a:r>
                <a:rPr lang="zh-CN" altLang="en-US" sz="3000" dirty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方面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的不足</a:t>
              </a:r>
              <a:r>
                <a:rPr lang="zh-CN" altLang="en-US" sz="3000" dirty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3000" b="0" i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6666"/>
                </a:lnSpc>
              </a:pP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项目管理方面的需要积累</a:t>
              </a:r>
              <a:r>
                <a:rPr 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更多的知识储备与经验来支撑。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016" name="image 14016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4556953" y="4250906"/>
              <a:ext cx="1141117" cy="1009466"/>
            </a:xfrm>
            <a:prstGeom prst="rect">
              <a:avLst/>
            </a:prstGeom>
          </p:spPr>
        </p:pic>
      </p:grpSp>
      <p:grpSp>
        <p:nvGrpSpPr>
          <p:cNvPr id="14017" name="组合 14017"/>
          <p:cNvGrpSpPr/>
          <p:nvPr/>
        </p:nvGrpSpPr>
        <p:grpSpPr>
          <a:xfrm>
            <a:off x="7520721" y="4165408"/>
            <a:ext cx="4211930" cy="6738035"/>
            <a:chOff x="7520721" y="4165408"/>
            <a:chExt cx="4211930" cy="6738035"/>
          </a:xfrm>
        </p:grpSpPr>
        <p:pic>
          <p:nvPicPr>
            <p:cNvPr id="14018" name="image 14018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8864687" y="6411072"/>
              <a:ext cx="1523998" cy="126995"/>
            </a:xfrm>
            <a:prstGeom prst="rect">
              <a:avLst/>
            </a:prstGeom>
          </p:spPr>
        </p:pic>
        <p:sp>
          <p:nvSpPr>
            <p:cNvPr id="14019" name="Object 14019"/>
            <p:cNvSpPr txBox="1"/>
            <p:nvPr/>
          </p:nvSpPr>
          <p:spPr>
            <a:xfrm>
              <a:off x="7651836" y="5878856"/>
              <a:ext cx="39497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成果</a:t>
              </a:r>
              <a:endParaRPr lang="zh-CN" altLang="en-US"/>
            </a:p>
          </p:txBody>
        </p:sp>
        <p:sp>
          <p:nvSpPr>
            <p:cNvPr id="14020" name="Object 14020"/>
            <p:cNvSpPr txBox="1"/>
            <p:nvPr/>
          </p:nvSpPr>
          <p:spPr>
            <a:xfrm>
              <a:off x="7520721" y="7156943"/>
              <a:ext cx="4211930" cy="3670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>
                <a:lnSpc>
                  <a:spcPct val="116666"/>
                </a:lnSpc>
              </a:pP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前端通用框架的</a:t>
              </a:r>
              <a:r>
                <a:rPr 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搭建完成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，通用组件的封装。</a:t>
              </a:r>
              <a:endParaRPr lang="en-US" altLang="zh-CN" sz="3000" b="0" i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6666"/>
                </a:lnSpc>
              </a:pP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在线监测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的项目开发完成。</a:t>
              </a:r>
              <a:endParaRPr lang="en-US" altLang="zh-CN" sz="300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16666"/>
                </a:lnSpc>
              </a:pP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管理驾驶舱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的项目开发完成。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021" name="image 14021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9161259" y="4165408"/>
              <a:ext cx="930854" cy="118439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Object 1805"/>
          <p:cNvSpPr txBox="1"/>
          <p:nvPr/>
        </p:nvSpPr>
        <p:spPr>
          <a:xfrm>
            <a:off x="7352802" y="5285028"/>
            <a:ext cx="156591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200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感谢您的观看</a:t>
            </a:r>
            <a:endParaRPr lang="zh-CN" altLang="en-US" dirty="0"/>
          </a:p>
        </p:txBody>
      </p:sp>
      <p:sp>
        <p:nvSpPr>
          <p:cNvPr id="1806" name="Object 1806"/>
          <p:cNvSpPr txBox="1"/>
          <p:nvPr/>
        </p:nvSpPr>
        <p:spPr>
          <a:xfrm>
            <a:off x="7938018" y="7240065"/>
            <a:ext cx="15786100" cy="6985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600" b="0" i="0" dirty="0" smtClean="0">
                <a:solidFill>
                  <a:srgbClr val="666666"/>
                </a:solidFill>
                <a:latin typeface="OPPOSans-R"/>
                <a:ea typeface="OPPOSans-R"/>
              </a:rPr>
              <a:t>THANK YOU FOR WATCHING</a:t>
            </a:r>
            <a:endParaRPr lang="zh-CN" altLang="en-US" dirty="0"/>
          </a:p>
        </p:txBody>
      </p:sp>
      <p:pic>
        <p:nvPicPr>
          <p:cNvPr id="1807" name="image 180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163620"/>
            <a:ext cx="1021250" cy="4571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组合 2010"/>
          <p:cNvGrpSpPr/>
          <p:nvPr/>
        </p:nvGrpSpPr>
        <p:grpSpPr>
          <a:xfrm>
            <a:off x="11045636" y="2826901"/>
            <a:ext cx="2590246" cy="9061449"/>
            <a:chOff x="13322924" y="2842018"/>
            <a:chExt cx="3937000" cy="9061449"/>
          </a:xfrm>
        </p:grpSpPr>
        <p:pic>
          <p:nvPicPr>
            <p:cNvPr id="2011" name="image 20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3322924" y="2842018"/>
              <a:ext cx="3937000" cy="9061449"/>
            </a:xfrm>
            <a:prstGeom prst="rect">
              <a:avLst/>
            </a:prstGeom>
          </p:spPr>
        </p:pic>
        <p:sp>
          <p:nvSpPr>
            <p:cNvPr id="2012" name="Object 2012"/>
            <p:cNvSpPr txBox="1"/>
            <p:nvPr/>
          </p:nvSpPr>
          <p:spPr>
            <a:xfrm>
              <a:off x="13825563" y="6472265"/>
              <a:ext cx="3581400" cy="800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3600" b="0" i="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工作成果</a:t>
              </a:r>
              <a:endParaRPr lang="zh-CN" altLang="en-US" sz="1100"/>
            </a:p>
          </p:txBody>
        </p:sp>
        <p:sp>
          <p:nvSpPr>
            <p:cNvPr id="2013" name="Object 2013"/>
            <p:cNvSpPr txBox="1"/>
            <p:nvPr/>
          </p:nvSpPr>
          <p:spPr>
            <a:xfrm>
              <a:off x="13825960" y="7301061"/>
              <a:ext cx="3581400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b="0" i="0" dirty="0" smtClean="0">
                  <a:solidFill>
                    <a:srgbClr val="666666"/>
                  </a:solidFill>
                  <a:latin typeface="OPPOSans-R"/>
                  <a:ea typeface="OPPOSans-R"/>
                </a:rPr>
                <a:t>The work</a:t>
              </a:r>
              <a:endParaRPr lang="zh-CN" altLang="en-US" sz="1100"/>
            </a:p>
          </p:txBody>
        </p:sp>
        <p:pic>
          <p:nvPicPr>
            <p:cNvPr id="2014" name="image 201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021422" y="9356909"/>
              <a:ext cx="1270000" cy="76205"/>
            </a:xfrm>
            <a:prstGeom prst="rect">
              <a:avLst/>
            </a:prstGeom>
          </p:spPr>
        </p:pic>
        <p:sp>
          <p:nvSpPr>
            <p:cNvPr id="2015" name="Object 2015"/>
            <p:cNvSpPr txBox="1"/>
            <p:nvPr/>
          </p:nvSpPr>
          <p:spPr>
            <a:xfrm>
              <a:off x="13954349" y="3946147"/>
              <a:ext cx="2324100" cy="1333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02</a:t>
              </a:r>
              <a:endParaRPr lang="zh-CN" altLang="en-US" sz="1100"/>
            </a:p>
          </p:txBody>
        </p:sp>
      </p:grpSp>
      <p:grpSp>
        <p:nvGrpSpPr>
          <p:cNvPr id="201" name="组合 201"/>
          <p:cNvGrpSpPr/>
          <p:nvPr/>
        </p:nvGrpSpPr>
        <p:grpSpPr>
          <a:xfrm>
            <a:off x="0" y="2832471"/>
            <a:ext cx="8149825" cy="1899432"/>
            <a:chOff x="0" y="2832471"/>
            <a:chExt cx="8149825" cy="1899432"/>
          </a:xfrm>
        </p:grpSpPr>
        <p:sp>
          <p:nvSpPr>
            <p:cNvPr id="202" name="Object 202"/>
            <p:cNvSpPr txBox="1"/>
            <p:nvPr/>
          </p:nvSpPr>
          <p:spPr>
            <a:xfrm>
              <a:off x="1482325" y="2826904"/>
              <a:ext cx="6819900" cy="18288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12000" b="0" i="0" spc="24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目录</a:t>
              </a:r>
              <a:endParaRPr lang="zh-CN" altLang="en-US" dirty="0"/>
            </a:p>
          </p:txBody>
        </p:sp>
        <p:pic>
          <p:nvPicPr>
            <p:cNvPr id="203" name="image 20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2832471"/>
              <a:ext cx="1269997" cy="1744925"/>
            </a:xfrm>
            <a:prstGeom prst="rect">
              <a:avLst/>
            </a:prstGeom>
          </p:spPr>
        </p:pic>
      </p:grpSp>
      <p:grpSp>
        <p:nvGrpSpPr>
          <p:cNvPr id="204" name="组合 204"/>
          <p:cNvGrpSpPr/>
          <p:nvPr/>
        </p:nvGrpSpPr>
        <p:grpSpPr>
          <a:xfrm>
            <a:off x="8302225" y="2826904"/>
            <a:ext cx="2592723" cy="9061446"/>
            <a:chOff x="8798012" y="2842021"/>
            <a:chExt cx="3940766" cy="9061446"/>
          </a:xfrm>
        </p:grpSpPr>
        <p:pic>
          <p:nvPicPr>
            <p:cNvPr id="205" name="image 20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8798012" y="2842021"/>
              <a:ext cx="3927673" cy="9061446"/>
            </a:xfrm>
            <a:prstGeom prst="rect">
              <a:avLst/>
            </a:prstGeom>
          </p:spPr>
        </p:pic>
        <p:sp>
          <p:nvSpPr>
            <p:cNvPr id="206" name="Object 206"/>
            <p:cNvSpPr txBox="1"/>
            <p:nvPr/>
          </p:nvSpPr>
          <p:spPr>
            <a:xfrm>
              <a:off x="9157378" y="6472268"/>
              <a:ext cx="3581400" cy="800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3600" b="0" i="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工作回顾</a:t>
              </a:r>
              <a:endParaRPr lang="zh-CN" altLang="en-US" sz="1100"/>
            </a:p>
          </p:txBody>
        </p:sp>
        <p:sp>
          <p:nvSpPr>
            <p:cNvPr id="207" name="Object 207"/>
            <p:cNvSpPr txBox="1"/>
            <p:nvPr/>
          </p:nvSpPr>
          <p:spPr>
            <a:xfrm>
              <a:off x="9157378" y="7367245"/>
              <a:ext cx="3581400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b="0" i="0" dirty="0" smtClean="0">
                  <a:solidFill>
                    <a:srgbClr val="666666">
                      <a:alpha val="60000"/>
                    </a:srgbClr>
                  </a:solidFill>
                  <a:latin typeface="OPPOSans-R"/>
                  <a:ea typeface="OPPOSans-R"/>
                </a:rPr>
                <a:t>Work review</a:t>
              </a:r>
              <a:endParaRPr lang="zh-CN" altLang="en-US" sz="1100" dirty="0"/>
            </a:p>
          </p:txBody>
        </p:sp>
        <p:pic>
          <p:nvPicPr>
            <p:cNvPr id="208" name="image 20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9258978" y="9356912"/>
              <a:ext cx="1270003" cy="76205"/>
            </a:xfrm>
            <a:prstGeom prst="rect">
              <a:avLst/>
            </a:prstGeom>
          </p:spPr>
        </p:pic>
        <p:sp>
          <p:nvSpPr>
            <p:cNvPr id="209" name="Object 209"/>
            <p:cNvSpPr txBox="1"/>
            <p:nvPr/>
          </p:nvSpPr>
          <p:spPr>
            <a:xfrm>
              <a:off x="9157378" y="3946150"/>
              <a:ext cx="2171700" cy="1333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01</a:t>
              </a:r>
              <a:endParaRPr lang="zh-CN" altLang="en-US" sz="1100" dirty="0"/>
            </a:p>
          </p:txBody>
        </p:sp>
        <p:sp>
          <p:nvSpPr>
            <p:cNvPr id="36" name="Object 209"/>
            <p:cNvSpPr txBox="1"/>
            <p:nvPr/>
          </p:nvSpPr>
          <p:spPr>
            <a:xfrm>
              <a:off x="9365864" y="8918423"/>
              <a:ext cx="989072" cy="438486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P3</a:t>
              </a:r>
              <a:endParaRPr lang="zh-CN" altLang="en-US" sz="300" dirty="0"/>
            </a:p>
          </p:txBody>
        </p:sp>
      </p:grpSp>
      <p:grpSp>
        <p:nvGrpSpPr>
          <p:cNvPr id="2016" name="组合 2016"/>
          <p:cNvGrpSpPr/>
          <p:nvPr/>
        </p:nvGrpSpPr>
        <p:grpSpPr>
          <a:xfrm>
            <a:off x="13794312" y="2826901"/>
            <a:ext cx="2590243" cy="9061449"/>
            <a:chOff x="17857162" y="2842018"/>
            <a:chExt cx="3936996" cy="9061449"/>
          </a:xfrm>
        </p:grpSpPr>
        <p:pic>
          <p:nvPicPr>
            <p:cNvPr id="2017" name="image 201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7857162" y="2842018"/>
              <a:ext cx="3936996" cy="9061449"/>
            </a:xfrm>
            <a:prstGeom prst="rect">
              <a:avLst/>
            </a:prstGeom>
          </p:spPr>
        </p:pic>
        <p:sp>
          <p:nvSpPr>
            <p:cNvPr id="2018" name="Object 2018"/>
            <p:cNvSpPr txBox="1"/>
            <p:nvPr/>
          </p:nvSpPr>
          <p:spPr>
            <a:xfrm>
              <a:off x="18359801" y="6477107"/>
              <a:ext cx="3581400" cy="800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360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下年</a:t>
              </a:r>
              <a:r>
                <a:rPr lang="zh-CN" sz="3600" b="0" i="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规划</a:t>
              </a:r>
              <a:endParaRPr lang="zh-CN" altLang="en-US" sz="1100" dirty="0"/>
            </a:p>
          </p:txBody>
        </p:sp>
        <p:sp>
          <p:nvSpPr>
            <p:cNvPr id="2019" name="Object 2019"/>
            <p:cNvSpPr txBox="1"/>
            <p:nvPr/>
          </p:nvSpPr>
          <p:spPr>
            <a:xfrm>
              <a:off x="18365159" y="7301061"/>
              <a:ext cx="3581400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b="0" i="0" dirty="0" smtClean="0">
                  <a:solidFill>
                    <a:srgbClr val="666666"/>
                  </a:solidFill>
                  <a:latin typeface="OPPOSans-R"/>
                  <a:ea typeface="OPPOSans-R"/>
                </a:rPr>
                <a:t>Work plans</a:t>
              </a:r>
              <a:endParaRPr lang="zh-CN" altLang="en-US" sz="1100"/>
            </a:p>
          </p:txBody>
        </p:sp>
        <p:pic>
          <p:nvPicPr>
            <p:cNvPr id="2020" name="image 202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555660" y="9356909"/>
              <a:ext cx="1270000" cy="76205"/>
            </a:xfrm>
            <a:prstGeom prst="rect">
              <a:avLst/>
            </a:prstGeom>
          </p:spPr>
        </p:pic>
        <p:sp>
          <p:nvSpPr>
            <p:cNvPr id="2021" name="Object 2021"/>
            <p:cNvSpPr txBox="1"/>
            <p:nvPr/>
          </p:nvSpPr>
          <p:spPr>
            <a:xfrm>
              <a:off x="18488587" y="3946147"/>
              <a:ext cx="2222500" cy="1333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03</a:t>
              </a:r>
              <a:endParaRPr lang="zh-CN" altLang="en-US" sz="1100"/>
            </a:p>
          </p:txBody>
        </p:sp>
      </p:grpSp>
      <p:pic>
        <p:nvPicPr>
          <p:cNvPr id="2022" name="image 202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647221" y="5539359"/>
            <a:ext cx="2935929" cy="6121512"/>
          </a:xfrm>
          <a:prstGeom prst="rect">
            <a:avLst/>
          </a:prstGeom>
        </p:spPr>
      </p:pic>
      <p:grpSp>
        <p:nvGrpSpPr>
          <p:cNvPr id="24" name="组合 2016"/>
          <p:cNvGrpSpPr/>
          <p:nvPr/>
        </p:nvGrpSpPr>
        <p:grpSpPr>
          <a:xfrm>
            <a:off x="16518848" y="2826901"/>
            <a:ext cx="2690514" cy="9061449"/>
            <a:chOff x="17857158" y="2842018"/>
            <a:chExt cx="4089401" cy="9061449"/>
          </a:xfrm>
        </p:grpSpPr>
        <p:pic>
          <p:nvPicPr>
            <p:cNvPr id="25" name="image 201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7857158" y="2842018"/>
              <a:ext cx="3936995" cy="9061449"/>
            </a:xfrm>
            <a:prstGeom prst="rect">
              <a:avLst/>
            </a:prstGeom>
          </p:spPr>
        </p:pic>
        <p:sp>
          <p:nvSpPr>
            <p:cNvPr id="26" name="Object 2018"/>
            <p:cNvSpPr txBox="1"/>
            <p:nvPr/>
          </p:nvSpPr>
          <p:spPr>
            <a:xfrm>
              <a:off x="18359801" y="6477107"/>
              <a:ext cx="3581400" cy="800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360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未来提升</a:t>
              </a:r>
              <a:endParaRPr lang="zh-CN" altLang="en-US" sz="1100" dirty="0"/>
            </a:p>
          </p:txBody>
        </p:sp>
        <p:sp>
          <p:nvSpPr>
            <p:cNvPr id="27" name="Object 2019"/>
            <p:cNvSpPr txBox="1"/>
            <p:nvPr/>
          </p:nvSpPr>
          <p:spPr>
            <a:xfrm>
              <a:off x="18365159" y="7301061"/>
              <a:ext cx="3581400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rPr lang="en-US" altLang="zh-CN" dirty="0">
                  <a:solidFill>
                    <a:srgbClr val="666666"/>
                  </a:solidFill>
                  <a:latin typeface="OPPOSans-R"/>
                  <a:ea typeface="OPPOSans-R"/>
                </a:rPr>
                <a:t>Future promotion</a:t>
              </a:r>
              <a:endParaRPr lang="zh-CN" altLang="en-US" sz="1100" dirty="0"/>
            </a:p>
          </p:txBody>
        </p:sp>
        <p:pic>
          <p:nvPicPr>
            <p:cNvPr id="28" name="image 202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555660" y="9356909"/>
              <a:ext cx="1270000" cy="76205"/>
            </a:xfrm>
            <a:prstGeom prst="rect">
              <a:avLst/>
            </a:prstGeom>
          </p:spPr>
        </p:pic>
        <p:sp>
          <p:nvSpPr>
            <p:cNvPr id="29" name="Object 2021"/>
            <p:cNvSpPr txBox="1"/>
            <p:nvPr/>
          </p:nvSpPr>
          <p:spPr>
            <a:xfrm>
              <a:off x="18488587" y="3946147"/>
              <a:ext cx="2222500" cy="1333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</a:t>
              </a:r>
              <a:r>
                <a:rPr lang="en-US" alt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4</a:t>
              </a:r>
              <a:endParaRPr lang="zh-CN" altLang="en-US" sz="1100" dirty="0"/>
            </a:p>
          </p:txBody>
        </p:sp>
      </p:grpSp>
      <p:grpSp>
        <p:nvGrpSpPr>
          <p:cNvPr id="30" name="组合 2016"/>
          <p:cNvGrpSpPr/>
          <p:nvPr/>
        </p:nvGrpSpPr>
        <p:grpSpPr>
          <a:xfrm>
            <a:off x="19262050" y="2826901"/>
            <a:ext cx="2590243" cy="9061449"/>
            <a:chOff x="17857162" y="2842018"/>
            <a:chExt cx="3936996" cy="9061449"/>
          </a:xfrm>
        </p:grpSpPr>
        <p:pic>
          <p:nvPicPr>
            <p:cNvPr id="31" name="image 201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7857162" y="2842018"/>
              <a:ext cx="3936996" cy="9061449"/>
            </a:xfrm>
            <a:prstGeom prst="rect">
              <a:avLst/>
            </a:prstGeom>
          </p:spPr>
        </p:pic>
        <p:sp>
          <p:nvSpPr>
            <p:cNvPr id="32" name="Object 2018"/>
            <p:cNvSpPr txBox="1"/>
            <p:nvPr/>
          </p:nvSpPr>
          <p:spPr>
            <a:xfrm>
              <a:off x="18359801" y="6477107"/>
              <a:ext cx="3581400" cy="800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3600" b="0" i="0" dirty="0" smtClean="0">
                  <a:solidFill>
                    <a:srgbClr val="333333"/>
                  </a:solidFill>
                  <a:latin typeface="OPPOSans-H"/>
                  <a:ea typeface="OPPOSans-H"/>
                </a:rPr>
                <a:t>全年总结</a:t>
              </a:r>
              <a:endParaRPr lang="zh-CN" altLang="en-US" sz="1100" dirty="0"/>
            </a:p>
          </p:txBody>
        </p:sp>
        <p:sp>
          <p:nvSpPr>
            <p:cNvPr id="33" name="Object 2019"/>
            <p:cNvSpPr txBox="1"/>
            <p:nvPr/>
          </p:nvSpPr>
          <p:spPr>
            <a:xfrm>
              <a:off x="18365159" y="7301061"/>
              <a:ext cx="3581400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rPr lang="en-US" altLang="zh-CN" dirty="0">
                  <a:solidFill>
                    <a:srgbClr val="666666"/>
                  </a:solidFill>
                  <a:latin typeface="OPPOSans-R"/>
                  <a:ea typeface="OPPOSans-R"/>
                </a:rPr>
                <a:t>Annual summary</a:t>
              </a:r>
              <a:endParaRPr lang="zh-CN" altLang="en-US" sz="1100" dirty="0"/>
            </a:p>
          </p:txBody>
        </p:sp>
        <p:pic>
          <p:nvPicPr>
            <p:cNvPr id="34" name="image 202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555660" y="9356909"/>
              <a:ext cx="1270000" cy="76205"/>
            </a:xfrm>
            <a:prstGeom prst="rect">
              <a:avLst/>
            </a:prstGeom>
          </p:spPr>
        </p:pic>
        <p:sp>
          <p:nvSpPr>
            <p:cNvPr id="35" name="Object 2021"/>
            <p:cNvSpPr txBox="1"/>
            <p:nvPr/>
          </p:nvSpPr>
          <p:spPr>
            <a:xfrm>
              <a:off x="18488587" y="3946147"/>
              <a:ext cx="2222500" cy="1333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</a:t>
              </a:r>
              <a:r>
                <a:rPr lang="en-US" alt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5</a:t>
              </a:r>
              <a:endParaRPr lang="zh-CN" altLang="en-US" sz="1100" dirty="0"/>
            </a:p>
          </p:txBody>
        </p:sp>
      </p:grpSp>
      <p:sp>
        <p:nvSpPr>
          <p:cNvPr id="38" name="Object 209"/>
          <p:cNvSpPr txBox="1"/>
          <p:nvPr/>
        </p:nvSpPr>
        <p:spPr>
          <a:xfrm>
            <a:off x="17015008" y="8917491"/>
            <a:ext cx="650734" cy="43848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0" i="0" dirty="0" smtClean="0">
                <a:solidFill>
                  <a:srgbClr val="333333"/>
                </a:solidFill>
                <a:latin typeface="OPPOSans-R"/>
                <a:ea typeface="OPPOSans-R"/>
              </a:rPr>
              <a:t>P9</a:t>
            </a:r>
            <a:endParaRPr lang="zh-CN" altLang="en-US" sz="300" dirty="0"/>
          </a:p>
        </p:txBody>
      </p:sp>
      <p:sp>
        <p:nvSpPr>
          <p:cNvPr id="39" name="Object 209"/>
          <p:cNvSpPr txBox="1"/>
          <p:nvPr/>
        </p:nvSpPr>
        <p:spPr>
          <a:xfrm>
            <a:off x="14170297" y="8883330"/>
            <a:ext cx="650734" cy="43848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0" i="0" dirty="0" smtClean="0">
                <a:solidFill>
                  <a:srgbClr val="333333"/>
                </a:solidFill>
                <a:latin typeface="OPPOSans-R"/>
                <a:ea typeface="OPPOSans-R"/>
              </a:rPr>
              <a:t>P7</a:t>
            </a:r>
            <a:endParaRPr lang="zh-CN" altLang="en-US" sz="300" dirty="0"/>
          </a:p>
        </p:txBody>
      </p:sp>
      <p:sp>
        <p:nvSpPr>
          <p:cNvPr id="40" name="Object 209"/>
          <p:cNvSpPr txBox="1"/>
          <p:nvPr/>
        </p:nvSpPr>
        <p:spPr>
          <a:xfrm>
            <a:off x="11480876" y="8925079"/>
            <a:ext cx="650734" cy="43848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0" i="0" dirty="0" smtClean="0">
                <a:solidFill>
                  <a:srgbClr val="333333"/>
                </a:solidFill>
                <a:latin typeface="OPPOSans-R"/>
                <a:ea typeface="OPPOSans-R"/>
              </a:rPr>
              <a:t>P5</a:t>
            </a:r>
            <a:endParaRPr lang="zh-CN" altLang="en-US" sz="300" dirty="0"/>
          </a:p>
        </p:txBody>
      </p:sp>
      <p:sp>
        <p:nvSpPr>
          <p:cNvPr id="41" name="Object 209"/>
          <p:cNvSpPr txBox="1"/>
          <p:nvPr/>
        </p:nvSpPr>
        <p:spPr>
          <a:xfrm>
            <a:off x="19721608" y="8903306"/>
            <a:ext cx="650734" cy="43848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0" i="0" dirty="0" smtClean="0">
                <a:solidFill>
                  <a:srgbClr val="333333"/>
                </a:solidFill>
                <a:latin typeface="OPPOSans-R"/>
                <a:ea typeface="OPPOSans-R"/>
              </a:rPr>
              <a:t>P11</a:t>
            </a:r>
            <a:endParaRPr lang="zh-CN" altLang="en-US" sz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 3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18352" y="2099643"/>
            <a:ext cx="6388562" cy="6073974"/>
          </a:xfrm>
          <a:prstGeom prst="rect">
            <a:avLst/>
          </a:prstGeom>
        </p:spPr>
      </p:pic>
      <p:sp>
        <p:nvSpPr>
          <p:cNvPr id="302" name="Object 302"/>
          <p:cNvSpPr txBox="1"/>
          <p:nvPr/>
        </p:nvSpPr>
        <p:spPr>
          <a:xfrm>
            <a:off x="2241766" y="3215126"/>
            <a:ext cx="13079099" cy="8336171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2021</a:t>
            </a:r>
            <a:r>
              <a:rPr lang="zh-CN" altLang="en-US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年总体是忙碌的充实的，这也是我初入宝通的第一年，即是对过往工作能力的检验又是对未来新机遇新能力的</a:t>
            </a:r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挑战。在</a:t>
            </a:r>
            <a:r>
              <a:rPr lang="zh-CN" altLang="en-US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这一年中对于刚</a:t>
            </a:r>
            <a:r>
              <a:rPr lang="zh-CN" altLang="en-US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入宝通开发团队的我来说是融合与学习</a:t>
            </a:r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的过程。下面做个简单的</a:t>
            </a:r>
            <a:r>
              <a:rPr lang="zh-CN" altLang="en-US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梳理，</a:t>
            </a:r>
            <a:r>
              <a:rPr lang="zh-CN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入职以来的</a:t>
            </a:r>
            <a:r>
              <a:rPr lang="zh-CN" altLang="en-US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第一项</a:t>
            </a:r>
            <a:r>
              <a:rPr lang="zh-CN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r>
              <a:rPr lang="zh-CN" altLang="en-US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便是从</a:t>
            </a:r>
            <a:r>
              <a:rPr lang="en-US" altLang="zh-CN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0" i="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开始设计针对总包业务场景、点巡检</a:t>
            </a:r>
            <a:r>
              <a:rPr lang="zh-CN" altLang="en-US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、在线监测、</a:t>
            </a:r>
            <a:r>
              <a:rPr lang="en-US" altLang="zh-CN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等业务的中后台前端框架，需要集成</a:t>
            </a:r>
            <a:r>
              <a:rPr lang="en-US" altLang="zh-CN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，页面鉴权，接口数据鉴权，封装业务通用组件等，编写框架使用说明，凭借多年的工作经验得已顺利完成，在接下来的项目开发中此框架也经受住了多系统、多需求的业务考验大体上算是合格，但也存在不少优化空间。</a:t>
            </a:r>
            <a:endParaRPr lang="en-US" altLang="zh-CN" sz="28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任务先后参与了在线监测、管理驾驶舱的前端开发工作，并在项目的开发过程中提出了自己对业务实现的优化方案，解决了动态数据在展示中存在的一些图片加载数据量大的问题，比如：输送机的设备长度拼接，模块设备的动态加载等，并对设备运行时的动态效果采用</a:t>
            </a:r>
            <a:r>
              <a:rPr lang="en-US" altLang="zh-CN" sz="28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做了时时处理，这此过程中，对于网络延时而产生卡顿的问题，也给出了解决方案，保证了图形设备运转的动态效果，也能很好的反映出设备的真实运行情况。</a:t>
            </a:r>
            <a:endParaRPr lang="en-US" altLang="zh-CN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1774531" y="1805639"/>
            <a:ext cx="9160947" cy="118555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1" i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5" name="image 3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793625"/>
            <a:ext cx="973890" cy="3487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Object 401"/>
          <p:cNvSpPr txBox="1"/>
          <p:nvPr/>
        </p:nvSpPr>
        <p:spPr>
          <a:xfrm>
            <a:off x="2224128" y="4016762"/>
            <a:ext cx="5581459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20</a:t>
            </a:r>
            <a:r>
              <a:rPr lang="en-US" alt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21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.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0</a:t>
            </a:r>
            <a:r>
              <a:rPr lang="en-US" alt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1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.2</a:t>
            </a:r>
            <a:r>
              <a:rPr lang="en-US" alt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0</a:t>
            </a:r>
            <a:endParaRPr lang="zh-CN" altLang="en-US" dirty="0"/>
          </a:p>
        </p:txBody>
      </p:sp>
      <p:sp>
        <p:nvSpPr>
          <p:cNvPr id="402" name="Object 402"/>
          <p:cNvSpPr txBox="1"/>
          <p:nvPr/>
        </p:nvSpPr>
        <p:spPr>
          <a:xfrm>
            <a:off x="9517984" y="5266787"/>
            <a:ext cx="5581446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20</a:t>
            </a:r>
            <a:r>
              <a:rPr lang="en-US" alt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21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.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0</a:t>
            </a:r>
            <a:r>
              <a:rPr lang="en-US" alt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3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.25</a:t>
            </a:r>
            <a:endParaRPr lang="zh-CN" altLang="en-US" dirty="0"/>
          </a:p>
        </p:txBody>
      </p:sp>
      <p:sp>
        <p:nvSpPr>
          <p:cNvPr id="403" name="Object 403"/>
          <p:cNvSpPr txBox="1"/>
          <p:nvPr/>
        </p:nvSpPr>
        <p:spPr>
          <a:xfrm>
            <a:off x="16806913" y="6621952"/>
            <a:ext cx="5581459" cy="800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20</a:t>
            </a:r>
            <a:r>
              <a:rPr lang="en-US" alt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21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.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0</a:t>
            </a:r>
            <a:r>
              <a:rPr lang="en-US" alt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7</a:t>
            </a:r>
            <a:r>
              <a:rPr lang="zh-CN" sz="5780" b="0" i="0" dirty="0" smtClean="0">
                <a:solidFill>
                  <a:srgbClr val="000000"/>
                </a:solidFill>
                <a:latin typeface="OPPOSans-H"/>
                <a:ea typeface="OPPOSans-H"/>
              </a:rPr>
              <a:t>.25</a:t>
            </a:r>
            <a:endParaRPr lang="zh-CN" altLang="en-US" dirty="0"/>
          </a:p>
        </p:txBody>
      </p:sp>
      <p:grpSp>
        <p:nvGrpSpPr>
          <p:cNvPr id="404" name="组合 404"/>
          <p:cNvGrpSpPr/>
          <p:nvPr/>
        </p:nvGrpSpPr>
        <p:grpSpPr>
          <a:xfrm>
            <a:off x="2068905" y="5506604"/>
            <a:ext cx="5204206" cy="6339348"/>
            <a:chOff x="2078169" y="5552771"/>
            <a:chExt cx="5016500" cy="3947639"/>
          </a:xfrm>
        </p:grpSpPr>
        <p:sp>
          <p:nvSpPr>
            <p:cNvPr id="405" name="Object 405"/>
            <p:cNvSpPr txBox="1"/>
            <p:nvPr/>
          </p:nvSpPr>
          <p:spPr>
            <a:xfrm>
              <a:off x="2224128" y="5552771"/>
              <a:ext cx="41021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入职</a:t>
              </a:r>
              <a:r>
                <a:rPr lang="zh-CN" altLang="en-US" sz="46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宝通科技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6" name="Object 406"/>
            <p:cNvSpPr txBox="1"/>
            <p:nvPr/>
          </p:nvSpPr>
          <p:spPr>
            <a:xfrm>
              <a:off x="2078169" y="6350810"/>
              <a:ext cx="5016500" cy="3149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办理</a:t>
              </a:r>
              <a:r>
                <a:rPr 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入职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手续，开始熟悉及融入宝通开发团队，进入磨合期，熟悉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公司现有系统项目、当前开发任务，先热身对云通讯系统进行样式的优化改造；接着正式着手从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设计开发宝通中后台通用前端框架，集成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，制作通用组件等常用功能封装。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7" name="组合 407"/>
          <p:cNvGrpSpPr/>
          <p:nvPr/>
        </p:nvGrpSpPr>
        <p:grpSpPr>
          <a:xfrm>
            <a:off x="9386719" y="6698474"/>
            <a:ext cx="5420614" cy="4931590"/>
            <a:chOff x="9393799" y="6749118"/>
            <a:chExt cx="5016500" cy="3570967"/>
          </a:xfrm>
        </p:grpSpPr>
        <p:sp>
          <p:nvSpPr>
            <p:cNvPr id="408" name="Object 408"/>
            <p:cNvSpPr txBox="1"/>
            <p:nvPr/>
          </p:nvSpPr>
          <p:spPr>
            <a:xfrm>
              <a:off x="10046898" y="6749118"/>
              <a:ext cx="41021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6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在线监测</a:t>
              </a:r>
              <a:r>
                <a:rPr lang="en-US" altLang="zh-CN" sz="46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" name="Object 409"/>
            <p:cNvSpPr txBox="1"/>
            <p:nvPr/>
          </p:nvSpPr>
          <p:spPr>
            <a:xfrm>
              <a:off x="9393799" y="7703885"/>
              <a:ext cx="5016500" cy="2616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梳理老系统业务逻辑，了解开发业务功能，新的业务需求，从设计效果图开始还原设计，从基本的布局到数据的对接，力求把每个细节做到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1VS1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还原，期间也经历了几次大的样式改动，最后在计划时间内按期保质的完成本次项目。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10" name="组合 4010"/>
          <p:cNvGrpSpPr/>
          <p:nvPr/>
        </p:nvGrpSpPr>
        <p:grpSpPr>
          <a:xfrm>
            <a:off x="16802388" y="8119387"/>
            <a:ext cx="5573277" cy="4209017"/>
            <a:chOff x="16802388" y="8119387"/>
            <a:chExt cx="5016500" cy="4209017"/>
          </a:xfrm>
        </p:grpSpPr>
        <p:sp>
          <p:nvSpPr>
            <p:cNvPr id="4011" name="Object 4011"/>
            <p:cNvSpPr txBox="1"/>
            <p:nvPr/>
          </p:nvSpPr>
          <p:spPr>
            <a:xfrm>
              <a:off x="16997801" y="8119387"/>
              <a:ext cx="4695343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6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管理驾驶舱</a:t>
              </a:r>
              <a:r>
                <a:rPr lang="en-US" altLang="zh-CN" sz="46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12" name="Object 4012"/>
            <p:cNvSpPr txBox="1"/>
            <p:nvPr/>
          </p:nvSpPr>
          <p:spPr>
            <a:xfrm>
              <a:off x="16802388" y="9178804"/>
              <a:ext cx="5016500" cy="3149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管理驾驶舱作为数字可视化的载体，在视觉与交互方面做到了即美观又直观，给人一眼撑控全局的大气感，在制作时力求细节还原到位，动效与交互相得益彰。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13" name="组合 4013"/>
          <p:cNvGrpSpPr/>
          <p:nvPr/>
        </p:nvGrpSpPr>
        <p:grpSpPr>
          <a:xfrm>
            <a:off x="1574799" y="5107798"/>
            <a:ext cx="6223002" cy="279399"/>
            <a:chOff x="1574799" y="5107798"/>
            <a:chExt cx="6223002" cy="279399"/>
          </a:xfrm>
        </p:grpSpPr>
        <p:pic>
          <p:nvPicPr>
            <p:cNvPr id="4014" name="image 40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74799" y="5234802"/>
              <a:ext cx="6223002" cy="25399"/>
            </a:xfrm>
            <a:prstGeom prst="rect">
              <a:avLst/>
            </a:prstGeom>
          </p:spPr>
        </p:pic>
        <p:pic>
          <p:nvPicPr>
            <p:cNvPr id="4015" name="image 40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518401" y="5107798"/>
              <a:ext cx="279400" cy="279399"/>
            </a:xfrm>
            <a:prstGeom prst="rect">
              <a:avLst/>
            </a:prstGeom>
          </p:spPr>
        </p:pic>
      </p:grpSp>
      <p:grpSp>
        <p:nvGrpSpPr>
          <p:cNvPr id="4016" name="组合 4016"/>
          <p:cNvGrpSpPr/>
          <p:nvPr/>
        </p:nvGrpSpPr>
        <p:grpSpPr>
          <a:xfrm>
            <a:off x="8838332" y="4910024"/>
            <a:ext cx="6248401" cy="1727201"/>
            <a:chOff x="8838332" y="4910024"/>
            <a:chExt cx="6248401" cy="1727201"/>
          </a:xfrm>
        </p:grpSpPr>
        <p:pic>
          <p:nvPicPr>
            <p:cNvPr id="4017" name="image 401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863734" y="6484822"/>
              <a:ext cx="6222999" cy="25399"/>
            </a:xfrm>
            <a:prstGeom prst="rect">
              <a:avLst/>
            </a:prstGeom>
          </p:spPr>
        </p:pic>
        <p:pic>
          <p:nvPicPr>
            <p:cNvPr id="4018" name="image 401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807333" y="6357826"/>
              <a:ext cx="279400" cy="279399"/>
            </a:xfrm>
            <a:prstGeom prst="rect">
              <a:avLst/>
            </a:prstGeom>
          </p:spPr>
        </p:pic>
        <p:pic>
          <p:nvPicPr>
            <p:cNvPr id="4019" name="image 401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8838332" y="4910024"/>
              <a:ext cx="25402" cy="1600197"/>
            </a:xfrm>
            <a:prstGeom prst="rect">
              <a:avLst/>
            </a:prstGeom>
          </p:spPr>
        </p:pic>
      </p:grpSp>
      <p:grpSp>
        <p:nvGrpSpPr>
          <p:cNvPr id="4020" name="组合 4020"/>
          <p:cNvGrpSpPr/>
          <p:nvPr/>
        </p:nvGrpSpPr>
        <p:grpSpPr>
          <a:xfrm>
            <a:off x="16127264" y="6265189"/>
            <a:ext cx="6248401" cy="1727201"/>
            <a:chOff x="16127264" y="6265189"/>
            <a:chExt cx="6248401" cy="1727201"/>
          </a:xfrm>
        </p:grpSpPr>
        <p:pic>
          <p:nvPicPr>
            <p:cNvPr id="4021" name="image 402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6152666" y="7839988"/>
              <a:ext cx="6222999" cy="25399"/>
            </a:xfrm>
            <a:prstGeom prst="rect">
              <a:avLst/>
            </a:prstGeom>
          </p:spPr>
        </p:pic>
        <p:pic>
          <p:nvPicPr>
            <p:cNvPr id="4022" name="image 402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2096265" y="7712992"/>
              <a:ext cx="279400" cy="279399"/>
            </a:xfrm>
            <a:prstGeom prst="rect">
              <a:avLst/>
            </a:prstGeom>
          </p:spPr>
        </p:pic>
        <p:pic>
          <p:nvPicPr>
            <p:cNvPr id="4023" name="image 40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6127264" y="6265189"/>
              <a:ext cx="25402" cy="1600197"/>
            </a:xfrm>
            <a:prstGeom prst="rect">
              <a:avLst/>
            </a:prstGeom>
          </p:spPr>
        </p:pic>
      </p:grpSp>
      <p:grpSp>
        <p:nvGrpSpPr>
          <p:cNvPr id="4024" name="组合 4024"/>
          <p:cNvGrpSpPr/>
          <p:nvPr/>
        </p:nvGrpSpPr>
        <p:grpSpPr>
          <a:xfrm>
            <a:off x="1900367" y="1685463"/>
            <a:ext cx="8941804" cy="1336536"/>
            <a:chOff x="1639191" y="1355731"/>
            <a:chExt cx="7188200" cy="1003301"/>
          </a:xfrm>
        </p:grpSpPr>
        <p:pic>
          <p:nvPicPr>
            <p:cNvPr id="4025" name="image 4025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764672" y="2148318"/>
              <a:ext cx="2452765" cy="210714"/>
            </a:xfrm>
            <a:prstGeom prst="rect">
              <a:avLst/>
            </a:prstGeom>
          </p:spPr>
        </p:pic>
        <p:sp>
          <p:nvSpPr>
            <p:cNvPr id="4026" name="Object 4026"/>
            <p:cNvSpPr txBox="1"/>
            <p:nvPr/>
          </p:nvSpPr>
          <p:spPr>
            <a:xfrm>
              <a:off x="1639191" y="1355731"/>
              <a:ext cx="718820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8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时间线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image 5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7418" y="3739403"/>
            <a:ext cx="7777287" cy="5875750"/>
          </a:xfrm>
          <a:prstGeom prst="rect">
            <a:avLst/>
          </a:prstGeom>
        </p:spPr>
      </p:pic>
      <p:grpSp>
        <p:nvGrpSpPr>
          <p:cNvPr id="502" name="组合 502"/>
          <p:cNvGrpSpPr/>
          <p:nvPr/>
        </p:nvGrpSpPr>
        <p:grpSpPr>
          <a:xfrm>
            <a:off x="1742297" y="1449371"/>
            <a:ext cx="6934200" cy="1003300"/>
            <a:chOff x="1742297" y="1449371"/>
            <a:chExt cx="6934200" cy="1003300"/>
          </a:xfrm>
        </p:grpSpPr>
        <p:pic>
          <p:nvPicPr>
            <p:cNvPr id="503" name="image 50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794287" y="2150339"/>
              <a:ext cx="3301998" cy="253999"/>
            </a:xfrm>
            <a:prstGeom prst="rect">
              <a:avLst/>
            </a:prstGeom>
          </p:spPr>
        </p:pic>
        <p:sp>
          <p:nvSpPr>
            <p:cNvPr id="504" name="Object 504"/>
            <p:cNvSpPr txBox="1"/>
            <p:nvPr/>
          </p:nvSpPr>
          <p:spPr>
            <a:xfrm>
              <a:off x="1640697" y="1373171"/>
              <a:ext cx="718820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工作成果</a:t>
              </a:r>
              <a:endParaRPr lang="zh-CN" altLang="en-US"/>
            </a:p>
          </p:txBody>
        </p:sp>
      </p:grpSp>
      <p:grpSp>
        <p:nvGrpSpPr>
          <p:cNvPr id="505" name="组合 505"/>
          <p:cNvGrpSpPr/>
          <p:nvPr/>
        </p:nvGrpSpPr>
        <p:grpSpPr>
          <a:xfrm>
            <a:off x="11079397" y="2376472"/>
            <a:ext cx="11569879" cy="2527582"/>
            <a:chOff x="13689235" y="3932341"/>
            <a:chExt cx="7874000" cy="1799594"/>
          </a:xfrm>
        </p:grpSpPr>
        <p:sp>
          <p:nvSpPr>
            <p:cNvPr id="506" name="Object 506"/>
            <p:cNvSpPr txBox="1"/>
            <p:nvPr/>
          </p:nvSpPr>
          <p:spPr>
            <a:xfrm>
              <a:off x="13689235" y="3932341"/>
              <a:ext cx="78740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4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在线监测</a:t>
              </a:r>
              <a:r>
                <a:rPr lang="en-US" altLang="zh-CN" sz="44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</a:t>
              </a:r>
              <a:r>
                <a:rPr lang="en-US" altLang="zh-CN" sz="44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44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7" name="Object 507"/>
            <p:cNvSpPr txBox="1"/>
            <p:nvPr/>
          </p:nvSpPr>
          <p:spPr>
            <a:xfrm>
              <a:off x="13689235" y="4592920"/>
              <a:ext cx="7861300" cy="113901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en-US" altLang="zh-CN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en-US" altLang="zh-CN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的过程：实现了输送机设备的多种界面管理模式（卡片、列表、地图），对每台输送的运行状态、设备运行数据情况做到一目了然，为在线监测后继的产品迭代打下结实基础。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9" name="组合 509"/>
          <p:cNvGrpSpPr/>
          <p:nvPr/>
        </p:nvGrpSpPr>
        <p:grpSpPr>
          <a:xfrm>
            <a:off x="11039350" y="5446473"/>
            <a:ext cx="11631311" cy="2136351"/>
            <a:chOff x="13691012" y="6950886"/>
            <a:chExt cx="7874000" cy="1914129"/>
          </a:xfrm>
        </p:grpSpPr>
        <p:sp>
          <p:nvSpPr>
            <p:cNvPr id="5010" name="Object 5010"/>
            <p:cNvSpPr txBox="1"/>
            <p:nvPr/>
          </p:nvSpPr>
          <p:spPr>
            <a:xfrm>
              <a:off x="13691012" y="6950886"/>
              <a:ext cx="78740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4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管理驾驶舱</a:t>
              </a:r>
              <a:r>
                <a:rPr lang="en-US" altLang="zh-CN" sz="44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4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1" name="Object 5011"/>
            <p:cNvSpPr txBox="1"/>
            <p:nvPr/>
          </p:nvSpPr>
          <p:spPr>
            <a:xfrm>
              <a:off x="13691012" y="7810915"/>
              <a:ext cx="7861300" cy="1054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b="0" i="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从无到有的过程：为大数据平台的数字可视化提供了良好的展示效果，也让整个总包业务的数据有了一个更直观更大气的展现形式。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13" name="组合 5013"/>
          <p:cNvGrpSpPr/>
          <p:nvPr/>
        </p:nvGrpSpPr>
        <p:grpSpPr>
          <a:xfrm>
            <a:off x="10964224" y="8125244"/>
            <a:ext cx="11858452" cy="3633520"/>
            <a:chOff x="13637743" y="9501787"/>
            <a:chExt cx="7900092" cy="1433607"/>
          </a:xfrm>
        </p:grpSpPr>
        <p:sp>
          <p:nvSpPr>
            <p:cNvPr id="5014" name="Object 5014"/>
            <p:cNvSpPr txBox="1"/>
            <p:nvPr/>
          </p:nvSpPr>
          <p:spPr>
            <a:xfrm>
              <a:off x="13663835" y="9501787"/>
              <a:ext cx="78740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4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宝通中后台前端框架</a:t>
              </a:r>
              <a:endParaRPr lang="zh-CN" altLang="en-US" sz="4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5" name="Object 5015"/>
            <p:cNvSpPr txBox="1"/>
            <p:nvPr/>
          </p:nvSpPr>
          <p:spPr>
            <a:xfrm>
              <a:off x="13637743" y="9881294"/>
              <a:ext cx="7861300" cy="1054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b="0" i="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总包基础管理、点巡检、在线监测、</a:t>
              </a:r>
              <a:r>
                <a:rPr lang="en-US" altLang="zh-CN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、视频管理</a:t>
              </a:r>
              <a:r>
                <a:rPr lang="zh-CN" altLang="en-US" sz="3000" b="0" i="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提供了强有力的框架业务结构支撑，并通过大量的封装业务功能组件，为减少重复性劳动，提高工作效率起到不可或缺的作用，同时框架配有 前端各类开发规范，框架使用说明范例，为新人或三方的配合</a:t>
              </a:r>
              <a:r>
                <a:rPr lang="zh-CN" altLang="en-US" sz="3000" dirty="0" smtClean="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提供便利。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组合 901"/>
          <p:cNvGrpSpPr/>
          <p:nvPr/>
        </p:nvGrpSpPr>
        <p:grpSpPr>
          <a:xfrm>
            <a:off x="3215128" y="3592880"/>
            <a:ext cx="8343897" cy="3695699"/>
            <a:chOff x="3215128" y="3592880"/>
            <a:chExt cx="8343897" cy="3695699"/>
          </a:xfrm>
        </p:grpSpPr>
        <p:pic>
          <p:nvPicPr>
            <p:cNvPr id="902" name="image 90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342130" y="3719876"/>
              <a:ext cx="8127998" cy="3429003"/>
            </a:xfrm>
            <a:prstGeom prst="rect">
              <a:avLst/>
            </a:prstGeom>
          </p:spPr>
        </p:pic>
        <p:pic>
          <p:nvPicPr>
            <p:cNvPr id="903" name="image 90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15128" y="3592880"/>
              <a:ext cx="8343897" cy="3695699"/>
            </a:xfrm>
            <a:prstGeom prst="rect">
              <a:avLst/>
            </a:prstGeom>
          </p:spPr>
        </p:pic>
        <p:pic>
          <p:nvPicPr>
            <p:cNvPr id="904" name="image 90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316059" y="3779411"/>
              <a:ext cx="1244598" cy="1244600"/>
            </a:xfrm>
            <a:prstGeom prst="rect">
              <a:avLst/>
            </a:prstGeom>
          </p:spPr>
        </p:pic>
        <p:sp>
          <p:nvSpPr>
            <p:cNvPr id="905" name="Object 905"/>
            <p:cNvSpPr txBox="1"/>
            <p:nvPr/>
          </p:nvSpPr>
          <p:spPr>
            <a:xfrm>
              <a:off x="4438818" y="3819359"/>
              <a:ext cx="1024566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01</a:t>
              </a:r>
              <a:endParaRPr lang="zh-CN" altLang="en-US" sz="1600" dirty="0"/>
            </a:p>
          </p:txBody>
        </p:sp>
        <p:sp>
          <p:nvSpPr>
            <p:cNvPr id="906" name="Object 906"/>
            <p:cNvSpPr txBox="1"/>
            <p:nvPr/>
          </p:nvSpPr>
          <p:spPr>
            <a:xfrm>
              <a:off x="5716175" y="4039476"/>
              <a:ext cx="42037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B"/>
                  <a:ea typeface="OPPOSans-B"/>
                </a:rPr>
                <a:t>交流</a:t>
              </a:r>
              <a:endParaRPr lang="zh-CN" altLang="en-US" dirty="0"/>
            </a:p>
          </p:txBody>
        </p:sp>
        <p:sp>
          <p:nvSpPr>
            <p:cNvPr id="907" name="Object 907"/>
            <p:cNvSpPr txBox="1"/>
            <p:nvPr/>
          </p:nvSpPr>
          <p:spPr>
            <a:xfrm>
              <a:off x="4222020" y="5189443"/>
              <a:ext cx="6477000" cy="15748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在项目开发过程中，与团队中的各项资源进行对接，能在项目实现方案上发表意见，并能提出更优解。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8" name="组合 908"/>
          <p:cNvGrpSpPr/>
          <p:nvPr/>
        </p:nvGrpSpPr>
        <p:grpSpPr>
          <a:xfrm>
            <a:off x="12831324" y="3592880"/>
            <a:ext cx="8343897" cy="3695699"/>
            <a:chOff x="12831324" y="3592880"/>
            <a:chExt cx="8343897" cy="3695699"/>
          </a:xfrm>
        </p:grpSpPr>
        <p:pic>
          <p:nvPicPr>
            <p:cNvPr id="909" name="image 90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2958320" y="3719876"/>
              <a:ext cx="8127998" cy="3429003"/>
            </a:xfrm>
            <a:prstGeom prst="rect">
              <a:avLst/>
            </a:prstGeom>
          </p:spPr>
        </p:pic>
        <p:pic>
          <p:nvPicPr>
            <p:cNvPr id="9010" name="image 90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2831324" y="3592880"/>
              <a:ext cx="8343897" cy="3695699"/>
            </a:xfrm>
            <a:prstGeom prst="rect">
              <a:avLst/>
            </a:prstGeom>
          </p:spPr>
        </p:pic>
        <p:pic>
          <p:nvPicPr>
            <p:cNvPr id="9011" name="image 90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3932252" y="3779411"/>
              <a:ext cx="1244601" cy="1244600"/>
            </a:xfrm>
            <a:prstGeom prst="rect">
              <a:avLst/>
            </a:prstGeom>
          </p:spPr>
        </p:pic>
        <p:sp>
          <p:nvSpPr>
            <p:cNvPr id="9012" name="Object 9012"/>
            <p:cNvSpPr txBox="1"/>
            <p:nvPr/>
          </p:nvSpPr>
          <p:spPr>
            <a:xfrm>
              <a:off x="13932247" y="3819359"/>
              <a:ext cx="119813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02</a:t>
              </a:r>
              <a:endParaRPr lang="zh-CN" altLang="en-US" sz="1600" dirty="0"/>
            </a:p>
          </p:txBody>
        </p:sp>
        <p:sp>
          <p:nvSpPr>
            <p:cNvPr id="9013" name="Object 9013"/>
            <p:cNvSpPr txBox="1"/>
            <p:nvPr/>
          </p:nvSpPr>
          <p:spPr>
            <a:xfrm>
              <a:off x="15327188" y="4047692"/>
              <a:ext cx="42037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B"/>
                  <a:ea typeface="OPPOSans-B"/>
                </a:rPr>
                <a:t>沟通</a:t>
              </a:r>
              <a:endParaRPr lang="zh-CN" altLang="en-US" dirty="0"/>
            </a:p>
          </p:txBody>
        </p:sp>
        <p:sp>
          <p:nvSpPr>
            <p:cNvPr id="9014" name="Object 9014"/>
            <p:cNvSpPr txBox="1"/>
            <p:nvPr/>
          </p:nvSpPr>
          <p:spPr>
            <a:xfrm>
              <a:off x="13838947" y="5189443"/>
              <a:ext cx="6477000" cy="15748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每周编写开发／项目周报，汇报工作及项目进度情况，就项目中可能存的风险进行评估，并提出对应处理办法。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15" name="组合 9015"/>
          <p:cNvGrpSpPr/>
          <p:nvPr/>
        </p:nvGrpSpPr>
        <p:grpSpPr>
          <a:xfrm>
            <a:off x="3208778" y="7795969"/>
            <a:ext cx="8343897" cy="3695699"/>
            <a:chOff x="3208778" y="7795969"/>
            <a:chExt cx="8343897" cy="3695699"/>
          </a:xfrm>
        </p:grpSpPr>
        <p:pic>
          <p:nvPicPr>
            <p:cNvPr id="9016" name="image 90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335780" y="7922965"/>
              <a:ext cx="8127998" cy="3429003"/>
            </a:xfrm>
            <a:prstGeom prst="rect">
              <a:avLst/>
            </a:prstGeom>
          </p:spPr>
        </p:pic>
        <p:pic>
          <p:nvPicPr>
            <p:cNvPr id="9017" name="image 901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08778" y="7795969"/>
              <a:ext cx="8343897" cy="3695699"/>
            </a:xfrm>
            <a:prstGeom prst="rect">
              <a:avLst/>
            </a:prstGeom>
          </p:spPr>
        </p:pic>
        <p:pic>
          <p:nvPicPr>
            <p:cNvPr id="9018" name="image 901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309709" y="7982499"/>
              <a:ext cx="1244598" cy="1244600"/>
            </a:xfrm>
            <a:prstGeom prst="rect">
              <a:avLst/>
            </a:prstGeom>
          </p:spPr>
        </p:pic>
        <p:sp>
          <p:nvSpPr>
            <p:cNvPr id="9019" name="Object 9019"/>
            <p:cNvSpPr txBox="1"/>
            <p:nvPr/>
          </p:nvSpPr>
          <p:spPr>
            <a:xfrm>
              <a:off x="4309704" y="8022450"/>
              <a:ext cx="122353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03</a:t>
              </a:r>
              <a:endParaRPr lang="zh-CN" altLang="en-US" sz="1600" dirty="0"/>
            </a:p>
          </p:txBody>
        </p:sp>
        <p:sp>
          <p:nvSpPr>
            <p:cNvPr id="9020" name="Object 9020"/>
            <p:cNvSpPr txBox="1"/>
            <p:nvPr/>
          </p:nvSpPr>
          <p:spPr>
            <a:xfrm>
              <a:off x="5711988" y="8247211"/>
              <a:ext cx="42037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600" dirty="0">
                  <a:solidFill>
                    <a:srgbClr val="333333"/>
                  </a:solidFill>
                  <a:latin typeface="OPPOSans-B"/>
                  <a:ea typeface="OPPOSans-B"/>
                </a:rPr>
                <a:t>活动</a:t>
              </a:r>
              <a:r>
                <a:rPr lang="zh-CN" sz="46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21" name="Object 9021"/>
            <p:cNvSpPr txBox="1"/>
            <p:nvPr/>
          </p:nvSpPr>
          <p:spPr>
            <a:xfrm>
              <a:off x="4212276" y="9389855"/>
              <a:ext cx="6477000" cy="15748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参与了部门团队的</a:t>
              </a:r>
              <a:r>
                <a:rPr lang="en-US" alt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次聚餐，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300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歌</a:t>
              </a:r>
              <a:r>
                <a:rPr lang="zh-CN" altLang="en-US" sz="3000" b="0" i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３次打羽毛球活动。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22" name="组合 9022"/>
          <p:cNvGrpSpPr/>
          <p:nvPr/>
        </p:nvGrpSpPr>
        <p:grpSpPr>
          <a:xfrm>
            <a:off x="12824973" y="7795969"/>
            <a:ext cx="8343897" cy="3695699"/>
            <a:chOff x="12824973" y="7795969"/>
            <a:chExt cx="8343897" cy="3695699"/>
          </a:xfrm>
        </p:grpSpPr>
        <p:pic>
          <p:nvPicPr>
            <p:cNvPr id="9023" name="image 902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2951970" y="7922965"/>
              <a:ext cx="8127998" cy="3429003"/>
            </a:xfrm>
            <a:prstGeom prst="rect">
              <a:avLst/>
            </a:prstGeom>
          </p:spPr>
        </p:pic>
        <p:pic>
          <p:nvPicPr>
            <p:cNvPr id="9024" name="image 902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2824973" y="7795969"/>
              <a:ext cx="8343897" cy="3695699"/>
            </a:xfrm>
            <a:prstGeom prst="rect">
              <a:avLst/>
            </a:prstGeom>
          </p:spPr>
        </p:pic>
        <p:pic>
          <p:nvPicPr>
            <p:cNvPr id="9025" name="image 902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3925902" y="7982499"/>
              <a:ext cx="1244601" cy="1244600"/>
            </a:xfrm>
            <a:prstGeom prst="rect">
              <a:avLst/>
            </a:prstGeom>
          </p:spPr>
        </p:pic>
        <p:sp>
          <p:nvSpPr>
            <p:cNvPr id="9026" name="Object 9026"/>
            <p:cNvSpPr txBox="1"/>
            <p:nvPr/>
          </p:nvSpPr>
          <p:spPr>
            <a:xfrm>
              <a:off x="13925897" y="8022450"/>
              <a:ext cx="119813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000" b="0" i="0" dirty="0" smtClean="0">
                  <a:solidFill>
                    <a:srgbClr val="333333"/>
                  </a:solidFill>
                  <a:latin typeface="OPPOSans-R"/>
                  <a:ea typeface="OPPOSans-R"/>
                </a:rPr>
                <a:t>04</a:t>
              </a:r>
              <a:endParaRPr lang="zh-CN" altLang="en-US" sz="1600" dirty="0"/>
            </a:p>
          </p:txBody>
        </p:sp>
        <p:sp>
          <p:nvSpPr>
            <p:cNvPr id="9027" name="Object 9027"/>
            <p:cNvSpPr txBox="1"/>
            <p:nvPr/>
          </p:nvSpPr>
          <p:spPr>
            <a:xfrm>
              <a:off x="15326573" y="8248997"/>
              <a:ext cx="4203700" cy="6985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600" b="0" i="0" dirty="0" smtClean="0">
                  <a:solidFill>
                    <a:srgbClr val="333333"/>
                  </a:solidFill>
                  <a:latin typeface="OPPOSans-B"/>
                  <a:ea typeface="OPPOSans-B"/>
                </a:rPr>
                <a:t>学习 </a:t>
              </a:r>
              <a:endParaRPr lang="zh-CN" altLang="en-US"/>
            </a:p>
          </p:txBody>
        </p:sp>
        <p:sp>
          <p:nvSpPr>
            <p:cNvPr id="9028" name="Object 9028"/>
            <p:cNvSpPr txBox="1"/>
            <p:nvPr/>
          </p:nvSpPr>
          <p:spPr>
            <a:xfrm>
              <a:off x="13831862" y="9392534"/>
              <a:ext cx="6477000" cy="15748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6666"/>
                </a:lnSpc>
              </a:pP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主持分享了一次</a:t>
              </a:r>
              <a:r>
                <a:rPr lang="zh-CN" altLang="en-US" sz="3000" dirty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Ｍ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技术的分享会，并制作了现场互动的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体验小程序，展示了数据中心小伙伴的年轻活力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29" name="组合 9029"/>
          <p:cNvGrpSpPr/>
          <p:nvPr/>
        </p:nvGrpSpPr>
        <p:grpSpPr>
          <a:xfrm>
            <a:off x="8007167" y="1294790"/>
            <a:ext cx="8369660" cy="1003300"/>
            <a:chOff x="8007167" y="1294790"/>
            <a:chExt cx="8369660" cy="1003300"/>
          </a:xfrm>
        </p:grpSpPr>
        <p:pic>
          <p:nvPicPr>
            <p:cNvPr id="9030" name="image 9030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0540999" y="1999890"/>
              <a:ext cx="3302001" cy="253999"/>
            </a:xfrm>
            <a:prstGeom prst="rect">
              <a:avLst/>
            </a:prstGeom>
          </p:spPr>
        </p:pic>
        <p:sp>
          <p:nvSpPr>
            <p:cNvPr id="9031" name="Object 9031"/>
            <p:cNvSpPr txBox="1"/>
            <p:nvPr/>
          </p:nvSpPr>
          <p:spPr>
            <a:xfrm>
              <a:off x="8007167" y="1218590"/>
              <a:ext cx="836966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660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团队交流与</a:t>
              </a:r>
              <a:r>
                <a:rPr lang="zh-CN" altLang="en-US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学习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组合 1001"/>
          <p:cNvGrpSpPr/>
          <p:nvPr/>
        </p:nvGrpSpPr>
        <p:grpSpPr>
          <a:xfrm>
            <a:off x="11594712" y="2661060"/>
            <a:ext cx="10732690" cy="3070249"/>
            <a:chOff x="11594712" y="3099513"/>
            <a:chExt cx="10732293" cy="2056289"/>
          </a:xfrm>
        </p:grpSpPr>
        <p:sp>
          <p:nvSpPr>
            <p:cNvPr id="1002" name="Object 1002"/>
            <p:cNvSpPr txBox="1"/>
            <p:nvPr/>
          </p:nvSpPr>
          <p:spPr>
            <a:xfrm>
              <a:off x="12255905" y="3649322"/>
              <a:ext cx="10071100" cy="1181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着力于手上“管理驾驶舱”项目的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化迭代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，敢于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争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做行业内的领头羊。针对不同行业，不同场景，客户的不同需求，整理出一套行之有效，方便拓展的</a:t>
              </a:r>
              <a:r>
                <a:rPr lang="en-US" alt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3D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大屏数据可视化系统解决方案，为数字孪生打下良好基础。</a:t>
              </a:r>
              <a:endParaRPr lang="en-US" altLang="zh-CN" sz="3000" b="0" i="0" dirty="0" smtClean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3" name="Object 1003"/>
            <p:cNvSpPr txBox="1"/>
            <p:nvPr/>
          </p:nvSpPr>
          <p:spPr>
            <a:xfrm>
              <a:off x="12260270" y="3099513"/>
              <a:ext cx="80264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4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规划阐述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04" name="image 100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1594712" y="3250807"/>
              <a:ext cx="253998" cy="1904995"/>
            </a:xfrm>
            <a:prstGeom prst="rect">
              <a:avLst/>
            </a:prstGeom>
          </p:spPr>
        </p:pic>
      </p:grpSp>
      <p:grpSp>
        <p:nvGrpSpPr>
          <p:cNvPr id="1005" name="组合 1005"/>
          <p:cNvGrpSpPr/>
          <p:nvPr/>
        </p:nvGrpSpPr>
        <p:grpSpPr>
          <a:xfrm>
            <a:off x="11594712" y="6341249"/>
            <a:ext cx="10576519" cy="2141618"/>
            <a:chOff x="11594712" y="6097705"/>
            <a:chExt cx="10576519" cy="2141618"/>
          </a:xfrm>
        </p:grpSpPr>
        <p:sp>
          <p:nvSpPr>
            <p:cNvPr id="1006" name="Object 1006"/>
            <p:cNvSpPr txBox="1"/>
            <p:nvPr/>
          </p:nvSpPr>
          <p:spPr>
            <a:xfrm>
              <a:off x="12252531" y="6982023"/>
              <a:ext cx="10071100" cy="1181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结合打通多种工具</a:t>
              </a:r>
              <a:r>
                <a:rPr lang="zh-CN" altLang="en-US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能力，避免重复开发或一方能力欠缺，更高效地完成一体化解决方案</a:t>
              </a:r>
              <a:r>
                <a:rPr lang="en-US" alt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7" name="Object 1007"/>
            <p:cNvSpPr txBox="1"/>
            <p:nvPr/>
          </p:nvSpPr>
          <p:spPr>
            <a:xfrm>
              <a:off x="12256897" y="6021505"/>
              <a:ext cx="80264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400" b="0" i="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工具能力结合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08" name="image 100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1594712" y="6171803"/>
              <a:ext cx="253998" cy="1905003"/>
            </a:xfrm>
            <a:prstGeom prst="rect">
              <a:avLst/>
            </a:prstGeom>
          </p:spPr>
        </p:pic>
      </p:grpSp>
      <p:grpSp>
        <p:nvGrpSpPr>
          <p:cNvPr id="1009" name="组合 1009"/>
          <p:cNvGrpSpPr/>
          <p:nvPr/>
        </p:nvGrpSpPr>
        <p:grpSpPr>
          <a:xfrm>
            <a:off x="11594712" y="9018110"/>
            <a:ext cx="10580289" cy="2728596"/>
            <a:chOff x="11594712" y="9018110"/>
            <a:chExt cx="10580289" cy="2728596"/>
          </a:xfrm>
        </p:grpSpPr>
        <p:sp>
          <p:nvSpPr>
            <p:cNvPr id="10010" name="Object 10010"/>
            <p:cNvSpPr txBox="1"/>
            <p:nvPr/>
          </p:nvSpPr>
          <p:spPr>
            <a:xfrm>
              <a:off x="12256302" y="9905206"/>
              <a:ext cx="10071100" cy="1765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5G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等新兴技术的快速推进，尝试将业务系统解决方案更多</a:t>
              </a:r>
              <a:r>
                <a:rPr lang="zh-CN" altLang="en-US" sz="3000" dirty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的能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结合这些</a:t>
              </a:r>
              <a:r>
                <a:rPr lang="en-US" altLang="zh-CN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3D</a:t>
              </a:r>
              <a:r>
                <a:rPr lang="zh-CN" altLang="en-US" sz="300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可视化工具，带来全新的视觉交互体验</a:t>
              </a:r>
              <a:r>
                <a:rPr lang="zh-CN" sz="3000" b="0" i="0" dirty="0" smtClean="0">
                  <a:solidFill>
                    <a:srgbClr val="606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11" name="Object 10011"/>
            <p:cNvSpPr txBox="1"/>
            <p:nvPr/>
          </p:nvSpPr>
          <p:spPr>
            <a:xfrm>
              <a:off x="12265231" y="8941910"/>
              <a:ext cx="80264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4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与时俱进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012" name="image 100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594712" y="9092807"/>
              <a:ext cx="253998" cy="1904995"/>
            </a:xfrm>
            <a:prstGeom prst="rect">
              <a:avLst/>
            </a:prstGeom>
          </p:spPr>
        </p:pic>
      </p:grpSp>
      <p:pic>
        <p:nvPicPr>
          <p:cNvPr id="10013" name="image 100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878305" y="7233490"/>
            <a:ext cx="5076753" cy="5555178"/>
          </a:xfrm>
          <a:prstGeom prst="rect">
            <a:avLst/>
          </a:prstGeom>
        </p:spPr>
      </p:pic>
      <p:sp>
        <p:nvSpPr>
          <p:cNvPr id="10014" name="Object 10014"/>
          <p:cNvSpPr txBox="1"/>
          <p:nvPr/>
        </p:nvSpPr>
        <p:spPr>
          <a:xfrm>
            <a:off x="3297578" y="6704471"/>
            <a:ext cx="565748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4800" b="0" i="0" dirty="0" smtClean="0">
                <a:solidFill>
                  <a:srgbClr val="333333"/>
                </a:solidFill>
                <a:latin typeface="OPPOSans-H"/>
                <a:ea typeface="OPPOSans-H"/>
              </a:rPr>
              <a:t>规划目标</a:t>
            </a:r>
            <a:endParaRPr lang="zh-CN" altLang="en-US" dirty="0"/>
          </a:p>
        </p:txBody>
      </p:sp>
      <p:sp>
        <p:nvSpPr>
          <p:cNvPr id="10015" name="Object 10015"/>
          <p:cNvSpPr txBox="1"/>
          <p:nvPr/>
        </p:nvSpPr>
        <p:spPr>
          <a:xfrm>
            <a:off x="3297578" y="7856095"/>
            <a:ext cx="6033034" cy="24734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3600" b="0" i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深入挖掘用户场景，</a:t>
            </a:r>
            <a:endParaRPr lang="en-US" altLang="zh-CN" sz="3600" b="0" i="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sz="3600" b="0" i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</a:t>
            </a:r>
            <a:r>
              <a:rPr lang="zh-CN" altLang="en-US" sz="3600" b="0" i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交互体验良好的</a:t>
            </a:r>
            <a:endParaRPr lang="en-US" altLang="zh-CN" sz="3600" b="0" i="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sz="3600" b="0" i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一体化解决方案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91951" y="4457214"/>
            <a:ext cx="1068734" cy="1359830"/>
            <a:chOff x="5591951" y="4992909"/>
            <a:chExt cx="1068734" cy="1359830"/>
          </a:xfrm>
        </p:grpSpPr>
        <p:pic>
          <p:nvPicPr>
            <p:cNvPr id="10016" name="image 10016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5591951" y="4992909"/>
              <a:ext cx="1068734" cy="1359830"/>
            </a:xfrm>
            <a:prstGeom prst="rect">
              <a:avLst/>
            </a:prstGeom>
          </p:spPr>
        </p:pic>
        <p:pic>
          <p:nvPicPr>
            <p:cNvPr id="10017" name="image 10017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668504" y="5115768"/>
              <a:ext cx="915628" cy="913617"/>
            </a:xfrm>
            <a:prstGeom prst="rect">
              <a:avLst/>
            </a:prstGeom>
          </p:spPr>
        </p:pic>
      </p:grpSp>
      <p:grpSp>
        <p:nvGrpSpPr>
          <p:cNvPr id="10018" name="组合 10018"/>
          <p:cNvGrpSpPr/>
          <p:nvPr/>
        </p:nvGrpSpPr>
        <p:grpSpPr>
          <a:xfrm>
            <a:off x="1742297" y="1449371"/>
            <a:ext cx="6934200" cy="1003300"/>
            <a:chOff x="1742297" y="1449371"/>
            <a:chExt cx="6934200" cy="1003300"/>
          </a:xfrm>
        </p:grpSpPr>
        <p:pic>
          <p:nvPicPr>
            <p:cNvPr id="10019" name="image 10019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794287" y="2150339"/>
              <a:ext cx="3301998" cy="253999"/>
            </a:xfrm>
            <a:prstGeom prst="rect">
              <a:avLst/>
            </a:prstGeom>
          </p:spPr>
        </p:pic>
        <p:sp>
          <p:nvSpPr>
            <p:cNvPr id="10020" name="Object 10020"/>
            <p:cNvSpPr txBox="1"/>
            <p:nvPr/>
          </p:nvSpPr>
          <p:spPr>
            <a:xfrm>
              <a:off x="1640697" y="1373171"/>
              <a:ext cx="718820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2022</a:t>
              </a:r>
              <a:r>
                <a:rPr lang="zh-CN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工作规划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image 11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8801" y="4737098"/>
            <a:ext cx="6603996" cy="5613398"/>
          </a:xfrm>
          <a:prstGeom prst="rect">
            <a:avLst/>
          </a:prstGeom>
        </p:spPr>
      </p:pic>
      <p:sp>
        <p:nvSpPr>
          <p:cNvPr id="1102" name="Object 1102"/>
          <p:cNvSpPr txBox="1"/>
          <p:nvPr/>
        </p:nvSpPr>
        <p:spPr>
          <a:xfrm>
            <a:off x="3129695" y="6432549"/>
            <a:ext cx="39497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7200" b="0" i="0" dirty="0" smtClean="0">
                <a:solidFill>
                  <a:srgbClr val="333333"/>
                </a:solidFill>
                <a:latin typeface="OPPOSans-B"/>
                <a:ea typeface="OPPOSans-B"/>
              </a:rPr>
              <a:t>更系统</a:t>
            </a:r>
            <a:endParaRPr lang="zh-CN" altLang="en-US"/>
          </a:p>
        </p:txBody>
      </p:sp>
      <p:sp>
        <p:nvSpPr>
          <p:cNvPr id="1103" name="Object 1103"/>
          <p:cNvSpPr txBox="1"/>
          <p:nvPr/>
        </p:nvSpPr>
        <p:spPr>
          <a:xfrm>
            <a:off x="2343150" y="8000891"/>
            <a:ext cx="55499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000" b="0" i="0" dirty="0" smtClean="0">
                <a:solidFill>
                  <a:srgbClr val="666666"/>
                </a:solidFill>
                <a:latin typeface="OPPOSans-R"/>
                <a:ea typeface="OPPOSans-R"/>
              </a:rPr>
              <a:t>完善的系统解决方案</a:t>
            </a:r>
            <a:endParaRPr lang="zh-CN" altLang="en-US" dirty="0"/>
          </a:p>
        </p:txBody>
      </p:sp>
      <p:pic>
        <p:nvPicPr>
          <p:cNvPr id="1104" name="image 11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02701" y="4737098"/>
            <a:ext cx="6603999" cy="5613398"/>
          </a:xfrm>
          <a:prstGeom prst="rect">
            <a:avLst/>
          </a:prstGeom>
        </p:spPr>
      </p:pic>
      <p:sp>
        <p:nvSpPr>
          <p:cNvPr id="1105" name="Object 1105"/>
          <p:cNvSpPr txBox="1"/>
          <p:nvPr/>
        </p:nvSpPr>
        <p:spPr>
          <a:xfrm>
            <a:off x="10243404" y="6432549"/>
            <a:ext cx="39497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7200" b="0" i="0" dirty="0" smtClean="0">
                <a:solidFill>
                  <a:srgbClr val="333333"/>
                </a:solidFill>
                <a:latin typeface="OPPOSans-B"/>
                <a:ea typeface="OPPOSans-B"/>
              </a:rPr>
              <a:t>更专业</a:t>
            </a:r>
            <a:endParaRPr lang="zh-CN" altLang="en-US" dirty="0"/>
          </a:p>
        </p:txBody>
      </p:sp>
      <p:sp>
        <p:nvSpPr>
          <p:cNvPr id="1106" name="Object 1106"/>
          <p:cNvSpPr txBox="1"/>
          <p:nvPr/>
        </p:nvSpPr>
        <p:spPr>
          <a:xfrm>
            <a:off x="9429750" y="8000891"/>
            <a:ext cx="55499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000" b="0" i="0" dirty="0" smtClean="0">
                <a:solidFill>
                  <a:srgbClr val="666666"/>
                </a:solidFill>
                <a:latin typeface="OPPOSans-R"/>
                <a:ea typeface="OPPOSans-R"/>
              </a:rPr>
              <a:t>项目产品</a:t>
            </a:r>
            <a:r>
              <a:rPr lang="zh-CN" sz="3000" b="0" i="0" dirty="0" smtClean="0">
                <a:solidFill>
                  <a:srgbClr val="666666"/>
                </a:solidFill>
                <a:latin typeface="OPPOSans-R"/>
                <a:ea typeface="OPPOSans-R"/>
              </a:rPr>
              <a:t>更专业</a:t>
            </a:r>
            <a:endParaRPr lang="zh-CN" altLang="en-US" dirty="0"/>
          </a:p>
        </p:txBody>
      </p:sp>
      <p:pic>
        <p:nvPicPr>
          <p:cNvPr id="1107" name="image 110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673023" y="4718050"/>
            <a:ext cx="6604005" cy="5613398"/>
          </a:xfrm>
          <a:prstGeom prst="rect">
            <a:avLst/>
          </a:prstGeom>
        </p:spPr>
      </p:pic>
      <p:sp>
        <p:nvSpPr>
          <p:cNvPr id="1108" name="Object 1108"/>
          <p:cNvSpPr txBox="1"/>
          <p:nvPr/>
        </p:nvSpPr>
        <p:spPr>
          <a:xfrm>
            <a:off x="17304604" y="6432549"/>
            <a:ext cx="39497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7200" b="0" i="0" dirty="0" smtClean="0">
                <a:solidFill>
                  <a:srgbClr val="333333"/>
                </a:solidFill>
                <a:latin typeface="OPPOSans-B"/>
                <a:ea typeface="OPPOSans-B"/>
              </a:rPr>
              <a:t>更高效</a:t>
            </a:r>
            <a:endParaRPr lang="zh-CN" altLang="en-US"/>
          </a:p>
        </p:txBody>
      </p:sp>
      <p:sp>
        <p:nvSpPr>
          <p:cNvPr id="1109" name="Object 1109"/>
          <p:cNvSpPr txBox="1"/>
          <p:nvPr/>
        </p:nvSpPr>
        <p:spPr>
          <a:xfrm>
            <a:off x="16490950" y="8000891"/>
            <a:ext cx="55499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000" b="0" i="0" dirty="0" smtClean="0">
                <a:solidFill>
                  <a:srgbClr val="666666"/>
                </a:solidFill>
                <a:latin typeface="OPPOSans-R"/>
                <a:ea typeface="OPPOSans-R"/>
              </a:rPr>
              <a:t>工具开发</a:t>
            </a:r>
            <a:r>
              <a:rPr lang="zh-CN" sz="3000" b="0" i="0" dirty="0" smtClean="0">
                <a:solidFill>
                  <a:srgbClr val="666666"/>
                </a:solidFill>
                <a:latin typeface="OPPOSans-R"/>
                <a:ea typeface="OPPOSans-R"/>
              </a:rPr>
              <a:t>更高效</a:t>
            </a:r>
            <a:endParaRPr lang="zh-CN" altLang="en-US" dirty="0"/>
          </a:p>
        </p:txBody>
      </p:sp>
      <p:grpSp>
        <p:nvGrpSpPr>
          <p:cNvPr id="11010" name="组合 11010"/>
          <p:cNvGrpSpPr/>
          <p:nvPr/>
        </p:nvGrpSpPr>
        <p:grpSpPr>
          <a:xfrm>
            <a:off x="8007167" y="1456327"/>
            <a:ext cx="8369660" cy="1331082"/>
            <a:chOff x="8007167" y="1538986"/>
            <a:chExt cx="8369660" cy="1003300"/>
          </a:xfrm>
        </p:grpSpPr>
        <p:pic>
          <p:nvPicPr>
            <p:cNvPr id="11011" name="image 110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429750" y="2040636"/>
              <a:ext cx="5405923" cy="120836"/>
            </a:xfrm>
            <a:prstGeom prst="rect">
              <a:avLst/>
            </a:prstGeom>
          </p:spPr>
        </p:pic>
        <p:sp>
          <p:nvSpPr>
            <p:cNvPr id="11012" name="Object 11012"/>
            <p:cNvSpPr txBox="1"/>
            <p:nvPr/>
          </p:nvSpPr>
          <p:spPr>
            <a:xfrm>
              <a:off x="8007167" y="1538986"/>
              <a:ext cx="836966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2022</a:t>
              </a:r>
              <a:r>
                <a:rPr lang="zh-CN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工作目标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image 12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63050" y="4495800"/>
            <a:ext cx="6057900" cy="5969000"/>
          </a:xfrm>
          <a:prstGeom prst="rect">
            <a:avLst/>
          </a:prstGeom>
        </p:spPr>
      </p:pic>
      <p:grpSp>
        <p:nvGrpSpPr>
          <p:cNvPr id="1202" name="组合 1202"/>
          <p:cNvGrpSpPr/>
          <p:nvPr/>
        </p:nvGrpSpPr>
        <p:grpSpPr>
          <a:xfrm>
            <a:off x="2368586" y="3943180"/>
            <a:ext cx="6235700" cy="2881274"/>
            <a:chOff x="2368586" y="3943180"/>
            <a:chExt cx="6235700" cy="2881274"/>
          </a:xfrm>
        </p:grpSpPr>
        <p:sp>
          <p:nvSpPr>
            <p:cNvPr id="1203" name="Object 1203"/>
            <p:cNvSpPr txBox="1"/>
            <p:nvPr/>
          </p:nvSpPr>
          <p:spPr>
            <a:xfrm>
              <a:off x="3371886" y="3866980"/>
              <a:ext cx="53848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sz="4400" b="0" i="0" dirty="0" smtClean="0">
                  <a:solidFill>
                    <a:srgbClr val="333333"/>
                  </a:solidFill>
                  <a:latin typeface="OPPOSans-B"/>
                  <a:ea typeface="OPPOSans-B"/>
                </a:rPr>
                <a:t>个人提升</a:t>
              </a:r>
              <a:endParaRPr lang="zh-CN" altLang="en-US"/>
            </a:p>
          </p:txBody>
        </p:sp>
        <p:sp>
          <p:nvSpPr>
            <p:cNvPr id="1204" name="Object 1204"/>
            <p:cNvSpPr txBox="1"/>
            <p:nvPr/>
          </p:nvSpPr>
          <p:spPr>
            <a:xfrm>
              <a:off x="2266986" y="4843254"/>
              <a:ext cx="6489700" cy="1905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13333"/>
                </a:lnSpc>
              </a:pPr>
              <a:r>
                <a:rPr lang="zh-CN" altLang="en-US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专业技术方面的提升</a:t>
              </a:r>
              <a:endParaRPr lang="en-US" altLang="zh-CN" sz="2800" b="0" i="0" dirty="0" smtClean="0">
                <a:solidFill>
                  <a:srgbClr val="7C7C7C"/>
                </a:solidFill>
                <a:latin typeface="OPPOSans-R"/>
                <a:ea typeface="OPPOSans-R"/>
              </a:endParaRPr>
            </a:p>
            <a:p>
              <a:pPr algn="r">
                <a:lnSpc>
                  <a:spcPct val="113333"/>
                </a:lnSpc>
              </a:pPr>
              <a:r>
                <a:rPr lang="zh-CN" altLang="en-US" sz="280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项目管理能力的提升</a:t>
              </a:r>
              <a:endParaRPr lang="en-US" altLang="zh-CN" sz="2800" b="0" i="0" dirty="0" smtClean="0">
                <a:solidFill>
                  <a:srgbClr val="7C7C7C"/>
                </a:solidFill>
                <a:latin typeface="OPPOSans-R"/>
                <a:ea typeface="OPPOSans-R"/>
              </a:endParaRPr>
            </a:p>
            <a:p>
              <a:pPr algn="r">
                <a:lnSpc>
                  <a:spcPct val="113333"/>
                </a:lnSpc>
              </a:pPr>
              <a:r>
                <a:rPr lang="zh-CN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希望未来能够</a:t>
              </a:r>
              <a:r>
                <a:rPr lang="zh-CN" altLang="en-US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为公司</a:t>
              </a:r>
              <a:r>
                <a:rPr lang="zh-CN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创造更多价值。</a:t>
              </a:r>
              <a:endParaRPr lang="zh-CN" altLang="en-US" dirty="0"/>
            </a:p>
          </p:txBody>
        </p:sp>
      </p:grpSp>
      <p:grpSp>
        <p:nvGrpSpPr>
          <p:cNvPr id="1205" name="组合 1205"/>
          <p:cNvGrpSpPr/>
          <p:nvPr/>
        </p:nvGrpSpPr>
        <p:grpSpPr>
          <a:xfrm>
            <a:off x="2368586" y="8133644"/>
            <a:ext cx="6235700" cy="2883774"/>
            <a:chOff x="2368586" y="8133644"/>
            <a:chExt cx="6235700" cy="2883774"/>
          </a:xfrm>
        </p:grpSpPr>
        <p:sp>
          <p:nvSpPr>
            <p:cNvPr id="1206" name="Object 1206"/>
            <p:cNvSpPr txBox="1"/>
            <p:nvPr/>
          </p:nvSpPr>
          <p:spPr>
            <a:xfrm>
              <a:off x="3371886" y="8057444"/>
              <a:ext cx="53848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sz="4400" b="0" i="0" dirty="0" smtClean="0">
                  <a:solidFill>
                    <a:srgbClr val="333333"/>
                  </a:solidFill>
                  <a:latin typeface="OPPOSans-B"/>
                  <a:ea typeface="OPPOSans-B"/>
                </a:rPr>
                <a:t>提升沟通能力</a:t>
              </a:r>
              <a:endParaRPr lang="zh-CN" altLang="en-US"/>
            </a:p>
          </p:txBody>
        </p:sp>
        <p:sp>
          <p:nvSpPr>
            <p:cNvPr id="1207" name="Object 1207"/>
            <p:cNvSpPr txBox="1"/>
            <p:nvPr/>
          </p:nvSpPr>
          <p:spPr>
            <a:xfrm>
              <a:off x="2266986" y="9036219"/>
              <a:ext cx="6489700" cy="1905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13333"/>
                </a:lnSpc>
              </a:pPr>
              <a:r>
                <a:rPr lang="zh-CN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日常工作中</a:t>
              </a:r>
              <a:r>
                <a:rPr lang="zh-CN" altLang="en-US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有时</a:t>
              </a:r>
              <a:r>
                <a:rPr lang="zh-CN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需要跨团队、跨部门的合作沟通，也需要向上沟通、团队内沟通。如何更有效地 传递信息，更精确地表达出本意，需要不断强化提升。</a:t>
              </a:r>
              <a:endParaRPr lang="zh-CN" altLang="en-US" dirty="0"/>
            </a:p>
          </p:txBody>
        </p:sp>
      </p:grpSp>
      <p:grpSp>
        <p:nvGrpSpPr>
          <p:cNvPr id="1208" name="组合 1208"/>
          <p:cNvGrpSpPr/>
          <p:nvPr/>
        </p:nvGrpSpPr>
        <p:grpSpPr>
          <a:xfrm>
            <a:off x="15489733" y="3943180"/>
            <a:ext cx="6235700" cy="3362088"/>
            <a:chOff x="15489733" y="3943180"/>
            <a:chExt cx="6235700" cy="3362088"/>
          </a:xfrm>
        </p:grpSpPr>
        <p:sp>
          <p:nvSpPr>
            <p:cNvPr id="1209" name="Object 1209"/>
            <p:cNvSpPr txBox="1"/>
            <p:nvPr/>
          </p:nvSpPr>
          <p:spPr>
            <a:xfrm>
              <a:off x="15388133" y="3866980"/>
              <a:ext cx="5384800" cy="6858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1666"/>
                </a:lnSpc>
              </a:pPr>
              <a:r>
                <a:rPr lang="zh-CN" sz="4400" b="0" i="0" dirty="0" smtClean="0">
                  <a:solidFill>
                    <a:srgbClr val="333333"/>
                  </a:solidFill>
                  <a:latin typeface="OPPOSans-B"/>
                  <a:ea typeface="OPPOSans-B"/>
                </a:rPr>
                <a:t>提升调研分析能力</a:t>
              </a:r>
              <a:endParaRPr lang="zh-CN" altLang="en-US"/>
            </a:p>
          </p:txBody>
        </p:sp>
        <p:sp>
          <p:nvSpPr>
            <p:cNvPr id="12010" name="Object 12010"/>
            <p:cNvSpPr txBox="1"/>
            <p:nvPr/>
          </p:nvSpPr>
          <p:spPr>
            <a:xfrm>
              <a:off x="15388133" y="4841468"/>
              <a:ext cx="6489700" cy="23876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3333"/>
                </a:lnSpc>
              </a:pPr>
              <a:r>
                <a:rPr lang="zh-CN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未来需要对现有功能进行深挖，了解更全面深入的用户场景。因此提高调研分析能力，学习 实践多种调研方法，才能识别用户关键需求，更好地实现用户需</a:t>
              </a:r>
              <a:r>
                <a:rPr lang="zh-CN" altLang="en-US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求</a:t>
              </a:r>
              <a:r>
                <a:rPr lang="zh-CN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。</a:t>
              </a:r>
              <a:endParaRPr lang="zh-CN" altLang="en-US" dirty="0"/>
            </a:p>
          </p:txBody>
        </p:sp>
      </p:grpSp>
      <p:grpSp>
        <p:nvGrpSpPr>
          <p:cNvPr id="12011" name="组合 12011"/>
          <p:cNvGrpSpPr/>
          <p:nvPr/>
        </p:nvGrpSpPr>
        <p:grpSpPr>
          <a:xfrm>
            <a:off x="15489733" y="8133644"/>
            <a:ext cx="6235700" cy="2883774"/>
            <a:chOff x="15489733" y="8133644"/>
            <a:chExt cx="6235700" cy="2883774"/>
          </a:xfrm>
        </p:grpSpPr>
        <p:sp>
          <p:nvSpPr>
            <p:cNvPr id="12012" name="Object 12012"/>
            <p:cNvSpPr txBox="1"/>
            <p:nvPr/>
          </p:nvSpPr>
          <p:spPr>
            <a:xfrm>
              <a:off x="15388133" y="8057444"/>
              <a:ext cx="5384800" cy="6731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sz="4400" b="0" i="0" dirty="0" smtClean="0">
                  <a:solidFill>
                    <a:srgbClr val="333333"/>
                  </a:solidFill>
                  <a:latin typeface="OPPOSans-B"/>
                  <a:ea typeface="OPPOSans-B"/>
                </a:rPr>
                <a:t>沉淀方法论</a:t>
              </a:r>
              <a:endParaRPr lang="zh-CN" altLang="en-US"/>
            </a:p>
          </p:txBody>
        </p:sp>
        <p:sp>
          <p:nvSpPr>
            <p:cNvPr id="12013" name="Object 12013"/>
            <p:cNvSpPr txBox="1"/>
            <p:nvPr/>
          </p:nvSpPr>
          <p:spPr>
            <a:xfrm>
              <a:off x="15388133" y="9036219"/>
              <a:ext cx="6489700" cy="1905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just">
                <a:lnSpc>
                  <a:spcPct val="113333"/>
                </a:lnSpc>
              </a:pPr>
              <a:r>
                <a:rPr lang="zh-CN" sz="2800" b="0" i="0" dirty="0" smtClean="0">
                  <a:solidFill>
                    <a:srgbClr val="7C7C7C"/>
                  </a:solidFill>
                  <a:latin typeface="OPPOSans-R"/>
                  <a:ea typeface="OPPOSans-R"/>
                </a:rPr>
                <a:t>养成复盘习惯，总结工作中做的好的，结合学习他人的方法，形成自己的一套方法论，帮助更好更快地解决常见的问题。</a:t>
              </a:r>
              <a:endParaRPr lang="zh-CN" altLang="en-US" dirty="0"/>
            </a:p>
          </p:txBody>
        </p:sp>
      </p:grpSp>
      <p:grpSp>
        <p:nvGrpSpPr>
          <p:cNvPr id="12014" name="组合 12014"/>
          <p:cNvGrpSpPr/>
          <p:nvPr/>
        </p:nvGrpSpPr>
        <p:grpSpPr>
          <a:xfrm>
            <a:off x="8007167" y="1294790"/>
            <a:ext cx="8369660" cy="1003300"/>
            <a:chOff x="8007167" y="1294790"/>
            <a:chExt cx="8369660" cy="1003300"/>
          </a:xfrm>
        </p:grpSpPr>
        <p:pic>
          <p:nvPicPr>
            <p:cNvPr id="12015" name="image 120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40999" y="1999890"/>
              <a:ext cx="3302001" cy="253999"/>
            </a:xfrm>
            <a:prstGeom prst="rect">
              <a:avLst/>
            </a:prstGeom>
          </p:spPr>
        </p:pic>
        <p:sp>
          <p:nvSpPr>
            <p:cNvPr id="12016" name="Object 12016"/>
            <p:cNvSpPr txBox="1"/>
            <p:nvPr/>
          </p:nvSpPr>
          <p:spPr>
            <a:xfrm>
              <a:off x="8007167" y="1218590"/>
              <a:ext cx="8369660" cy="10033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6600" b="0" i="0" dirty="0" smtClean="0">
                  <a:solidFill>
                    <a:srgbClr val="000000"/>
                  </a:solidFill>
                  <a:latin typeface="OPPOSans-H"/>
                  <a:ea typeface="OPPOSans-H"/>
                </a:rPr>
                <a:t>未来提升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4201</TotalTime>
  <Words>1296</Words>
  <Application>Microsoft Office PowerPoint</Application>
  <PresentationFormat>自定义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OPPOSans-H</vt:lpstr>
      <vt:lpstr>OPPOSans-B</vt:lpstr>
      <vt:lpstr>方正舒体</vt:lpstr>
      <vt:lpstr>微软雅黑</vt:lpstr>
      <vt:lpstr>OPPOSans-R</vt:lpstr>
      <vt:lpstr>Garamond</vt:lpstr>
      <vt:lpstr>Arial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杨柳菁</cp:lastModifiedBy>
  <cp:revision>84</cp:revision>
  <dcterms:created xsi:type="dcterms:W3CDTF">2021-07-02T12:26:46Z</dcterms:created>
  <dcterms:modified xsi:type="dcterms:W3CDTF">2022-12-14T06:27:38Z</dcterms:modified>
</cp:coreProperties>
</file>