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2" r:id="rId10"/>
    <p:sldId id="299" r:id="rId11"/>
    <p:sldId id="300" r:id="rId12"/>
    <p:sldId id="301" r:id="rId13"/>
    <p:sldId id="302" r:id="rId14"/>
    <p:sldId id="278" r:id="rId15"/>
  </p:sldIdLst>
  <p:sldSz cx="9144000" cy="5143500" type="screen16x9"/>
  <p:notesSz cx="6858000" cy="9144000"/>
  <p:embeddedFontLst>
    <p:embeddedFont>
      <p:font typeface="Quantico" panose="020B0604020202020204" charset="0"/>
      <p:regular r:id="rId17"/>
      <p:bold r:id="rId18"/>
      <p:italic r:id="rId19"/>
      <p:boldItalic r:id="rId20"/>
    </p:embeddedFont>
    <p:embeddedFont>
      <p:font typeface="Titillium Web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itillium Web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5224C-8E8C-4088-AAAD-2813352B893C}">
  <a:tblStyle styleId="{B285224C-8E8C-4088-AAAD-2813352B89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4" autoAdjust="0"/>
  </p:normalViewPr>
  <p:slideViewPr>
    <p:cSldViewPr snapToGrid="0">
      <p:cViewPr varScale="1">
        <p:scale>
          <a:sx n="141" d="100"/>
          <a:sy n="141" d="100"/>
        </p:scale>
        <p:origin x="76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46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5916" y="1910544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3200" dirty="0"/>
              <a:t>RJEŠAVANJE LOGIČKE ZAGONETKE SUDOKU KORIŠTENJEM KONVOLUCIJSKIH NEURONSKIH MREŽA</a:t>
            </a:r>
            <a:endParaRPr lang="en-US" sz="3200" dirty="0"/>
          </a:p>
        </p:txBody>
      </p:sp>
      <p:sp>
        <p:nvSpPr>
          <p:cNvPr id="3" name="TekstniOkvir 2"/>
          <p:cNvSpPr txBox="1"/>
          <p:nvPr/>
        </p:nvSpPr>
        <p:spPr>
          <a:xfrm>
            <a:off x="6901900" y="4558725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dirty="0" smtClean="0">
                <a:solidFill>
                  <a:schemeClr val="bg1"/>
                </a:solidFill>
                <a:latin typeface="Quantico" panose="020B0604020202020204" charset="0"/>
              </a:rPr>
              <a:t>Filip </a:t>
            </a:r>
            <a:r>
              <a:rPr lang="hr-HR" sz="3200" dirty="0" err="1" smtClean="0">
                <a:solidFill>
                  <a:schemeClr val="bg1"/>
                </a:solidFill>
                <a:latin typeface="Quantico" panose="020B0604020202020204" charset="0"/>
              </a:rPr>
              <a:t>Znaor</a:t>
            </a:r>
            <a:endParaRPr lang="hr-HR" sz="3200" dirty="0" smtClean="0">
              <a:solidFill>
                <a:schemeClr val="bg1"/>
              </a:solidFill>
              <a:latin typeface="Quantico" panose="020B0604020202020204" charset="0"/>
            </a:endParaRPr>
          </a:p>
        </p:txBody>
      </p:sp>
      <p:pic>
        <p:nvPicPr>
          <p:cNvPr id="1026" name="Picture 2" descr="Slikovni rezultat za ferit logo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0"/>
            <a:ext cx="884344" cy="11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Korisnička aplikacija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napravljena koristeći </a:t>
            </a:r>
            <a:r>
              <a:rPr lang="hr-HR" dirty="0" err="1" smtClean="0"/>
              <a:t>Pygame</a:t>
            </a:r>
            <a:endParaRPr lang="hr-HR" dirty="0" smtClean="0"/>
          </a:p>
          <a:p>
            <a:r>
              <a:rPr lang="hr-HR" dirty="0" smtClean="0"/>
              <a:t>omogućuje samostalno kreiranje </a:t>
            </a:r>
            <a:r>
              <a:rPr lang="hr-HR" dirty="0" err="1" smtClean="0"/>
              <a:t>sudokua</a:t>
            </a:r>
            <a:r>
              <a:rPr lang="hr-HR" dirty="0" smtClean="0"/>
              <a:t> te rješavanje istoga od strane CNN</a:t>
            </a:r>
          </a:p>
          <a:p>
            <a:r>
              <a:rPr lang="hr-HR" dirty="0" smtClean="0"/>
              <a:t>moguće nasumično učitavanje jednog od 1000 </a:t>
            </a:r>
            <a:r>
              <a:rPr lang="hr-HR" dirty="0" err="1" smtClean="0"/>
              <a:t>sudokua</a:t>
            </a:r>
            <a:r>
              <a:rPr lang="hr-HR" dirty="0" smtClean="0"/>
              <a:t> iz testnog skupa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1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Slika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6" y="153671"/>
            <a:ext cx="3624580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Nedostatci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loše performanse na </a:t>
            </a:r>
            <a:r>
              <a:rPr lang="hr-HR" dirty="0" err="1" smtClean="0"/>
              <a:t>sudokuima</a:t>
            </a:r>
            <a:r>
              <a:rPr lang="hr-HR" dirty="0" smtClean="0"/>
              <a:t> s više od 50 praznih polja -&gt; potrebna </a:t>
            </a:r>
            <a:r>
              <a:rPr lang="hr-HR" dirty="0" err="1" smtClean="0"/>
              <a:t>nadograda</a:t>
            </a:r>
            <a:r>
              <a:rPr lang="hr-HR" dirty="0" smtClean="0"/>
              <a:t> skupa podataka</a:t>
            </a:r>
          </a:p>
          <a:p>
            <a:r>
              <a:rPr lang="hr-HR" dirty="0" smtClean="0"/>
              <a:t>nasumično generirani </a:t>
            </a:r>
            <a:r>
              <a:rPr lang="hr-HR" dirty="0" err="1" smtClean="0"/>
              <a:t>sudokui</a:t>
            </a:r>
            <a:r>
              <a:rPr lang="hr-HR" dirty="0" smtClean="0"/>
              <a:t> != </a:t>
            </a:r>
            <a:r>
              <a:rPr lang="hr-HR" dirty="0" err="1" smtClean="0"/>
              <a:t>sudokui</a:t>
            </a:r>
            <a:r>
              <a:rPr lang="hr-HR" dirty="0" smtClean="0"/>
              <a:t> sastavljeni od strane ljudi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konvolucijske</a:t>
            </a:r>
            <a:r>
              <a:rPr lang="hr-HR" dirty="0" smtClean="0"/>
              <a:t> neuronske mreže mogu biti istrenirane za rješavanje </a:t>
            </a:r>
            <a:r>
              <a:rPr lang="hr-HR" dirty="0" err="1" smtClean="0"/>
              <a:t>sudokua</a:t>
            </a:r>
            <a:endParaRPr lang="hr-HR" dirty="0" smtClean="0"/>
          </a:p>
          <a:p>
            <a:r>
              <a:rPr lang="hr-HR" dirty="0" smtClean="0"/>
              <a:t>performanse mreže uvelike ovisne o broju i veličini </a:t>
            </a:r>
            <a:r>
              <a:rPr lang="hr-HR" dirty="0" err="1" smtClean="0"/>
              <a:t>konvolucijskih</a:t>
            </a:r>
            <a:r>
              <a:rPr lang="hr-HR" dirty="0" smtClean="0"/>
              <a:t> slojeva te kvaliteti skupa za treniranje</a:t>
            </a:r>
          </a:p>
          <a:p>
            <a:r>
              <a:rPr lang="hr-HR" dirty="0" smtClean="0"/>
              <a:t>brzi </a:t>
            </a:r>
            <a:r>
              <a:rPr lang="hr-HR" dirty="0"/>
              <a:t>i </a:t>
            </a:r>
            <a:r>
              <a:rPr lang="hr-HR" dirty="0" smtClean="0"/>
              <a:t>učinkoviti deterministički algoritmi </a:t>
            </a:r>
            <a:r>
              <a:rPr lang="hr-HR" dirty="0"/>
              <a:t>za rješavanje </a:t>
            </a:r>
            <a:r>
              <a:rPr lang="hr-HR" dirty="0" err="1"/>
              <a:t>sudokua</a:t>
            </a:r>
            <a:r>
              <a:rPr lang="hr-HR" dirty="0"/>
              <a:t> </a:t>
            </a:r>
            <a:r>
              <a:rPr lang="hr-HR" dirty="0" smtClean="0"/>
              <a:t>negiraju potrebu za pristupom korištenjem neuronskih mreža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6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14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800" dirty="0" smtClean="0">
                <a:solidFill>
                  <a:schemeClr val="accent4"/>
                </a:solidFill>
              </a:rPr>
              <a:t>Hvala na pažnji</a:t>
            </a:r>
            <a:endParaRPr sz="4800" dirty="0">
              <a:solidFill>
                <a:schemeClr val="accent4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2945447"/>
            <a:ext cx="4852800" cy="7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8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Pitanja?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16" name="Google Shape;316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err="1" smtClean="0"/>
              <a:t>Sudoku</a:t>
            </a:r>
            <a:endParaRPr lang="en-US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hr-HR" sz="2800" dirty="0" smtClean="0"/>
              <a:t>pojavljuje se krajem 19. st.</a:t>
            </a:r>
            <a:endParaRPr lang="en-US" sz="2800" dirty="0" smtClean="0"/>
          </a:p>
          <a:p>
            <a:pPr lvl="0"/>
            <a:r>
              <a:rPr lang="hr-HR" sz="2800" dirty="0" smtClean="0"/>
              <a:t>zabrana ponavljanja znamenki</a:t>
            </a:r>
            <a:endParaRPr lang="en-US" sz="2800" dirty="0"/>
          </a:p>
          <a:p>
            <a:pPr marL="76200" lvl="0" indent="0">
              <a:buNone/>
            </a:pPr>
            <a:r>
              <a:rPr lang="hr-HR" sz="2800" dirty="0" smtClean="0"/>
              <a:t>     unutar stupca, retka i 3x3 rešetke</a:t>
            </a:r>
            <a:endParaRPr lang="en-US" sz="2800" dirty="0" smtClean="0"/>
          </a:p>
          <a:p>
            <a:pPr lvl="0"/>
            <a:r>
              <a:rPr lang="hr-HR" dirty="0" smtClean="0"/>
              <a:t>6,670,903,752,021,072,936,960 </a:t>
            </a:r>
          </a:p>
          <a:p>
            <a:pPr marL="76200" lvl="0" indent="0">
              <a:buNone/>
            </a:pPr>
            <a:r>
              <a:rPr lang="hr-HR" sz="2800" dirty="0" smtClean="0"/>
              <a:t>     mogućih </a:t>
            </a:r>
            <a:r>
              <a:rPr lang="hr-HR" sz="2800" dirty="0" err="1" smtClean="0"/>
              <a:t>sudokua</a:t>
            </a:r>
            <a:endParaRPr lang="en-US" sz="2800" dirty="0" smtClean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Slika 5" descr="Sudoku - Wikiped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34" y="1575121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9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Računalno rješavanje </a:t>
            </a:r>
            <a:r>
              <a:rPr lang="hr-HR" dirty="0" err="1" smtClean="0"/>
              <a:t>sudokua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backtracking</a:t>
            </a:r>
            <a:endParaRPr lang="hr-HR" dirty="0" smtClean="0"/>
          </a:p>
          <a:p>
            <a:r>
              <a:rPr lang="hr-HR" dirty="0" err="1" smtClean="0"/>
              <a:t>Crookeov</a:t>
            </a:r>
            <a:r>
              <a:rPr lang="hr-HR" dirty="0" smtClean="0"/>
              <a:t> algoritam</a:t>
            </a:r>
          </a:p>
          <a:p>
            <a:r>
              <a:rPr lang="hr-HR" dirty="0" smtClean="0"/>
              <a:t>stohastička pretraga i optimizacija</a:t>
            </a:r>
          </a:p>
          <a:p>
            <a:r>
              <a:rPr lang="hr-HR" dirty="0" smtClean="0"/>
              <a:t>strojno učenje?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17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Konvolucijska</a:t>
            </a:r>
            <a:r>
              <a:rPr lang="hr-HR" dirty="0" smtClean="0"/>
              <a:t> neuronska mreža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koristi matematičku operaciju </a:t>
            </a:r>
            <a:r>
              <a:rPr lang="hr-HR" dirty="0" err="1" smtClean="0"/>
              <a:t>konvolucije</a:t>
            </a:r>
            <a:r>
              <a:rPr lang="hr-HR" dirty="0" smtClean="0"/>
              <a:t> za pronalaženje značajki u slikama, videima i sl.</a:t>
            </a:r>
          </a:p>
          <a:p>
            <a:r>
              <a:rPr lang="hr-HR" dirty="0" smtClean="0"/>
              <a:t>niz </a:t>
            </a:r>
            <a:r>
              <a:rPr lang="hr-HR" dirty="0" err="1" smtClean="0"/>
              <a:t>konvolucijskih</a:t>
            </a:r>
            <a:r>
              <a:rPr lang="hr-HR" dirty="0" smtClean="0"/>
              <a:t> slojeva + potpuno povezani sloj na kraju radi klasifikacije -&gt; </a:t>
            </a:r>
            <a:r>
              <a:rPr lang="hr-HR" dirty="0" err="1" smtClean="0"/>
              <a:t>softmax</a:t>
            </a:r>
            <a:r>
              <a:rPr lang="hr-HR" dirty="0" smtClean="0"/>
              <a:t> aktivacijska funkcija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Slika 4" descr="Slikovni rezultat za convolutional neural 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89" y="3269778"/>
            <a:ext cx="5266322" cy="1797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1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Skup podataka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1 milijun računalno generiranih </a:t>
            </a:r>
            <a:r>
              <a:rPr lang="hr-HR" dirty="0" err="1" smtClean="0"/>
              <a:t>sudokua</a:t>
            </a:r>
            <a:endParaRPr lang="hr-HR" dirty="0" smtClean="0"/>
          </a:p>
          <a:p>
            <a:r>
              <a:rPr lang="hr-HR" dirty="0" smtClean="0"/>
              <a:t>između 45 i 50 praznih polja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Slika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0614" y="2689224"/>
            <a:ext cx="8642773" cy="14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Građa mreže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varijabilan broj i veličina </a:t>
            </a:r>
            <a:r>
              <a:rPr lang="hr-HR" dirty="0" err="1" smtClean="0"/>
              <a:t>konvolucijskih</a:t>
            </a:r>
            <a:r>
              <a:rPr lang="hr-HR" dirty="0" smtClean="0"/>
              <a:t> slojeva</a:t>
            </a:r>
          </a:p>
          <a:p>
            <a:r>
              <a:rPr lang="hr-HR" dirty="0" smtClean="0"/>
              <a:t>81 polje -&gt; na svakom polju provodi se 9-klasna klasifikacija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Slik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37" y="2992438"/>
            <a:ext cx="5940425" cy="15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 mreže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sparse</a:t>
            </a:r>
            <a:r>
              <a:rPr lang="hr-HR" dirty="0" smtClean="0"/>
              <a:t> </a:t>
            </a:r>
            <a:r>
              <a:rPr lang="hr-HR" dirty="0" err="1" smtClean="0"/>
              <a:t>categorical</a:t>
            </a:r>
            <a:r>
              <a:rPr lang="hr-HR" dirty="0" smtClean="0"/>
              <a:t> </a:t>
            </a:r>
            <a:r>
              <a:rPr lang="hr-HR" dirty="0" err="1" smtClean="0"/>
              <a:t>crossentropy</a:t>
            </a:r>
            <a:r>
              <a:rPr lang="hr-HR" dirty="0" smtClean="0"/>
              <a:t> kriterijska funkcija</a:t>
            </a:r>
          </a:p>
          <a:p>
            <a:r>
              <a:rPr lang="hr-HR" i="1" dirty="0" err="1" smtClean="0"/>
              <a:t>callback</a:t>
            </a:r>
            <a:r>
              <a:rPr lang="hr-HR" dirty="0" smtClean="0"/>
              <a:t> funkcije za optimizaciju postupka treniranja</a:t>
            </a:r>
            <a:endParaRPr lang="en-US" i="1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Slik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30" y="2845577"/>
            <a:ext cx="6316239" cy="14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mreže</a:t>
            </a:r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popunjavanje </a:t>
            </a:r>
            <a:r>
              <a:rPr lang="hr-HR" dirty="0" err="1" smtClean="0"/>
              <a:t>sudokua</a:t>
            </a:r>
            <a:r>
              <a:rPr lang="hr-HR" dirty="0" smtClean="0"/>
              <a:t> polje po polje umjesto svega odjednom -&gt; znatno poboljšanje u rezultatima</a:t>
            </a:r>
          </a:p>
          <a:p>
            <a:r>
              <a:rPr lang="hr-HR" dirty="0" smtClean="0"/>
              <a:t>uvijek popuniti samo ono (neispunjeno) polje za koje je mreža najsigurnija u točnu znamenku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6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39736"/>
              </p:ext>
            </p:extLst>
          </p:nvPr>
        </p:nvGraphicFramePr>
        <p:xfrm>
          <a:off x="745067" y="528321"/>
          <a:ext cx="7599680" cy="4145331"/>
        </p:xfrm>
        <a:graphic>
          <a:graphicData uri="http://schemas.openxmlformats.org/drawingml/2006/table">
            <a:tbl>
              <a:tblPr firstRow="1" firstCol="1" bandRow="1">
                <a:tableStyleId>{B285224C-8E8C-4088-AAAD-2813352B893C}</a:tableStyleId>
              </a:tblPr>
              <a:tblGrid>
                <a:gridCol w="2084411">
                  <a:extLst>
                    <a:ext uri="{9D8B030D-6E8A-4147-A177-3AD203B41FA5}">
                      <a16:colId xmlns:a16="http://schemas.microsoft.com/office/drawing/2014/main" val="3793863003"/>
                    </a:ext>
                  </a:extLst>
                </a:gridCol>
                <a:gridCol w="2088623">
                  <a:extLst>
                    <a:ext uri="{9D8B030D-6E8A-4147-A177-3AD203B41FA5}">
                      <a16:colId xmlns:a16="http://schemas.microsoft.com/office/drawing/2014/main" val="1086043166"/>
                    </a:ext>
                  </a:extLst>
                </a:gridCol>
                <a:gridCol w="1784382">
                  <a:extLst>
                    <a:ext uri="{9D8B030D-6E8A-4147-A177-3AD203B41FA5}">
                      <a16:colId xmlns:a16="http://schemas.microsoft.com/office/drawing/2014/main" val="1267774714"/>
                    </a:ext>
                  </a:extLst>
                </a:gridCol>
                <a:gridCol w="1642264">
                  <a:extLst>
                    <a:ext uri="{9D8B030D-6E8A-4147-A177-3AD203B41FA5}">
                      <a16:colId xmlns:a16="http://schemas.microsoft.com/office/drawing/2014/main" val="2130105741"/>
                    </a:ext>
                  </a:extLst>
                </a:gridCol>
              </a:tblGrid>
              <a:tr h="1105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Broj </a:t>
                      </a:r>
                      <a:r>
                        <a:rPr lang="hr-HR" sz="1800" dirty="0" err="1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konvolucijskih</a:t>
                      </a: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 slojeva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Broj filtara u </a:t>
                      </a:r>
                      <a:r>
                        <a:rPr lang="hr-HR" sz="1800" dirty="0" err="1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konvolucijskom</a:t>
                      </a: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 sloju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Broj parametara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Točnost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47684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1181989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0.6%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922415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50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2853679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19.1%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0495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1185529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97.0%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08979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50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2976229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98.8%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5395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3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1189149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99.0%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6360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3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50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2998779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99.9%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06936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3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100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6086829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bg1"/>
                          </a:solidFill>
                          <a:effectLst/>
                          <a:latin typeface="Titillium Web" panose="020B0604020202020204" charset="0"/>
                        </a:rPr>
                        <a:t>99.9%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tillium Web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0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7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307</Words>
  <Application>Microsoft Office PowerPoint</Application>
  <PresentationFormat>Prikaz na zaslonu (16:9)</PresentationFormat>
  <Paragraphs>86</Paragraphs>
  <Slides>14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Quantico</vt:lpstr>
      <vt:lpstr>Titillium Web</vt:lpstr>
      <vt:lpstr>Calibri</vt:lpstr>
      <vt:lpstr>Titillium Web Light</vt:lpstr>
      <vt:lpstr>Juno template</vt:lpstr>
      <vt:lpstr>RJEŠAVANJE LOGIČKE ZAGONETKE SUDOKU KORIŠTENJEM KONVOLUCIJSKIH NEURONSKIH MREŽA</vt:lpstr>
      <vt:lpstr>Sudoku</vt:lpstr>
      <vt:lpstr>Računalno rješavanje sudokua</vt:lpstr>
      <vt:lpstr>Konvolucijska neuronska mreža</vt:lpstr>
      <vt:lpstr>Skup podataka</vt:lpstr>
      <vt:lpstr>Građa mreže</vt:lpstr>
      <vt:lpstr>Treniranje mreže</vt:lpstr>
      <vt:lpstr>Testiranje mreže</vt:lpstr>
      <vt:lpstr>PowerPoint prezentacija</vt:lpstr>
      <vt:lpstr>Korisnička aplikacija</vt:lpstr>
      <vt:lpstr>PowerPoint prezentacija</vt:lpstr>
      <vt:lpstr>Nedostatci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korisnik</cp:lastModifiedBy>
  <cp:revision>32</cp:revision>
  <dcterms:modified xsi:type="dcterms:W3CDTF">2021-06-14T22:24:13Z</dcterms:modified>
</cp:coreProperties>
</file>