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1" r:id="rId3"/>
    <p:sldId id="320" r:id="rId4"/>
    <p:sldId id="264" r:id="rId5"/>
    <p:sldId id="318" r:id="rId6"/>
    <p:sldId id="310" r:id="rId7"/>
    <p:sldId id="273" r:id="rId8"/>
    <p:sldId id="270" r:id="rId9"/>
    <p:sldId id="311" r:id="rId10"/>
    <p:sldId id="293" r:id="rId11"/>
    <p:sldId id="321" r:id="rId12"/>
    <p:sldId id="291" r:id="rId13"/>
    <p:sldId id="312" r:id="rId14"/>
    <p:sldId id="317" r:id="rId15"/>
    <p:sldId id="315" r:id="rId16"/>
    <p:sldId id="314" r:id="rId17"/>
    <p:sldId id="271" r:id="rId18"/>
    <p:sldId id="305" r:id="rId19"/>
    <p:sldId id="304" r:id="rId20"/>
    <p:sldId id="303" r:id="rId21"/>
    <p:sldId id="306" r:id="rId22"/>
    <p:sldId id="307" r:id="rId23"/>
    <p:sldId id="308" r:id="rId24"/>
    <p:sldId id="319" r:id="rId25"/>
    <p:sldId id="275" r:id="rId26"/>
    <p:sldId id="276" r:id="rId27"/>
    <p:sldId id="262" r:id="rId28"/>
    <p:sldId id="263" r:id="rId29"/>
    <p:sldId id="277" r:id="rId30"/>
    <p:sldId id="278" r:id="rId31"/>
    <p:sldId id="282" r:id="rId32"/>
    <p:sldId id="283" r:id="rId3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37505-FEED-4388-9781-C2302B807F09}" v="174" dt="2019-10-01T08:43:5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599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ob-my.sharepoint.com/personal/ke18164_bristol_ac_uk/Documents/Teaching/2019_20%20TB1%20COMSM4111%20UG%20Robotic%20Systems/Student_Program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Programmes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DD-477F-A4DB-7A4A297DE3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DD-477F-A4DB-7A4A297DE3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DD-477F-A4DB-7A4A297DE3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DD-477F-A4DB-7A4A297DE357}"/>
              </c:ext>
            </c:extLst>
          </c:dPt>
          <c:cat>
            <c:strRef>
              <c:f>[Student_Programmes.xlsx]Sheet1!$G$1:$J$1</c:f>
              <c:strCache>
                <c:ptCount val="4"/>
                <c:pt idx="0">
                  <c:v>Mech Eng</c:v>
                </c:pt>
                <c:pt idx="1">
                  <c:v>Eng Des</c:v>
                </c:pt>
                <c:pt idx="2">
                  <c:v>CompSci</c:v>
                </c:pt>
                <c:pt idx="3">
                  <c:v>Eng Maths</c:v>
                </c:pt>
              </c:strCache>
            </c:strRef>
          </c:cat>
          <c:val>
            <c:numRef>
              <c:f>[Student_Programmes.xlsx]Sheet1!$G$2:$J$2</c:f>
              <c:numCache>
                <c:formatCode>General</c:formatCode>
                <c:ptCount val="4"/>
                <c:pt idx="0">
                  <c:v>0.63636363636363635</c:v>
                </c:pt>
                <c:pt idx="1">
                  <c:v>9.0909090909090912E-2</c:v>
                </c:pt>
                <c:pt idx="2">
                  <c:v>0.17045454545454544</c:v>
                </c:pt>
                <c:pt idx="3">
                  <c:v>0.10227272727272728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DD-477F-A4DB-7A4A297DE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A60694-500F-463C-A088-42CE2F977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E0730-C3B1-448F-9C85-65F752BDE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FDF84CF1-4796-4A6B-879E-BF36F672A8CC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9120A-9E6F-49E0-8146-AB8B1F701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1B08F-1D92-453E-9C31-3E122484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87588DF7-EE0E-4F84-93CC-BC8164C2C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4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C01EBA4D-90D8-434A-A864-F548F2DA248C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0F90BF35-3CD4-4916-9B91-59398EB2E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5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Welcome!</a:t>
            </a:r>
          </a:p>
          <a:p>
            <a:r>
              <a:rPr lang="en-GB" dirty="0"/>
              <a:t>These slides introduce the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97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7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7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5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0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5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unit might be different to what you are used to.</a:t>
            </a:r>
          </a:p>
          <a:p>
            <a:r>
              <a:rPr lang="en-GB" dirty="0"/>
              <a:t>It is not about memorising facts or theory. </a:t>
            </a:r>
          </a:p>
          <a:p>
            <a:r>
              <a:rPr lang="en-GB" dirty="0"/>
              <a:t>It is about putting skills into practice.</a:t>
            </a:r>
          </a:p>
          <a:p>
            <a:r>
              <a:rPr lang="en-GB" dirty="0"/>
              <a:t>It will require you to think about how to apply skills to solve problems.</a:t>
            </a:r>
          </a:p>
          <a:p>
            <a:r>
              <a:rPr lang="en-GB" dirty="0"/>
              <a:t>In this way, this module is about experimentation with robotics.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97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unit is also about exposing you to robotic systems.</a:t>
            </a:r>
          </a:p>
          <a:p>
            <a:r>
              <a:rPr lang="en-GB" dirty="0"/>
              <a:t>When you finish, we want you to feel like you have worked with these systems before.</a:t>
            </a:r>
          </a:p>
          <a:p>
            <a:r>
              <a:rPr lang="en-GB" dirty="0"/>
              <a:t>In this way, you may find that there is too much to remember or keep track of – that is OK.</a:t>
            </a:r>
          </a:p>
          <a:p>
            <a:endParaRPr lang="en-GB" dirty="0"/>
          </a:p>
          <a:p>
            <a:r>
              <a:rPr lang="en-GB" dirty="0"/>
              <a:t>Maybe approach it like wine-tasting – there are some bits you will like and others you won’t.  This is useful for you to know.</a:t>
            </a:r>
          </a:p>
          <a:p>
            <a:endParaRPr lang="en-GB" dirty="0"/>
          </a:p>
          <a:p>
            <a:r>
              <a:rPr lang="en-GB" dirty="0"/>
              <a:t>Generally, we want you to be able to appreciate a whole robotic system, and for that to inform your ability to evaluate a robotic system.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7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unit is challenging because there are 170 students!</a:t>
            </a:r>
          </a:p>
          <a:p>
            <a:endParaRPr lang="en-GB" dirty="0"/>
          </a:p>
          <a:p>
            <a:r>
              <a:rPr lang="en-GB" dirty="0"/>
              <a:t>However, you are at Masters level, and therefore it is important that you develop your ability to learn independently.</a:t>
            </a:r>
          </a:p>
          <a:p>
            <a:r>
              <a:rPr lang="en-GB" dirty="0"/>
              <a:t>You should expect to conduct and direct your own learning.  </a:t>
            </a:r>
          </a:p>
          <a:p>
            <a:r>
              <a:rPr lang="en-GB" dirty="0"/>
              <a:t>As you progress through the unit, the lab sheets will provide less help.</a:t>
            </a:r>
          </a:p>
          <a:p>
            <a:endParaRPr lang="en-GB" dirty="0"/>
          </a:p>
          <a:p>
            <a:r>
              <a:rPr lang="en-GB" dirty="0"/>
              <a:t>You may find you need to do research.</a:t>
            </a:r>
          </a:p>
          <a:p>
            <a:r>
              <a:rPr lang="en-GB" dirty="0"/>
              <a:t>You may find you know a lot about something already.</a:t>
            </a:r>
          </a:p>
          <a:p>
            <a:endParaRPr lang="en-GB" dirty="0"/>
          </a:p>
          <a:p>
            <a:r>
              <a:rPr lang="en-GB" dirty="0"/>
              <a:t>In either case, an effective way of learning is to talk with your peers.</a:t>
            </a:r>
          </a:p>
          <a:p>
            <a:r>
              <a:rPr lang="en-GB" dirty="0"/>
              <a:t>Help them to understand, or ask them for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brief description of the robot.</a:t>
            </a:r>
          </a:p>
          <a:p>
            <a:r>
              <a:rPr lang="en-GB" dirty="0"/>
              <a:t>More info:</a:t>
            </a:r>
          </a:p>
          <a:p>
            <a:r>
              <a:rPr lang="en-GB" dirty="0"/>
              <a:t>https://www.pololu.com/category/202/romi-chassis-and-accessories</a:t>
            </a:r>
          </a:p>
          <a:p>
            <a:endParaRPr lang="en-GB" dirty="0"/>
          </a:p>
          <a:p>
            <a:r>
              <a:rPr lang="en-GB" dirty="0"/>
              <a:t>Paul will throw some questions to the audience to engage thinking inline with Unit Objectives, e.g.</a:t>
            </a:r>
          </a:p>
          <a:p>
            <a:pPr marL="179062" indent="-179062">
              <a:buFont typeface="Arial" panose="020B0604020202020204" pitchFamily="34" charset="0"/>
              <a:buChar char="•"/>
            </a:pPr>
            <a:r>
              <a:rPr lang="en-GB" dirty="0"/>
              <a:t>(Show of hands) How many people studied robotics before the MSc?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179062" indent="-179062">
              <a:buFont typeface="Arial" panose="020B0604020202020204" pitchFamily="34" charset="0"/>
              <a:buChar char="•"/>
            </a:pPr>
            <a:r>
              <a:rPr lang="en-GB" dirty="0"/>
              <a:t>(Show of hands) How many people keep a log-book or journal of their work?</a:t>
            </a:r>
          </a:p>
          <a:p>
            <a:pPr marL="179062" indent="-179062">
              <a:buFont typeface="Arial" panose="020B0604020202020204" pitchFamily="34" charset="0"/>
              <a:buChar char="•"/>
            </a:pPr>
            <a:r>
              <a:rPr lang="en-GB" dirty="0"/>
              <a:t>(Show of hands) How many people want to go into research with robotics?</a:t>
            </a:r>
          </a:p>
          <a:p>
            <a:pPr marL="179062" indent="-179062">
              <a:buFont typeface="Arial" panose="020B0604020202020204" pitchFamily="34" charset="0"/>
              <a:buChar char="•"/>
            </a:pPr>
            <a:r>
              <a:rPr lang="en-GB" dirty="0"/>
              <a:t>(Show of hands) How many people want to go into industry with robotics?</a:t>
            </a:r>
          </a:p>
          <a:p>
            <a:pPr marL="179062" indent="-179062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20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92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71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8750" indent="-238750">
              <a:buAutoNum type="arabicParenR"/>
            </a:pPr>
            <a:r>
              <a:rPr lang="en-GB" dirty="0"/>
              <a:t>Hopefully you know enough about CW2, but there is not much value in an in-depth discussion at this point.</a:t>
            </a:r>
          </a:p>
          <a:p>
            <a:pPr marL="238750" indent="-238750">
              <a:buAutoNum type="arabicParenR"/>
            </a:pPr>
            <a:r>
              <a:rPr lang="en-GB" dirty="0"/>
              <a:t>We have 170 students – so please make use of the discussion boards on Blackboard.  We will address queries here which will allow us the most effective way of sharing answers.</a:t>
            </a:r>
          </a:p>
          <a:p>
            <a:pPr marL="238750" indent="-238750">
              <a:buAutoNum type="arabicParenR"/>
            </a:pPr>
            <a:r>
              <a:rPr lang="en-GB" dirty="0"/>
              <a:t>As before, we are expecting some unknown problems – we will be doing our best to make this a smooth and enjoyable experience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6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come to the Drop In session if you think you will need a bit of extra help getting started with programming. </a:t>
            </a:r>
          </a:p>
          <a:p>
            <a:endParaRPr lang="en-GB" dirty="0"/>
          </a:p>
          <a:p>
            <a:r>
              <a:rPr lang="en-GB" dirty="0"/>
              <a:t>Otherwise, we will see you at the next lecture and lab.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0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CW1, we have designed the </a:t>
            </a:r>
            <a:r>
              <a:rPr lang="en-GB" dirty="0" err="1"/>
              <a:t>labsheets</a:t>
            </a:r>
            <a:r>
              <a:rPr lang="en-GB" dirty="0"/>
              <a:t> to teach you how to break up problems and design experiments.</a:t>
            </a:r>
          </a:p>
          <a:p>
            <a:r>
              <a:rPr lang="en-GB" dirty="0"/>
              <a:t>Each lab sheet will guide you through a process of investigating a piece of technology.</a:t>
            </a:r>
          </a:p>
          <a:p>
            <a:r>
              <a:rPr lang="en-GB" dirty="0"/>
              <a:t>By the end, you should have used everything you need for the CW1 challenge.</a:t>
            </a:r>
          </a:p>
          <a:p>
            <a:r>
              <a:rPr lang="en-GB" dirty="0"/>
              <a:t>It finishes with you demonstrating your potential solution.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CW2 is open-ended.</a:t>
            </a:r>
          </a:p>
          <a:p>
            <a:r>
              <a:rPr lang="en-GB" dirty="0"/>
              <a:t>The coursework does not have a clear single solution.</a:t>
            </a:r>
          </a:p>
          <a:p>
            <a:r>
              <a:rPr lang="en-GB" dirty="0"/>
              <a:t>We would like you to isolate an interesting problem, to design a solution around it, and then evaluate your solution.</a:t>
            </a:r>
          </a:p>
          <a:p>
            <a:endParaRPr lang="en-GB" dirty="0"/>
          </a:p>
          <a:p>
            <a:r>
              <a:rPr lang="en-GB" dirty="0"/>
              <a:t>It might be most useful to consider yourself and proposing a solution to a funding body.  </a:t>
            </a:r>
          </a:p>
          <a:p>
            <a:r>
              <a:rPr lang="en-GB" dirty="0"/>
              <a:t>They would want to know why your solution is worth investing in, and why you  spent so much time/money designing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4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 and Paul have designed this coursework, it is all new, including the robots.</a:t>
            </a:r>
          </a:p>
          <a:p>
            <a:r>
              <a:rPr lang="en-GB" dirty="0"/>
              <a:t>We thought it would be awesome for every student to have a robot.</a:t>
            </a:r>
          </a:p>
          <a:p>
            <a:r>
              <a:rPr lang="en-GB" dirty="0"/>
              <a:t>However there are logistical/practical challenges to this unit.</a:t>
            </a:r>
          </a:p>
          <a:p>
            <a:r>
              <a:rPr lang="en-GB" dirty="0"/>
              <a:t>It is our first time trying to solve these problems – we hope we get it right.</a:t>
            </a:r>
          </a:p>
          <a:p>
            <a:endParaRPr lang="en-GB" dirty="0"/>
          </a:p>
          <a:p>
            <a:r>
              <a:rPr lang="en-GB" dirty="0"/>
              <a:t>If something goes wrong - don’t panic – we’re human, we will make compensations for anything grade related.</a:t>
            </a:r>
          </a:p>
          <a:p>
            <a:r>
              <a:rPr lang="en-GB" dirty="0"/>
              <a:t>Be patient – we will be doing our best to solve problems as quickly as possible.</a:t>
            </a:r>
          </a:p>
          <a:p>
            <a:endParaRPr lang="en-GB" dirty="0"/>
          </a:p>
          <a:p>
            <a:r>
              <a:rPr lang="en-GB" dirty="0"/>
              <a:t>We will do a staggered release of robots.  Releasing 83 robots this week - paired working for first 3 weeks.</a:t>
            </a:r>
          </a:p>
          <a:p>
            <a:r>
              <a:rPr lang="en-GB" dirty="0"/>
              <a:t>Please look on Blackboard for the release schedule to see if you must come and collect a robot this Thursday.</a:t>
            </a:r>
          </a:p>
          <a:p>
            <a:endParaRPr lang="en-GB" dirty="0"/>
          </a:p>
          <a:p>
            <a:r>
              <a:rPr lang="en-GB" dirty="0"/>
              <a:t>Please take care of your robot.  It will take a minimum of 1 week to fix a robot  - this is a practical reality to fixing a robot.</a:t>
            </a:r>
          </a:p>
          <a:p>
            <a:endParaRPr lang="en-GB" dirty="0"/>
          </a:p>
          <a:p>
            <a:r>
              <a:rPr lang="en-GB" dirty="0"/>
              <a:t>If there is a problem: There may be faults with the robots, so breaking happens.   Don’t feel bad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 and Paul have designed this coursework, it is all new, including the robots.</a:t>
            </a:r>
          </a:p>
          <a:p>
            <a:r>
              <a:rPr lang="en-GB" dirty="0"/>
              <a:t>We thought it would be awesome for every student to have a robot.</a:t>
            </a:r>
          </a:p>
          <a:p>
            <a:r>
              <a:rPr lang="en-GB" dirty="0"/>
              <a:t>However there are logistical/practical challenges to this unit.</a:t>
            </a:r>
          </a:p>
          <a:p>
            <a:r>
              <a:rPr lang="en-GB" dirty="0"/>
              <a:t>It is our first time trying to solve these problems – we hope we get it right.</a:t>
            </a:r>
          </a:p>
          <a:p>
            <a:endParaRPr lang="en-GB" dirty="0"/>
          </a:p>
          <a:p>
            <a:r>
              <a:rPr lang="en-GB" dirty="0"/>
              <a:t>If something goes wrong - don’t panic – we’re human, we will make compensations for anything grade related.</a:t>
            </a:r>
          </a:p>
          <a:p>
            <a:r>
              <a:rPr lang="en-GB" dirty="0"/>
              <a:t>Be patient – we will be doing our best to solve problems as quickly as possible.</a:t>
            </a:r>
          </a:p>
          <a:p>
            <a:endParaRPr lang="en-GB" dirty="0"/>
          </a:p>
          <a:p>
            <a:r>
              <a:rPr lang="en-GB" dirty="0"/>
              <a:t>We will do a staggered release of robots.  Releasing 83 robots this week - paired working for first 3 weeks.</a:t>
            </a:r>
          </a:p>
          <a:p>
            <a:r>
              <a:rPr lang="en-GB" dirty="0"/>
              <a:t>Please look on Blackboard for the release schedule to see if you must come and collect a robot this Thursday.</a:t>
            </a:r>
          </a:p>
          <a:p>
            <a:endParaRPr lang="en-GB" dirty="0"/>
          </a:p>
          <a:p>
            <a:r>
              <a:rPr lang="en-GB" dirty="0"/>
              <a:t>Please take care of your robot.  It will take a minimum of 1 week to fix a robot  - this is a practical reality to fixing a robot.</a:t>
            </a:r>
          </a:p>
          <a:p>
            <a:endParaRPr lang="en-GB" dirty="0"/>
          </a:p>
          <a:p>
            <a:r>
              <a:rPr lang="en-GB" dirty="0"/>
              <a:t>If there is a problem: There may be faults with the robots, so breaking happens.   Don’t feel bad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2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 and Paul are going to do some live-coding during this lecture series – wish us luck!</a:t>
            </a:r>
          </a:p>
          <a:p>
            <a:r>
              <a:rPr lang="en-GB" dirty="0"/>
              <a:t>In this slide, we will demo the </a:t>
            </a:r>
            <a:r>
              <a:rPr lang="en-GB" dirty="0" err="1"/>
              <a:t>Romi</a:t>
            </a:r>
            <a:r>
              <a:rPr lang="en-GB" dirty="0"/>
              <a:t> Robot completing coursework 1.</a:t>
            </a:r>
          </a:p>
          <a:p>
            <a:r>
              <a:rPr lang="en-GB" dirty="0"/>
              <a:t>We will also briefly look at some code.</a:t>
            </a:r>
          </a:p>
          <a:p>
            <a:r>
              <a:rPr lang="en-GB" dirty="0"/>
              <a:t>If you find the code confusing, then we recommend you come to the MSc Drop In session on Tuesday 29</a:t>
            </a:r>
            <a:r>
              <a:rPr lang="en-GB" baseline="30000" dirty="0"/>
              <a:t>th</a:t>
            </a:r>
            <a:r>
              <a:rPr lang="en-GB" dirty="0"/>
              <a:t> Jan, 1pm.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0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9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1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05CA-3AF9-4A23-A944-C79C58D4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4E03-3EDC-4258-8372-20B19AE17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7822D-EB21-49C5-9448-90CBCC7F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28E4-2CC8-4307-A52A-4EDE7BC4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59BB-8EA9-4F73-A0D4-FCCC5247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E76D-2C2D-4F28-B8A8-BDD451E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E326-BB0F-4E90-90A2-4284A159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F3A-4CEC-412B-A7AE-9A85411A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0D74-195F-4162-8A84-6A3A2F58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CEAA-1545-4062-B1ED-F75C85CF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5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2D46-AD80-45B0-BEBE-BA4848670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B3FC9-7C1D-48D0-97D7-747344AE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BAD8-B487-4E8F-AA30-3C7AF3F3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5E88-E426-4FD8-9015-D9B26516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4E23-9CD9-4579-8249-FF239E37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6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2833-94B6-4B1A-AB2B-6FBBB028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5084-FC7B-4433-9D57-927027B0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EEA4-7727-4A18-94AD-FC74282C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DFF5-A87F-452A-AC15-A232B394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83C4-D059-4F5D-B9C8-ABE0A19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F5A6-789C-4DF3-8CD7-EBB15D15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8C9D-D26A-4832-9DA4-53FA4DE0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1189-5159-4007-8A53-2B279138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9A94-BE51-4A7D-A4E8-8E75ABE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39FD-B57E-424F-A152-6A17F12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7A79-C294-4831-8B23-A501D6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09DD-69E4-4E6E-B8C7-16872D536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663F-B08E-4BAE-AA1D-5A1A09EE6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70C4-7F62-4A42-833F-65FFC001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BBC87-53D5-42CB-9064-E6938C0B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A6EA-1002-42C1-93F9-E4AFE3CE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CCC0-B2F9-4260-9C09-1E80E151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78B75-1419-4F45-A270-62BB9587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D5CE-5EFD-4276-817F-3600A8CB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F63BE-1A53-4057-B5DD-ACEFEBB9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83207-2994-4138-9456-F3D432AAF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D9251-480A-4C1C-AB64-1E1D240D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AF8F2-C0B0-4E58-AF0A-1333ED59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5E5D0-F96A-433A-8549-73972ED1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2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2030-5D28-4249-B227-70E3DBF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4E8E-588C-43A8-987D-F6A7A14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C290-F634-41D7-874E-F6F6108F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4A574-1E19-4686-8D44-802BE2FE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E970A-3F8F-4DFB-8FED-7DAA4701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31A34-CBD1-452E-83EE-4DC802FF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8B217-37E3-4C79-B2CA-FFBAD5C5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5945-4CB3-44D5-944D-C943DB17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2D77-EEAA-4374-878A-52A42021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B3599-05C0-442E-80B1-A70479271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CA93E-A2C6-4492-8D6E-D475D5F5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9EF4E-783E-46FD-9E46-5C15790A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8DD0-00E3-4061-8D5B-C3F4BE46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E91C-8F5F-496E-948C-DCE06B17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04CF8-370F-4510-B7FC-974AF44F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793BF-5267-416E-A52B-B513E4B27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6375-8B4F-447F-B29F-B3C5E33D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A78D-9AC2-4A29-9F50-EDD5E804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0620-C9B9-47F5-BC04-D965DFCD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4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23835-AF37-4EFC-A1EF-32B12B7D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605C3-D001-4E90-A04F-6D574A85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6165-C719-4F85-87E3-C2745300F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2633-E787-4DBC-A79E-D11902D75F73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3A95-AC8B-4EE0-9717-7CA5BAE06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B381-0BA1-4A72-9603-A8A27BD4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9AF8-4F6A-4C2E-8C57-FC2038387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7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odowd@brist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rthur.Richards@Bristol.ac.uk" TargetMode="External"/><Relationship Id="rId4" Type="http://schemas.openxmlformats.org/officeDocument/2006/relationships/hyperlink" Target="mailto:seth.bullock@Bristol.ac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dlet.com/paul_odowd1/1lhoodwv2fuc" TargetMode="External"/><Relationship Id="rId2" Type="http://schemas.openxmlformats.org/officeDocument/2006/relationships/hyperlink" Target="https://forms.gle/PyQQy2mwzyATFmJW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odowd@bristol.ac.u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530D-2AFF-4E95-8ABB-752F8DD23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Robotic Systems</a:t>
            </a:r>
            <a:br>
              <a:rPr lang="en-GB" dirty="0"/>
            </a:br>
            <a:r>
              <a:rPr lang="en-GB" dirty="0"/>
              <a:t>COMSM4111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EE87-F8B9-4DA1-B124-BA8A1A5ED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r>
              <a:rPr lang="en-GB" sz="4800" dirty="0"/>
              <a:t>Unit Introduction</a:t>
            </a:r>
          </a:p>
          <a:p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3EEE0-D257-4196-ABBC-C78DB3509559}"/>
              </a:ext>
            </a:extLst>
          </p:cNvPr>
          <p:cNvSpPr txBox="1"/>
          <p:nvPr/>
        </p:nvSpPr>
        <p:spPr>
          <a:xfrm>
            <a:off x="229104" y="4445754"/>
            <a:ext cx="670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Delivered by:</a:t>
            </a:r>
          </a:p>
          <a:p>
            <a:r>
              <a:rPr lang="en-GB" dirty="0"/>
              <a:t>Paul O’Dowd (full time) 	</a:t>
            </a:r>
            <a:r>
              <a:rPr lang="en-GB" dirty="0">
                <a:hlinkClick r:id="rId3"/>
              </a:rPr>
              <a:t>paul.odowd@bristol.ac.uk</a:t>
            </a:r>
            <a:endParaRPr lang="en-GB" dirty="0"/>
          </a:p>
          <a:p>
            <a:r>
              <a:rPr lang="en-GB" dirty="0"/>
              <a:t>Martin Garrad (part time)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A2F43-B8DB-4BCF-9234-D3F3FFE92445}"/>
              </a:ext>
            </a:extLst>
          </p:cNvPr>
          <p:cNvSpPr txBox="1"/>
          <p:nvPr/>
        </p:nvSpPr>
        <p:spPr>
          <a:xfrm>
            <a:off x="229105" y="5504350"/>
            <a:ext cx="599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Unit Directors:</a:t>
            </a:r>
          </a:p>
          <a:p>
            <a:r>
              <a:rPr lang="en-GB" dirty="0"/>
              <a:t>Seth Bullock		</a:t>
            </a:r>
            <a:r>
              <a:rPr lang="en-GB" dirty="0">
                <a:hlinkClick r:id="rId4"/>
              </a:rPr>
              <a:t>seth.bullock@Bristol.ac.uk</a:t>
            </a:r>
            <a:endParaRPr lang="en-GB" dirty="0"/>
          </a:p>
          <a:p>
            <a:r>
              <a:rPr lang="en-GB" dirty="0"/>
              <a:t>Arthur Richards 		</a:t>
            </a:r>
            <a:r>
              <a:rPr lang="en-GB" dirty="0">
                <a:hlinkClick r:id="rId5"/>
              </a:rPr>
              <a:t>arthur.Richards@Bristol.ac.uk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3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9589-9CB8-49EC-84CC-FE1A79EB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Kit Hand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61E-33EB-4F64-9B4F-854ADC8D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Tomorrow’s Lab Session:</a:t>
            </a:r>
          </a:p>
          <a:p>
            <a:pPr lvl="1"/>
            <a:r>
              <a:rPr lang="en-GB" dirty="0"/>
              <a:t>TA’s will come to you with a </a:t>
            </a:r>
            <a:r>
              <a:rPr lang="en-GB" dirty="0" err="1"/>
              <a:t>Romi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Run the self-test (IR sensor and Line Sensor tested later).</a:t>
            </a:r>
          </a:p>
          <a:p>
            <a:pPr lvl="1"/>
            <a:r>
              <a:rPr lang="en-GB" dirty="0"/>
              <a:t>Upload an example sketch from within the Arduino IDE.</a:t>
            </a:r>
          </a:p>
          <a:p>
            <a:pPr lvl="1"/>
            <a:r>
              <a:rPr lang="en-GB" dirty="0"/>
              <a:t>Start Labsheet 1 Meet the </a:t>
            </a:r>
            <a:r>
              <a:rPr lang="en-GB" dirty="0" err="1"/>
              <a:t>Romi</a:t>
            </a:r>
            <a:endParaRPr lang="en-GB" dirty="0"/>
          </a:p>
          <a:p>
            <a:endParaRPr lang="en-GB" dirty="0"/>
          </a:p>
          <a:p>
            <a:r>
              <a:rPr lang="en-GB" dirty="0"/>
              <a:t>Take care of your robot</a:t>
            </a:r>
          </a:p>
          <a:p>
            <a:pPr lvl="1"/>
            <a:r>
              <a:rPr lang="en-GB" dirty="0"/>
              <a:t>Expect a week minimum for robot repairs / replacements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If the </a:t>
            </a:r>
            <a:r>
              <a:rPr lang="en-GB" dirty="0" err="1"/>
              <a:t>Romi</a:t>
            </a:r>
            <a:r>
              <a:rPr lang="en-GB" dirty="0"/>
              <a:t> has a problem:</a:t>
            </a:r>
          </a:p>
          <a:p>
            <a:pPr lvl="1"/>
            <a:r>
              <a:rPr lang="en-GB" dirty="0"/>
              <a:t>Upload </a:t>
            </a:r>
            <a:r>
              <a:rPr lang="en-GB" dirty="0" err="1"/>
              <a:t>Romi</a:t>
            </a:r>
            <a:r>
              <a:rPr lang="en-GB" dirty="0"/>
              <a:t> self-test Serial output to Blackboard.</a:t>
            </a:r>
          </a:p>
          <a:p>
            <a:pPr lvl="1"/>
            <a:r>
              <a:rPr lang="en-GB" dirty="0"/>
              <a:t>Describe problem.</a:t>
            </a:r>
          </a:p>
        </p:txBody>
      </p:sp>
    </p:spTree>
    <p:extLst>
      <p:ext uri="{BB962C8B-B14F-4D97-AF65-F5344CB8AC3E}">
        <p14:creationId xmlns:p14="http://schemas.microsoft.com/office/powerpoint/2010/main" val="141718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9589-9CB8-49EC-84CC-FE1A79EB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Kit Hand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61E-33EB-4F64-9B4F-854ADC8D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GB" dirty="0"/>
              <a:t>1x </a:t>
            </a:r>
            <a:r>
              <a:rPr lang="en-GB" dirty="0" err="1"/>
              <a:t>Romi</a:t>
            </a:r>
            <a:endParaRPr lang="en-GB" dirty="0"/>
          </a:p>
          <a:p>
            <a:r>
              <a:rPr lang="en-GB" dirty="0"/>
              <a:t>1x Line Sensor</a:t>
            </a:r>
          </a:p>
          <a:p>
            <a:r>
              <a:rPr lang="en-GB" dirty="0"/>
              <a:t>1x IR Proximity Sensor</a:t>
            </a:r>
          </a:p>
          <a:p>
            <a:r>
              <a:rPr lang="en-GB" dirty="0"/>
              <a:t>1x Compass Sensor</a:t>
            </a:r>
          </a:p>
          <a:p>
            <a:r>
              <a:rPr lang="en-GB" dirty="0"/>
              <a:t>1x USB Cable</a:t>
            </a:r>
          </a:p>
          <a:p>
            <a:r>
              <a:rPr lang="en-GB" dirty="0"/>
              <a:t>5x connecting wires</a:t>
            </a:r>
          </a:p>
          <a:p>
            <a:r>
              <a:rPr lang="en-GB" dirty="0"/>
              <a:t>6x AA Batteries</a:t>
            </a:r>
          </a:p>
          <a:p>
            <a:r>
              <a:rPr lang="en-GB" dirty="0"/>
              <a:t>Box to Keep it all in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11A19B90-05A3-4A67-BE27-C78F5BA9A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5124"/>
            <a:ext cx="1524000" cy="1859280"/>
          </a:xfrm>
          <a:prstGeom prst="rect">
            <a:avLst/>
          </a:prstGeom>
        </p:spPr>
      </p:pic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E3104B5A-7674-4DC2-A088-6C165B8E9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37" y="2719179"/>
            <a:ext cx="2561528" cy="709821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CF794D94-CA29-4C39-B4EB-7A7291D7D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74" y="4281213"/>
            <a:ext cx="2309052" cy="1831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1CCDD5-3A40-412A-8031-E4CE5977D4AC}"/>
              </a:ext>
            </a:extLst>
          </p:cNvPr>
          <p:cNvCxnSpPr/>
          <p:nvPr/>
        </p:nvCxnSpPr>
        <p:spPr>
          <a:xfrm flipV="1">
            <a:off x="3648075" y="1174743"/>
            <a:ext cx="5901912" cy="1228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A0598-501B-4898-9EE7-2D41E15D047C}"/>
              </a:ext>
            </a:extLst>
          </p:cNvPr>
          <p:cNvCxnSpPr>
            <a:cxnSpLocks/>
          </p:cNvCxnSpPr>
          <p:nvPr/>
        </p:nvCxnSpPr>
        <p:spPr>
          <a:xfrm>
            <a:off x="4549982" y="2994817"/>
            <a:ext cx="4527343" cy="39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A7481-6B4B-4E48-AAA5-37A4F010F346}"/>
              </a:ext>
            </a:extLst>
          </p:cNvPr>
          <p:cNvCxnSpPr>
            <a:cxnSpLocks/>
          </p:cNvCxnSpPr>
          <p:nvPr/>
        </p:nvCxnSpPr>
        <p:spPr>
          <a:xfrm>
            <a:off x="3927888" y="3956704"/>
            <a:ext cx="4482687" cy="8819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3803-A74B-4C3F-AF13-0FFD5B73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Assessment 1 Demo</a:t>
            </a:r>
          </a:p>
        </p:txBody>
      </p:sp>
    </p:spTree>
    <p:extLst>
      <p:ext uri="{BB962C8B-B14F-4D97-AF65-F5344CB8AC3E}">
        <p14:creationId xmlns:p14="http://schemas.microsoft.com/office/powerpoint/2010/main" val="237899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A2890F-8B4C-48FB-ABAB-D1539C799E64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ED9AA-5F9D-4BE0-8923-A3B37039B184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6063A-1D70-496E-A47D-02A1F3FEB675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016D-5EF3-47DA-A6CF-69A54CA95435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CC5F2-E7A9-4205-B502-32634D2164D3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CD3E0-9493-4F55-87EE-0D6ED6BEB68B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0C3B-B755-4AB7-B6CD-EB3659D7D844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DCCAA-165E-48AD-9AE0-9DDC2575138D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C3648-58DC-4D21-A02B-8F596CD722C8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DF22-FC8E-4225-80DF-4F2C79C8FD2A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ACF4E-01C8-4BFF-9631-EFDCD21FAD54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BC1A-AF53-4891-9C2D-BB2D73D8294E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48413-62BA-4D96-AEEF-76994D30F3A0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68EE7-84B3-4A47-A152-07CCCE1A2BBD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4354B8-BE49-4FC9-8800-577AD15D3D2C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the </a:t>
            </a:r>
            <a:r>
              <a:rPr lang="en-GB" dirty="0" err="1"/>
              <a:t>Romi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E726CD-3485-4F5E-AF88-0F0BDE6F21D2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Millis()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DDAA47-B88E-4976-8F8D-13B7A5652791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3B4FED-9CD3-4261-926B-0BCD55890640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609240-2BDA-40B3-9E3D-1D7283E2A0A6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&amp; Speed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214C44-E0D1-4A2F-AF95-B106CAC249D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75FF87-5ACB-492F-8327-1AF273CB3F59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 Following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3CBBC3-DFD7-4A9A-8FDC-CD66C5BE7378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CEC66-7E48-423A-BABE-6AD4C2CE1D6D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Finite State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55464-FA72-4757-B911-D1B747AB2CC2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Lab Sessions / Sheets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15342E-26FA-4963-A65B-A94501E71492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576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9E0-1170-421A-B7FC-4C1A536D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Look at a Labsheet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1624-2810-4486-A827-DA15B97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be doing these in your own time</a:t>
            </a:r>
          </a:p>
          <a:p>
            <a:endParaRPr lang="en-GB" dirty="0"/>
          </a:p>
          <a:p>
            <a:r>
              <a:rPr lang="en-GB" dirty="0"/>
              <a:t>Use Lab Sessions as contact time to:</a:t>
            </a:r>
          </a:p>
          <a:p>
            <a:pPr lvl="1"/>
            <a:r>
              <a:rPr lang="en-GB" dirty="0"/>
              <a:t>Troubleshoot your </a:t>
            </a:r>
            <a:r>
              <a:rPr lang="en-GB" dirty="0" err="1"/>
              <a:t>Romi</a:t>
            </a:r>
            <a:r>
              <a:rPr lang="en-GB" dirty="0"/>
              <a:t> / Code</a:t>
            </a:r>
          </a:p>
          <a:p>
            <a:pPr lvl="1"/>
            <a:r>
              <a:rPr lang="en-GB" dirty="0"/>
              <a:t>Ask specific questions</a:t>
            </a:r>
          </a:p>
          <a:p>
            <a:pPr lvl="1"/>
            <a:r>
              <a:rPr lang="en-GB" dirty="0"/>
              <a:t>Discuss your ideas</a:t>
            </a:r>
          </a:p>
          <a:p>
            <a:pPr lvl="1"/>
            <a:r>
              <a:rPr lang="en-GB" dirty="0"/>
              <a:t>Use the Maps available</a:t>
            </a:r>
          </a:p>
        </p:txBody>
      </p:sp>
    </p:spTree>
    <p:extLst>
      <p:ext uri="{BB962C8B-B14F-4D97-AF65-F5344CB8AC3E}">
        <p14:creationId xmlns:p14="http://schemas.microsoft.com/office/powerpoint/2010/main" val="326214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A2890F-8B4C-48FB-ABAB-D1539C799E64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ED9AA-5F9D-4BE0-8923-A3B37039B184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6063A-1D70-496E-A47D-02A1F3FEB675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016D-5EF3-47DA-A6CF-69A54CA95435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CC5F2-E7A9-4205-B502-32634D2164D3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CD3E0-9493-4F55-87EE-0D6ED6BEB68B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0C3B-B755-4AB7-B6CD-EB3659D7D844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DCCAA-165E-48AD-9AE0-9DDC2575138D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C3648-58DC-4D21-A02B-8F596CD722C8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DF22-FC8E-4225-80DF-4F2C79C8FD2A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ACF4E-01C8-4BFF-9631-EFDCD21FAD54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BC1A-AF53-4891-9C2D-BB2D73D8294E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48413-62BA-4D96-AEEF-76994D30F3A0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68EE7-84B3-4A47-A152-07CCCE1A2BBD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4354B8-BE49-4FC9-8800-577AD15D3D2C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the </a:t>
            </a:r>
            <a:r>
              <a:rPr lang="en-GB" dirty="0" err="1"/>
              <a:t>Romi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E726CD-3485-4F5E-AF88-0F0BDE6F21D2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Millis()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DDAA47-B88E-4976-8F8D-13B7A5652791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3B4FED-9CD3-4261-926B-0BCD55890640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609240-2BDA-40B3-9E3D-1D7283E2A0A6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&amp; Speed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214C44-E0D1-4A2F-AF95-B106CAC249D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75FF87-5ACB-492F-8327-1AF273CB3F59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 Following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3CBBC3-DFD7-4A9A-8FDC-CD66C5BE7378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CEC66-7E48-423A-BABE-6AD4C2CE1D6D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Finite State Machine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54EC1C-02A8-4890-8CD3-972F65FD5253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C2FA98B-D4FA-4CE0-8EB5-BE281F6479E4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Micro-controllers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5D989F-1302-4C13-9BC7-087EF32192E2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 &amp; Actuators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0A60A3-EFD6-4ABA-828D-0AF5665A6908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1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500A85-104B-43B0-9D7E-886E014A7FFD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654316-50B8-4648-B03E-454AB878F58A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PID Drop-In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E4BA58-0F43-49E2-BE04-E76078918223}"/>
              </a:ext>
            </a:extLst>
          </p:cNvPr>
          <p:cNvSpPr/>
          <p:nvPr/>
        </p:nvSpPr>
        <p:spPr>
          <a:xfrm>
            <a:off x="5513886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928F8A-CDC0-47D3-A3CF-4CAF969E0BE0}"/>
              </a:ext>
            </a:extLst>
          </p:cNvPr>
          <p:cNvSpPr/>
          <p:nvPr/>
        </p:nvSpPr>
        <p:spPr>
          <a:xfrm>
            <a:off x="4004219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Probabilistic Robotics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6065748-0083-4F74-81D6-0E7A585B0FDF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System</a:t>
            </a:r>
          </a:p>
          <a:p>
            <a:pPr algn="ctr"/>
            <a:r>
              <a:rPr lang="en-GB" sz="1200" dirty="0"/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ABA4D-1376-4563-BAE5-CDA50D2CC72B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70A0DAD-A5DA-486E-8B52-0891E0BA4BE2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84C0D1-C8D1-4746-BCCF-17FA54D0B107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41F6673-43A3-4A45-9066-7CF1FB60B07E}"/>
              </a:ext>
            </a:extLst>
          </p:cNvPr>
          <p:cNvSpPr/>
          <p:nvPr/>
        </p:nvSpPr>
        <p:spPr>
          <a:xfrm>
            <a:off x="7089049" y="430435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6605F88-1DE9-434D-BEB9-8C63BF2BBEB8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Planning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39261C3-1544-4DC9-9DE7-0549176C04FB}"/>
              </a:ext>
            </a:extLst>
          </p:cNvPr>
          <p:cNvSpPr/>
          <p:nvPr/>
        </p:nvSpPr>
        <p:spPr>
          <a:xfrm>
            <a:off x="8657499" y="431451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Sensor Fusion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73884D1-4222-4F91-BC12-F4A9792E1939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Experimental Robotics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55464-FA72-4757-B911-D1B747AB2CC2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Lab Sessions / Sheets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EDA13-E7A9-47B4-A35A-EE68A4314D0E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Lectures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15342E-26FA-4963-A65B-A94501E71492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697D6-F96A-4419-8130-09383C8E44CE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Assessment 2</a:t>
            </a:r>
          </a:p>
        </p:txBody>
      </p:sp>
    </p:spTree>
    <p:extLst>
      <p:ext uri="{BB962C8B-B14F-4D97-AF65-F5344CB8AC3E}">
        <p14:creationId xmlns:p14="http://schemas.microsoft.com/office/powerpoint/2010/main" val="25237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A2890F-8B4C-48FB-ABAB-D1539C799E64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ED9AA-5F9D-4BE0-8923-A3B37039B184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6063A-1D70-496E-A47D-02A1F3FEB675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016D-5EF3-47DA-A6CF-69A54CA95435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CC5F2-E7A9-4205-B502-32634D2164D3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CD3E0-9493-4F55-87EE-0D6ED6BEB68B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0C3B-B755-4AB7-B6CD-EB3659D7D844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DCCAA-165E-48AD-9AE0-9DDC2575138D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C3648-58DC-4D21-A02B-8F596CD722C8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DF22-FC8E-4225-80DF-4F2C79C8FD2A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ACF4E-01C8-4BFF-9631-EFDCD21FAD54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BC1A-AF53-4891-9C2D-BB2D73D8294E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48413-62BA-4D96-AEEF-76994D30F3A0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68EE7-84B3-4A47-A152-07CCCE1A2BBD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4354B8-BE49-4FC9-8800-577AD15D3D2C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the </a:t>
            </a:r>
            <a:r>
              <a:rPr lang="en-GB" dirty="0" err="1"/>
              <a:t>Romi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E726CD-3485-4F5E-AF88-0F0BDE6F21D2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Millis()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DDAA47-B88E-4976-8F8D-13B7A5652791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3B4FED-9CD3-4261-926B-0BCD55890640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609240-2BDA-40B3-9E3D-1D7283E2A0A6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&amp; Speed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214C44-E0D1-4A2F-AF95-B106CAC249D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75FF87-5ACB-492F-8327-1AF273CB3F59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 Following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3CBBC3-DFD7-4A9A-8FDC-CD66C5BE7378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CEC66-7E48-423A-BABE-6AD4C2CE1D6D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Finite State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55464-FA72-4757-B911-D1B747AB2CC2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Lab Sessions / Sheets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EDA13-E7A9-47B4-A35A-EE68A4314D0E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Lectures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91979-EDD3-4045-B929-3F6E34BB402D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A26229-5DCC-4302-8519-A999C3E969E7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B2BF137-E46E-4BD1-89D9-FF20C326AE08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15342E-26FA-4963-A65B-A94501E71492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E281A4-2E27-458E-AFAC-5942A601A87C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738F120-3C56-44A5-9C79-37FA32E4CB64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Micro-controllers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508C36-6B37-4267-B206-755EF405C528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 &amp; Actuators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5D8FD5D-8E7D-438D-8492-DE02F661A929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49A8B2-A237-46A2-87A2-AEBB3F214520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05916F3-5413-47A5-9993-F4C21C67B15F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PID Drop-In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91401B-9112-4A33-8569-12EBAA1F91E7}"/>
              </a:ext>
            </a:extLst>
          </p:cNvPr>
          <p:cNvSpPr/>
          <p:nvPr/>
        </p:nvSpPr>
        <p:spPr>
          <a:xfrm>
            <a:off x="5513886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3FF0BA8-49B6-4FEC-A849-844F4FEAF337}"/>
              </a:ext>
            </a:extLst>
          </p:cNvPr>
          <p:cNvSpPr/>
          <p:nvPr/>
        </p:nvSpPr>
        <p:spPr>
          <a:xfrm>
            <a:off x="4004219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Probabilistic Robotics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F7F3772-F394-47E7-A1F4-679E5626D9A3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System</a:t>
            </a:r>
          </a:p>
          <a:p>
            <a:pPr algn="ctr"/>
            <a:r>
              <a:rPr lang="en-GB" sz="1200" dirty="0"/>
              <a:t>Architectures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323B2E-BCD0-4EB5-93B2-CEED031B1331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979C0B-8951-48A3-A131-8B07A4B9034A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F832C2D-7FFB-4FA0-864E-69DD3AF0574D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BA0AA33-220E-47F9-92BC-544EE60163A6}"/>
              </a:ext>
            </a:extLst>
          </p:cNvPr>
          <p:cNvSpPr/>
          <p:nvPr/>
        </p:nvSpPr>
        <p:spPr>
          <a:xfrm>
            <a:off x="7089049" y="430435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CD484C-7A71-4802-85A2-1C7F1F005F16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Planning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87A0C4-D32B-45D9-A835-85D83BE252EA}"/>
              </a:ext>
            </a:extLst>
          </p:cNvPr>
          <p:cNvSpPr/>
          <p:nvPr/>
        </p:nvSpPr>
        <p:spPr>
          <a:xfrm>
            <a:off x="8657499" y="431451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Sensor Fusion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B2828ED-BE6B-4E29-86F0-8C6244B001ED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Experimental Robotics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B95A61-1067-4D3A-9817-543E713717CF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Assessment 2</a:t>
            </a:r>
          </a:p>
        </p:txBody>
      </p:sp>
    </p:spTree>
    <p:extLst>
      <p:ext uri="{BB962C8B-B14F-4D97-AF65-F5344CB8AC3E}">
        <p14:creationId xmlns:p14="http://schemas.microsoft.com/office/powerpoint/2010/main" val="386274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F03BF-8BF8-4BBE-AE44-CF52433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</p:spTree>
    <p:extLst>
      <p:ext uri="{BB962C8B-B14F-4D97-AF65-F5344CB8AC3E}">
        <p14:creationId xmlns:p14="http://schemas.microsoft.com/office/powerpoint/2010/main" val="19823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654E00-50B0-4408-9883-24EDF928336E}"/>
              </a:ext>
            </a:extLst>
          </p:cNvPr>
          <p:cNvSpPr/>
          <p:nvPr/>
        </p:nvSpPr>
        <p:spPr>
          <a:xfrm>
            <a:off x="1021480" y="1335313"/>
            <a:ext cx="220069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B3D0C0-CC3B-4482-9A22-90EBB70D2BFE}"/>
              </a:ext>
            </a:extLst>
          </p:cNvPr>
          <p:cNvSpPr/>
          <p:nvPr/>
        </p:nvSpPr>
        <p:spPr>
          <a:xfrm>
            <a:off x="3222171" y="1306442"/>
            <a:ext cx="2200691" cy="3396187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D8E1AA-9349-4469-9591-A9399A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74D15-204D-4F17-BA8F-749E60F0922D}"/>
              </a:ext>
            </a:extLst>
          </p:cNvPr>
          <p:cNvSpPr txBox="1"/>
          <p:nvPr/>
        </p:nvSpPr>
        <p:spPr>
          <a:xfrm>
            <a:off x="4106779" y="1368685"/>
            <a:ext cx="10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Points</a:t>
            </a:r>
          </a:p>
        </p:txBody>
      </p:sp>
    </p:spTree>
    <p:extLst>
      <p:ext uri="{BB962C8B-B14F-4D97-AF65-F5344CB8AC3E}">
        <p14:creationId xmlns:p14="http://schemas.microsoft.com/office/powerpoint/2010/main" val="103467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F03BF-8BF8-4BBE-AE44-CF52433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654E00-50B0-4408-9883-24EDF928336E}"/>
              </a:ext>
            </a:extLst>
          </p:cNvPr>
          <p:cNvSpPr/>
          <p:nvPr/>
        </p:nvSpPr>
        <p:spPr>
          <a:xfrm>
            <a:off x="3280229" y="1335314"/>
            <a:ext cx="464457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CA747-3519-4813-A183-F44EB075DC45}"/>
              </a:ext>
            </a:extLst>
          </p:cNvPr>
          <p:cNvSpPr txBox="1"/>
          <p:nvPr/>
        </p:nvSpPr>
        <p:spPr>
          <a:xfrm>
            <a:off x="5053262" y="1335314"/>
            <a:ext cx="10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Points</a:t>
            </a:r>
          </a:p>
        </p:txBody>
      </p:sp>
    </p:spTree>
    <p:extLst>
      <p:ext uri="{BB962C8B-B14F-4D97-AF65-F5344CB8AC3E}">
        <p14:creationId xmlns:p14="http://schemas.microsoft.com/office/powerpoint/2010/main" val="300923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423A-0EFE-462B-AB6F-8140E520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House-Keeping: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309B-507D-4F0C-B6B4-78DFF86F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0"/>
            <a:ext cx="7386638" cy="2511425"/>
          </a:xfrm>
          <a:ln w="12700">
            <a:solidFill>
              <a:schemeClr val="tx1"/>
            </a:solidFill>
            <a:prstDash val="lg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Anonymous Feedback form: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https://forms.gle/PyQQy2mwzyATFmJW6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Padlet board (questions &amp; comments):</a:t>
            </a:r>
          </a:p>
          <a:p>
            <a:pPr marL="0" indent="0" fontAlgn="base">
              <a:buNone/>
            </a:pPr>
            <a:r>
              <a:rPr lang="en-GB" dirty="0">
                <a:hlinkClick r:id="rId3"/>
              </a:rPr>
              <a:t>http://padlet.com/paul_odowd1/1lhoodwv2fuc</a:t>
            </a:r>
            <a:endParaRPr lang="en-GB" dirty="0"/>
          </a:p>
          <a:p>
            <a:pPr marL="0" indent="0" fontAlgn="base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2C0E6D-A4E8-4C53-B1C1-6FE469184B87}"/>
              </a:ext>
            </a:extLst>
          </p:cNvPr>
          <p:cNvSpPr txBox="1">
            <a:spLocks/>
          </p:cNvSpPr>
          <p:nvPr/>
        </p:nvSpPr>
        <p:spPr>
          <a:xfrm>
            <a:off x="838200" y="1200150"/>
            <a:ext cx="10515600" cy="289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Timetables</a:t>
            </a:r>
          </a:p>
          <a:p>
            <a:r>
              <a:rPr lang="en-GB" dirty="0"/>
              <a:t>Blackboard</a:t>
            </a:r>
          </a:p>
          <a:p>
            <a:r>
              <a:rPr lang="en-GB" dirty="0"/>
              <a:t>New Unit design</a:t>
            </a:r>
          </a:p>
          <a:p>
            <a:r>
              <a:rPr lang="en-GB" dirty="0"/>
              <a:t>Assessment Points on BB in progress.</a:t>
            </a:r>
          </a:p>
        </p:txBody>
      </p:sp>
    </p:spTree>
    <p:extLst>
      <p:ext uri="{BB962C8B-B14F-4D97-AF65-F5344CB8AC3E}">
        <p14:creationId xmlns:p14="http://schemas.microsoft.com/office/powerpoint/2010/main" val="151104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F03BF-8BF8-4BBE-AE44-CF52433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654E00-50B0-4408-9883-24EDF928336E}"/>
              </a:ext>
            </a:extLst>
          </p:cNvPr>
          <p:cNvSpPr/>
          <p:nvPr/>
        </p:nvSpPr>
        <p:spPr>
          <a:xfrm>
            <a:off x="7494743" y="3007294"/>
            <a:ext cx="3859057" cy="348558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C243-41C7-4A2A-9736-9454B80C1F70}"/>
              </a:ext>
            </a:extLst>
          </p:cNvPr>
          <p:cNvSpPr txBox="1"/>
          <p:nvPr/>
        </p:nvSpPr>
        <p:spPr>
          <a:xfrm>
            <a:off x="8181474" y="3129346"/>
            <a:ext cx="10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 Points</a:t>
            </a:r>
          </a:p>
        </p:txBody>
      </p:sp>
    </p:spTree>
    <p:extLst>
      <p:ext uri="{BB962C8B-B14F-4D97-AF65-F5344CB8AC3E}">
        <p14:creationId xmlns:p14="http://schemas.microsoft.com/office/powerpoint/2010/main" val="353010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F03BF-8BF8-4BBE-AE44-CF52433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654E00-50B0-4408-9883-24EDF928336E}"/>
              </a:ext>
            </a:extLst>
          </p:cNvPr>
          <p:cNvSpPr/>
          <p:nvPr/>
        </p:nvSpPr>
        <p:spPr>
          <a:xfrm>
            <a:off x="8392340" y="1146629"/>
            <a:ext cx="2200691" cy="1982717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587E4-F438-4C3D-972B-9050FDB71ACB}"/>
              </a:ext>
            </a:extLst>
          </p:cNvPr>
          <p:cNvSpPr txBox="1"/>
          <p:nvPr/>
        </p:nvSpPr>
        <p:spPr>
          <a:xfrm>
            <a:off x="8468309" y="1214607"/>
            <a:ext cx="10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Points</a:t>
            </a:r>
          </a:p>
        </p:txBody>
      </p:sp>
    </p:spTree>
    <p:extLst>
      <p:ext uri="{BB962C8B-B14F-4D97-AF65-F5344CB8AC3E}">
        <p14:creationId xmlns:p14="http://schemas.microsoft.com/office/powerpoint/2010/main" val="380420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F03BF-8BF8-4BBE-AE44-CF52433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654E00-50B0-4408-9883-24EDF928336E}"/>
              </a:ext>
            </a:extLst>
          </p:cNvPr>
          <p:cNvSpPr/>
          <p:nvPr/>
        </p:nvSpPr>
        <p:spPr>
          <a:xfrm rot="20918111">
            <a:off x="777822" y="2008430"/>
            <a:ext cx="10149038" cy="1982717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876B9-AD61-4F29-B6B1-45F181523EFD}"/>
              </a:ext>
            </a:extLst>
          </p:cNvPr>
          <p:cNvSpPr txBox="1"/>
          <p:nvPr/>
        </p:nvSpPr>
        <p:spPr>
          <a:xfrm>
            <a:off x="194918" y="4159013"/>
            <a:ext cx="104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0 - 35 Points</a:t>
            </a:r>
          </a:p>
        </p:txBody>
      </p:sp>
    </p:spTree>
    <p:extLst>
      <p:ext uri="{BB962C8B-B14F-4D97-AF65-F5344CB8AC3E}">
        <p14:creationId xmlns:p14="http://schemas.microsoft.com/office/powerpoint/2010/main" val="139483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BE2-978E-4139-83AE-168CC73F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 on working with Robots (&amp; Arduino)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CA2F-15EA-407A-AEE3-5999E41F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debug from hardware up to software</a:t>
            </a:r>
          </a:p>
          <a:p>
            <a:pPr lvl="1"/>
            <a:r>
              <a:rPr lang="en-GB" dirty="0"/>
              <a:t>Your code might be perfect, the robot and environment present problems.</a:t>
            </a:r>
          </a:p>
          <a:p>
            <a:pPr lvl="1"/>
            <a:r>
              <a:rPr lang="en-GB" dirty="0"/>
              <a:t>Keep your wiring neat and use a convention (e.g., red = 5v, black = 0v).</a:t>
            </a:r>
          </a:p>
          <a:p>
            <a:pPr lvl="1"/>
            <a:r>
              <a:rPr lang="en-GB" dirty="0"/>
              <a:t>Don’t plug something in unless you need it.</a:t>
            </a:r>
          </a:p>
          <a:p>
            <a:pPr lvl="1"/>
            <a:r>
              <a:rPr lang="en-GB" dirty="0"/>
              <a:t>Always re-check your wiring.</a:t>
            </a:r>
          </a:p>
          <a:p>
            <a:pPr lvl="1"/>
            <a:r>
              <a:rPr lang="en-GB" dirty="0"/>
              <a:t>Remember that batteries run out (and weird things happen at low volts).</a:t>
            </a:r>
          </a:p>
          <a:p>
            <a:pPr lvl="1"/>
            <a:r>
              <a:rPr lang="en-GB" dirty="0"/>
              <a:t>Try to solve small problems, and build up complexity.</a:t>
            </a:r>
          </a:p>
          <a:p>
            <a:pPr lvl="1"/>
            <a:r>
              <a:rPr lang="en-GB" dirty="0"/>
              <a:t>Keep a previous version of working software.</a:t>
            </a:r>
          </a:p>
        </p:txBody>
      </p:sp>
    </p:spTree>
    <p:extLst>
      <p:ext uri="{BB962C8B-B14F-4D97-AF65-F5344CB8AC3E}">
        <p14:creationId xmlns:p14="http://schemas.microsoft.com/office/powerpoint/2010/main" val="316751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D49D-C27D-41E6-BEE2-F77902E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Romi</a:t>
            </a:r>
            <a:r>
              <a:rPr lang="en-GB" dirty="0"/>
              <a:t> Power Button</a:t>
            </a:r>
          </a:p>
        </p:txBody>
      </p:sp>
      <p:pic>
        <p:nvPicPr>
          <p:cNvPr id="1026" name="Picture 2" descr="Image result for pololu romi control board">
            <a:extLst>
              <a:ext uri="{FF2B5EF4-FFF2-40B4-BE49-F238E27FC236}">
                <a16:creationId xmlns:a16="http://schemas.microsoft.com/office/drawing/2014/main" id="{1A2A3859-3AC0-4460-B45D-9B03E86FF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4"/>
          <a:stretch/>
        </p:blipFill>
        <p:spPr bwMode="auto">
          <a:xfrm>
            <a:off x="2062162" y="1790700"/>
            <a:ext cx="80676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19A54-2BBD-47E6-AC8D-254D1BA13EFA}"/>
              </a:ext>
            </a:extLst>
          </p:cNvPr>
          <p:cNvSpPr/>
          <p:nvPr/>
        </p:nvSpPr>
        <p:spPr>
          <a:xfrm>
            <a:off x="1933575" y="1690688"/>
            <a:ext cx="714375" cy="255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12339-D68A-4B00-A701-EB60E2FF5595}"/>
              </a:ext>
            </a:extLst>
          </p:cNvPr>
          <p:cNvSpPr/>
          <p:nvPr/>
        </p:nvSpPr>
        <p:spPr>
          <a:xfrm>
            <a:off x="2290762" y="3231357"/>
            <a:ext cx="8301038" cy="255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A5A617-D0A6-4BD0-B83E-86970D0E8DD1}"/>
              </a:ext>
            </a:extLst>
          </p:cNvPr>
          <p:cNvCxnSpPr/>
          <p:nvPr/>
        </p:nvCxnSpPr>
        <p:spPr>
          <a:xfrm flipV="1">
            <a:off x="1800225" y="3168254"/>
            <a:ext cx="847725" cy="2150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CD1D30-9DE8-4D83-AE14-008D3AC694E3}"/>
              </a:ext>
            </a:extLst>
          </p:cNvPr>
          <p:cNvSpPr txBox="1"/>
          <p:nvPr/>
        </p:nvSpPr>
        <p:spPr>
          <a:xfrm>
            <a:off x="1065216" y="5368529"/>
            <a:ext cx="147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Button</a:t>
            </a:r>
          </a:p>
          <a:p>
            <a:r>
              <a:rPr lang="en-GB" dirty="0"/>
              <a:t>Press on / 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3FF4E-5943-48FA-A8CD-A11810537FC1}"/>
              </a:ext>
            </a:extLst>
          </p:cNvPr>
          <p:cNvCxnSpPr>
            <a:cxnSpLocks/>
          </p:cNvCxnSpPr>
          <p:nvPr/>
        </p:nvCxnSpPr>
        <p:spPr>
          <a:xfrm flipH="1" flipV="1">
            <a:off x="3319866" y="3231358"/>
            <a:ext cx="737784" cy="1661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9C6956-ADED-4EB8-9F6D-535D69B65717}"/>
              </a:ext>
            </a:extLst>
          </p:cNvPr>
          <p:cNvSpPr txBox="1"/>
          <p:nvPr/>
        </p:nvSpPr>
        <p:spPr>
          <a:xfrm>
            <a:off x="3910523" y="4976129"/>
            <a:ext cx="165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Latch</a:t>
            </a:r>
          </a:p>
          <a:p>
            <a:r>
              <a:rPr lang="en-GB" dirty="0"/>
              <a:t>Just Ignore this.</a:t>
            </a:r>
          </a:p>
          <a:p>
            <a:r>
              <a:rPr lang="en-GB" dirty="0"/>
              <a:t>Leave “off”.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20F17-BAEB-4DD9-8406-015FB6D7AB70}"/>
              </a:ext>
            </a:extLst>
          </p:cNvPr>
          <p:cNvCxnSpPr>
            <a:cxnSpLocks/>
          </p:cNvCxnSpPr>
          <p:nvPr/>
        </p:nvCxnSpPr>
        <p:spPr>
          <a:xfrm flipH="1" flipV="1">
            <a:off x="3743325" y="3147708"/>
            <a:ext cx="1966572" cy="12623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2AAB8-1305-456C-A283-6C783FCB6829}"/>
              </a:ext>
            </a:extLst>
          </p:cNvPr>
          <p:cNvSpPr txBox="1"/>
          <p:nvPr/>
        </p:nvSpPr>
        <p:spPr>
          <a:xfrm>
            <a:off x="5649714" y="4349886"/>
            <a:ext cx="3617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Blue Light = On, Using Battery Power</a:t>
            </a:r>
          </a:p>
          <a:p>
            <a:r>
              <a:rPr lang="en-GB" dirty="0"/>
              <a:t>Blue Light = Off, USB Power Only</a:t>
            </a:r>
          </a:p>
        </p:txBody>
      </p:sp>
    </p:spTree>
    <p:extLst>
      <p:ext uri="{BB962C8B-B14F-4D97-AF65-F5344CB8AC3E}">
        <p14:creationId xmlns:p14="http://schemas.microsoft.com/office/powerpoint/2010/main" val="478364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CB7F-F469-436A-9500-51B996B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Expectations</a:t>
            </a:r>
            <a:r>
              <a:rPr lang="en-GB" dirty="0"/>
              <a:t> (What do I have to do?)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571928-1D26-43A7-9728-B7EDC925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This is about </a:t>
            </a:r>
            <a:r>
              <a:rPr lang="en-GB" b="1" i="1" dirty="0"/>
              <a:t>Experimentation with Robotic Systems</a:t>
            </a:r>
          </a:p>
          <a:p>
            <a:pPr lvl="1"/>
            <a:r>
              <a:rPr lang="en-GB" dirty="0"/>
              <a:t>Understand something by </a:t>
            </a:r>
            <a:r>
              <a:rPr lang="en-GB" i="1" u="sng" dirty="0"/>
              <a:t>designing experiments</a:t>
            </a:r>
            <a:r>
              <a:rPr lang="en-GB" dirty="0"/>
              <a:t>, and </a:t>
            </a:r>
            <a:r>
              <a:rPr lang="en-GB" i="1" u="sng" dirty="0"/>
              <a:t>persisting</a:t>
            </a:r>
            <a:r>
              <a:rPr lang="en-GB" dirty="0"/>
              <a:t> until it works</a:t>
            </a:r>
          </a:p>
          <a:p>
            <a:pPr lvl="1"/>
            <a:r>
              <a:rPr lang="en-GB" dirty="0"/>
              <a:t>It is recommended you keep a log book</a:t>
            </a:r>
          </a:p>
          <a:p>
            <a:pPr lvl="1"/>
            <a:r>
              <a:rPr lang="en-GB" dirty="0"/>
              <a:t>Be prepared to investigate, explore and be curious</a:t>
            </a:r>
          </a:p>
          <a:p>
            <a:pPr lvl="1"/>
            <a:r>
              <a:rPr lang="en-GB" dirty="0"/>
              <a:t>Practice being critical of </a:t>
            </a:r>
            <a:r>
              <a:rPr lang="en-GB" u="sng" dirty="0"/>
              <a:t>how things work</a:t>
            </a:r>
            <a:r>
              <a:rPr lang="en-GB" dirty="0"/>
              <a:t>, and </a:t>
            </a:r>
            <a:r>
              <a:rPr lang="en-GB" u="sng" dirty="0"/>
              <a:t>how well they work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Robotic Systems: “</a:t>
            </a:r>
            <a:r>
              <a:rPr lang="en-GB" i="1" dirty="0">
                <a:solidFill>
                  <a:schemeClr val="bg1"/>
                </a:solidFill>
              </a:rPr>
              <a:t>Jack-of-all-Trades, Master of None”.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There will be lots you might not understand – that is O.K.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This Unit is about </a:t>
            </a:r>
            <a:r>
              <a:rPr lang="en-GB" i="1" u="sng" dirty="0">
                <a:solidFill>
                  <a:schemeClr val="bg1"/>
                </a:solidFill>
              </a:rPr>
              <a:t>appreciation</a:t>
            </a:r>
            <a:r>
              <a:rPr lang="en-GB" dirty="0">
                <a:solidFill>
                  <a:schemeClr val="bg1"/>
                </a:solidFill>
              </a:rPr>
              <a:t> for robotic sub-systems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This Unit is about </a:t>
            </a:r>
            <a:r>
              <a:rPr lang="en-GB" i="1" u="sng" dirty="0">
                <a:solidFill>
                  <a:schemeClr val="bg1"/>
                </a:solidFill>
              </a:rPr>
              <a:t>exposure</a:t>
            </a:r>
            <a:r>
              <a:rPr lang="en-GB" dirty="0">
                <a:solidFill>
                  <a:schemeClr val="bg1"/>
                </a:solidFill>
              </a:rPr>
              <a:t> to a whole robotic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want to see a </a:t>
            </a:r>
            <a:r>
              <a:rPr lang="en-GB" i="1" u="sng" dirty="0">
                <a:solidFill>
                  <a:schemeClr val="bg1"/>
                </a:solidFill>
              </a:rPr>
              <a:t>critical understanding and evaluation </a:t>
            </a:r>
            <a:r>
              <a:rPr lang="en-GB" dirty="0">
                <a:solidFill>
                  <a:schemeClr val="bg1"/>
                </a:solidFill>
              </a:rPr>
              <a:t>of </a:t>
            </a:r>
            <a:r>
              <a:rPr lang="en-GB" i="1" dirty="0">
                <a:solidFill>
                  <a:schemeClr val="bg1"/>
                </a:solidFill>
              </a:rPr>
              <a:t>Robotic Systems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Lots of self-d</a:t>
            </a:r>
          </a:p>
          <a:p>
            <a:r>
              <a:rPr lang="en-GB" dirty="0" err="1">
                <a:solidFill>
                  <a:schemeClr val="bg1"/>
                </a:solidFill>
              </a:rPr>
              <a:t>irected</a:t>
            </a:r>
            <a:r>
              <a:rPr lang="en-GB" dirty="0">
                <a:solidFill>
                  <a:schemeClr val="bg1"/>
                </a:solidFill>
              </a:rPr>
              <a:t> work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It is O.K to search for answers on Google, StackExchange.com, etc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94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CB7F-F469-436A-9500-51B996B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Expectations</a:t>
            </a:r>
            <a:r>
              <a:rPr lang="en-GB" dirty="0"/>
              <a:t> (What do I have to do?)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571928-1D26-43A7-9728-B7EDC925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This is about </a:t>
            </a:r>
            <a:r>
              <a:rPr lang="en-GB" b="1" i="1" dirty="0"/>
              <a:t>Experimentation with Robotic Systems</a:t>
            </a:r>
          </a:p>
          <a:p>
            <a:pPr lvl="1"/>
            <a:r>
              <a:rPr lang="en-GB" dirty="0"/>
              <a:t>Understand something by </a:t>
            </a:r>
            <a:r>
              <a:rPr lang="en-GB" i="1" u="sng" dirty="0"/>
              <a:t>designing experiments</a:t>
            </a:r>
            <a:r>
              <a:rPr lang="en-GB" dirty="0"/>
              <a:t>, and </a:t>
            </a:r>
            <a:r>
              <a:rPr lang="en-GB" i="1" u="sng" dirty="0"/>
              <a:t>persisting</a:t>
            </a:r>
            <a:r>
              <a:rPr lang="en-GB" dirty="0"/>
              <a:t> until it works</a:t>
            </a:r>
          </a:p>
          <a:p>
            <a:pPr lvl="1"/>
            <a:r>
              <a:rPr lang="en-GB" dirty="0"/>
              <a:t>It is recommended you keep a log book</a:t>
            </a:r>
          </a:p>
          <a:p>
            <a:pPr lvl="1"/>
            <a:r>
              <a:rPr lang="en-GB" dirty="0"/>
              <a:t>Be prepared to investigate, explore and be curious</a:t>
            </a:r>
          </a:p>
          <a:p>
            <a:pPr lvl="1"/>
            <a:r>
              <a:rPr lang="en-GB" dirty="0"/>
              <a:t>Practice being critical of </a:t>
            </a:r>
            <a:r>
              <a:rPr lang="en-GB" u="sng" dirty="0"/>
              <a:t>how things work</a:t>
            </a:r>
            <a:r>
              <a:rPr lang="en-GB" dirty="0"/>
              <a:t>, and </a:t>
            </a:r>
            <a:r>
              <a:rPr lang="en-GB" u="sng" dirty="0"/>
              <a:t>how well they work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Robotic Systems: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Jack-of-all-Trades, Master of None”.</a:t>
            </a:r>
          </a:p>
          <a:p>
            <a:pPr lvl="1"/>
            <a:r>
              <a:rPr lang="en-GB" dirty="0"/>
              <a:t>There will be lots you might not understand – that is O.K.</a:t>
            </a:r>
          </a:p>
          <a:p>
            <a:pPr lvl="1"/>
            <a:r>
              <a:rPr lang="en-GB" dirty="0"/>
              <a:t>This Unit is about </a:t>
            </a:r>
            <a:r>
              <a:rPr lang="en-GB" i="1" u="sng" dirty="0"/>
              <a:t>appreciation</a:t>
            </a:r>
            <a:r>
              <a:rPr lang="en-GB" dirty="0"/>
              <a:t> for robotic sub-systems </a:t>
            </a:r>
          </a:p>
          <a:p>
            <a:pPr lvl="1"/>
            <a:r>
              <a:rPr lang="en-GB" dirty="0"/>
              <a:t>This Unit is about </a:t>
            </a:r>
            <a:r>
              <a:rPr lang="en-GB" i="1" u="sng" dirty="0"/>
              <a:t>exposure</a:t>
            </a:r>
            <a:r>
              <a:rPr lang="en-GB" dirty="0"/>
              <a:t> to a whole robotic system</a:t>
            </a:r>
          </a:p>
          <a:p>
            <a:pPr lvl="1"/>
            <a:r>
              <a:rPr lang="en-GB" dirty="0"/>
              <a:t>We want to see a </a:t>
            </a:r>
            <a:r>
              <a:rPr lang="en-GB" i="1" u="sng" dirty="0"/>
              <a:t>critical understanding and evaluation </a:t>
            </a:r>
            <a:r>
              <a:rPr lang="en-GB" dirty="0"/>
              <a:t>of </a:t>
            </a:r>
            <a:r>
              <a:rPr lang="en-GB" i="1" dirty="0"/>
              <a:t>Robotic Systems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Lots of self-directed work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It is 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.K to search for answers on Google, StackExchange.com, etc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55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CB7F-F469-436A-9500-51B996B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Expectations</a:t>
            </a:r>
            <a:r>
              <a:rPr lang="en-GB" dirty="0"/>
              <a:t> (What do I have to do?)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571928-1D26-43A7-9728-B7EDC925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This is about </a:t>
            </a:r>
            <a:r>
              <a:rPr lang="en-GB" b="1" i="1" dirty="0"/>
              <a:t>Experimentation with Robotic Systems</a:t>
            </a:r>
          </a:p>
          <a:p>
            <a:pPr lvl="1"/>
            <a:r>
              <a:rPr lang="en-GB" dirty="0"/>
              <a:t>Understand something by </a:t>
            </a:r>
            <a:r>
              <a:rPr lang="en-GB" i="1" u="sng" dirty="0"/>
              <a:t>designing experiments</a:t>
            </a:r>
            <a:r>
              <a:rPr lang="en-GB" dirty="0"/>
              <a:t>, and </a:t>
            </a:r>
            <a:r>
              <a:rPr lang="en-GB" i="1" u="sng" dirty="0"/>
              <a:t>persisting</a:t>
            </a:r>
            <a:r>
              <a:rPr lang="en-GB" dirty="0"/>
              <a:t> until it works</a:t>
            </a:r>
          </a:p>
          <a:p>
            <a:pPr lvl="1"/>
            <a:r>
              <a:rPr lang="en-GB" dirty="0"/>
              <a:t>It is recommended you keep a log book</a:t>
            </a:r>
          </a:p>
          <a:p>
            <a:pPr lvl="1"/>
            <a:r>
              <a:rPr lang="en-GB" dirty="0"/>
              <a:t>Be prepared to investigate, explore and be curious</a:t>
            </a:r>
          </a:p>
          <a:p>
            <a:pPr lvl="1"/>
            <a:r>
              <a:rPr lang="en-GB" dirty="0"/>
              <a:t>Practice being critical of </a:t>
            </a:r>
            <a:r>
              <a:rPr lang="en-GB" u="sng" dirty="0"/>
              <a:t>how things work</a:t>
            </a:r>
            <a:r>
              <a:rPr lang="en-GB" dirty="0"/>
              <a:t>, and </a:t>
            </a:r>
            <a:r>
              <a:rPr lang="en-GB" u="sng" dirty="0"/>
              <a:t>how well they work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Robotic Systems: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Jack-of-all-Trades, Master of None”.</a:t>
            </a:r>
          </a:p>
          <a:p>
            <a:pPr lvl="1"/>
            <a:r>
              <a:rPr lang="en-GB" dirty="0"/>
              <a:t>There will be lots you might not understand – that is O.K.</a:t>
            </a:r>
          </a:p>
          <a:p>
            <a:pPr lvl="1"/>
            <a:r>
              <a:rPr lang="en-GB" dirty="0"/>
              <a:t>This Unit is about </a:t>
            </a:r>
            <a:r>
              <a:rPr lang="en-GB" i="1" u="sng" dirty="0"/>
              <a:t>appreciation</a:t>
            </a:r>
            <a:r>
              <a:rPr lang="en-GB" dirty="0"/>
              <a:t> for robotic sub-systems </a:t>
            </a:r>
          </a:p>
          <a:p>
            <a:pPr lvl="1"/>
            <a:r>
              <a:rPr lang="en-GB" dirty="0"/>
              <a:t>This Unit is about </a:t>
            </a:r>
            <a:r>
              <a:rPr lang="en-GB" i="1" u="sng" dirty="0"/>
              <a:t>exposure</a:t>
            </a:r>
            <a:r>
              <a:rPr lang="en-GB" dirty="0"/>
              <a:t> to a whole robotic system</a:t>
            </a:r>
          </a:p>
          <a:p>
            <a:pPr lvl="1"/>
            <a:r>
              <a:rPr lang="en-GB" dirty="0"/>
              <a:t>We want to see a </a:t>
            </a:r>
            <a:r>
              <a:rPr lang="en-GB" i="1" u="sng" dirty="0"/>
              <a:t>critical understanding and evaluation </a:t>
            </a:r>
            <a:r>
              <a:rPr lang="en-GB" dirty="0"/>
              <a:t>of </a:t>
            </a:r>
            <a:r>
              <a:rPr lang="en-GB" i="1" dirty="0"/>
              <a:t>Robotic Systems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Lots of self-directed work, peer-learning</a:t>
            </a:r>
          </a:p>
          <a:p>
            <a:pPr lvl="1"/>
            <a:r>
              <a:rPr lang="en-GB" dirty="0"/>
              <a:t>It is O.K to search for answers on Google, StackExchange.com, etc</a:t>
            </a:r>
          </a:p>
          <a:p>
            <a:pPr lvl="1"/>
            <a:r>
              <a:rPr lang="en-GB" dirty="0"/>
              <a:t>Play with your </a:t>
            </a:r>
            <a:r>
              <a:rPr lang="en-GB" dirty="0" err="1"/>
              <a:t>Romi</a:t>
            </a:r>
            <a:r>
              <a:rPr lang="en-GB" dirty="0"/>
              <a:t> Robot – see what you can get it to do!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41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CB7F-F469-436A-9500-51B996B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</a:t>
            </a:r>
            <a:r>
              <a:rPr lang="en-GB" dirty="0"/>
              <a:t> (What will I have achieved?)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412C-4599-4209-B126-3432DB2A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will feel comfortable to make and program your own robot from scratch</a:t>
            </a:r>
          </a:p>
          <a:p>
            <a:pPr lvl="1"/>
            <a:r>
              <a:rPr lang="en-GB" dirty="0"/>
              <a:t>You’ll feel O.K looking at Datasheets, code, etc.</a:t>
            </a:r>
          </a:p>
          <a:p>
            <a:pPr lvl="1"/>
            <a:r>
              <a:rPr lang="en-GB" dirty="0"/>
              <a:t>You’ll better understand how to </a:t>
            </a:r>
            <a:r>
              <a:rPr lang="en-GB" i="1" u="sng" dirty="0"/>
              <a:t>debug a real robot from hardware to software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You will have an understanding of all the parts of a robot, from electronics up to high-level behaviours.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Which will improve your understanding of your own </a:t>
            </a:r>
            <a:r>
              <a:rPr lang="en-GB" b="1" i="1" dirty="0">
                <a:solidFill>
                  <a:schemeClr val="bg1"/>
                </a:solidFill>
              </a:rPr>
              <a:t>specialism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Which will help to make you </a:t>
            </a:r>
            <a:r>
              <a:rPr lang="en-GB" b="1" i="1" dirty="0">
                <a:solidFill>
                  <a:schemeClr val="bg1"/>
                </a:solidFill>
              </a:rPr>
              <a:t>a stronger team member </a:t>
            </a:r>
            <a:r>
              <a:rPr lang="en-GB" dirty="0">
                <a:solidFill>
                  <a:schemeClr val="bg1"/>
                </a:solidFill>
              </a:rPr>
              <a:t>on a project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You’ll have a better understanding of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Break down a problem into smaller parts (technical or task)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Construct experiments to better understand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Develop potential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Evaluate and justify your solution to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3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CB7F-F469-436A-9500-51B996B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</a:t>
            </a:r>
            <a:r>
              <a:rPr lang="en-GB" dirty="0"/>
              <a:t> (What will I have achieved?)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412C-4599-4209-B126-3432DB2A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will feel comfortable to make and program your own robot from scratch</a:t>
            </a:r>
          </a:p>
          <a:p>
            <a:pPr lvl="1"/>
            <a:r>
              <a:rPr lang="en-GB" dirty="0"/>
              <a:t>You’ll feel O.K looking at Datasheets, code, etc.</a:t>
            </a:r>
          </a:p>
          <a:p>
            <a:pPr lvl="1"/>
            <a:r>
              <a:rPr lang="en-GB" dirty="0"/>
              <a:t>You’ll better understand how to </a:t>
            </a:r>
            <a:r>
              <a:rPr lang="en-GB" i="1" u="sng" dirty="0"/>
              <a:t>debug a real robot from hardware to software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 will have an understanding of all the parts of a robot, from electronics up to high-level behaviours.</a:t>
            </a:r>
          </a:p>
          <a:p>
            <a:pPr lvl="1"/>
            <a:r>
              <a:rPr lang="en-GB" dirty="0"/>
              <a:t>Which will improve your understanding of your own </a:t>
            </a:r>
            <a:r>
              <a:rPr lang="en-GB" b="1" i="1" dirty="0"/>
              <a:t>specialism</a:t>
            </a:r>
          </a:p>
          <a:p>
            <a:pPr lvl="1"/>
            <a:r>
              <a:rPr lang="en-GB" dirty="0"/>
              <a:t>Which will help to make you </a:t>
            </a:r>
            <a:r>
              <a:rPr lang="en-GB" b="1" i="1" dirty="0"/>
              <a:t>a stronger team member </a:t>
            </a:r>
            <a:r>
              <a:rPr lang="en-GB" dirty="0"/>
              <a:t>on a project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You’ll have a better understanding of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Break down a problem into smaller parts (technical or task)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Construct experiments to better understand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Develop potential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Evaluate and justify your solution to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9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D53A-2BE9-4D7A-A460-BAB675EF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F54D-5B1F-4383-BAF5-C2587232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</a:t>
            </a:r>
            <a:r>
              <a:rPr lang="en-GB" dirty="0" err="1"/>
              <a:t>Romi</a:t>
            </a:r>
            <a:r>
              <a:rPr lang="en-GB" dirty="0"/>
              <a:t> &amp; Coursework</a:t>
            </a:r>
          </a:p>
          <a:p>
            <a:r>
              <a:rPr lang="en-GB" dirty="0"/>
              <a:t>Introduce Unit format for the next 7 weeks.</a:t>
            </a:r>
          </a:p>
          <a:p>
            <a:r>
              <a:rPr lang="en-GB" dirty="0"/>
              <a:t>Discuss Assessment 1 structure</a:t>
            </a:r>
          </a:p>
          <a:p>
            <a:r>
              <a:rPr lang="en-GB" dirty="0"/>
              <a:t>Advice for working within Robotics</a:t>
            </a:r>
          </a:p>
          <a:p>
            <a:r>
              <a:rPr lang="en-GB" dirty="0"/>
              <a:t>Expectations &amp; Outcomes</a:t>
            </a:r>
          </a:p>
          <a:p>
            <a:r>
              <a:rPr lang="en-GB" dirty="0"/>
              <a:t>Q&amp;A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8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CB7F-F469-436A-9500-51B996B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</a:t>
            </a:r>
            <a:r>
              <a:rPr lang="en-GB" dirty="0"/>
              <a:t> (What will I have achieved?)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412C-4599-4209-B126-3432DB2A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will feel comfortable to make and program your own robot from scratch</a:t>
            </a:r>
          </a:p>
          <a:p>
            <a:pPr lvl="1"/>
            <a:r>
              <a:rPr lang="en-GB" dirty="0"/>
              <a:t>You’ll feel O.K looking at Datasheets, code, etc.</a:t>
            </a:r>
          </a:p>
          <a:p>
            <a:pPr lvl="1"/>
            <a:r>
              <a:rPr lang="en-GB" dirty="0"/>
              <a:t>You’ll better understand how to </a:t>
            </a:r>
            <a:r>
              <a:rPr lang="en-GB" i="1" u="sng" dirty="0"/>
              <a:t>debug a real robot from hardware to software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 will have an understanding of all the parts of a robot, from electronics up to high-level behaviours.</a:t>
            </a:r>
          </a:p>
          <a:p>
            <a:pPr lvl="1"/>
            <a:r>
              <a:rPr lang="en-GB" dirty="0"/>
              <a:t>Which will improve your understanding of your own </a:t>
            </a:r>
            <a:r>
              <a:rPr lang="en-GB" b="1" i="1" dirty="0"/>
              <a:t>specialism</a:t>
            </a:r>
          </a:p>
          <a:p>
            <a:pPr lvl="1"/>
            <a:r>
              <a:rPr lang="en-GB" dirty="0"/>
              <a:t>Which will help to make you </a:t>
            </a:r>
            <a:r>
              <a:rPr lang="en-GB" b="1" i="1" dirty="0"/>
              <a:t>a stronger team member </a:t>
            </a:r>
            <a:r>
              <a:rPr lang="en-GB" dirty="0"/>
              <a:t>on a project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You’ll have a better understanding of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Break down a problem into smaller parts (technical or task)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Construct experiments to better understand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Develop potential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Evaluate and justify your solution to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25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9107-CFAF-41FE-9550-8FD770C8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Remarks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F401-7740-4757-BCE8-816584BC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We will introduce </a:t>
            </a:r>
            <a:r>
              <a:rPr lang="en-GB" b="1" dirty="0"/>
              <a:t>Assessment 2 </a:t>
            </a:r>
            <a:r>
              <a:rPr lang="en-GB" dirty="0"/>
              <a:t>in more depth in </a:t>
            </a:r>
            <a:r>
              <a:rPr lang="en-GB" b="1" dirty="0"/>
              <a:t>Week 7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Queries outside of labs/lectures </a:t>
            </a:r>
            <a:r>
              <a:rPr lang="en-GB" u="sng" dirty="0"/>
              <a:t>must</a:t>
            </a:r>
            <a:r>
              <a:rPr lang="en-GB" dirty="0"/>
              <a:t> go to the Blackboard Discussion Forum first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We’ve completely re-designed this Unit – it is all 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There might be some technical bugs, please be patient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We would love your feedback throughout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2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8FE4-0DF1-486C-BDEA-ED4A741C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546"/>
            <a:ext cx="10515600" cy="1325563"/>
          </a:xfrm>
        </p:spPr>
        <p:txBody>
          <a:bodyPr/>
          <a:lstStyle/>
          <a:p>
            <a:r>
              <a:rPr lang="en-GB" dirty="0"/>
              <a:t>What is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EE11-C787-4709-84E8-4490E298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993"/>
            <a:ext cx="10515600" cy="3097123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/>
              <a:t>Tomorrow, Wednesday 2</a:t>
            </a:r>
            <a:r>
              <a:rPr lang="en-GB" sz="3200" b="1" baseline="30000" dirty="0"/>
              <a:t>nd</a:t>
            </a:r>
            <a:r>
              <a:rPr lang="en-GB" sz="3200" b="1" dirty="0"/>
              <a:t> October:</a:t>
            </a:r>
          </a:p>
          <a:p>
            <a:pPr marL="0" indent="0">
              <a:buNone/>
            </a:pPr>
            <a:r>
              <a:rPr lang="en-GB" dirty="0"/>
              <a:t>9.00am : 11.00am – </a:t>
            </a:r>
            <a:r>
              <a:rPr lang="en-GB" dirty="0" err="1"/>
              <a:t>Romi</a:t>
            </a:r>
            <a:r>
              <a:rPr lang="en-GB" dirty="0"/>
              <a:t> Hand Out, First Lab Session, Bill Brown Suite</a:t>
            </a:r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r>
              <a:rPr lang="en-GB" sz="3200" b="1" dirty="0"/>
              <a:t>Thursday 3</a:t>
            </a:r>
            <a:r>
              <a:rPr lang="en-GB" sz="3200" b="1" baseline="30000" dirty="0"/>
              <a:t>rd</a:t>
            </a:r>
            <a:r>
              <a:rPr lang="en-GB" sz="3200" b="1" dirty="0"/>
              <a:t> October:</a:t>
            </a:r>
          </a:p>
          <a:p>
            <a:pPr marL="0" indent="0">
              <a:buNone/>
            </a:pPr>
            <a:r>
              <a:rPr lang="en-GB" dirty="0"/>
              <a:t>10.00am : 11.00am – Lecture, Microcontrollers, Queens 1.15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E2E26-25F6-403D-876F-094A08596A99}"/>
              </a:ext>
            </a:extLst>
          </p:cNvPr>
          <p:cNvSpPr txBox="1"/>
          <p:nvPr/>
        </p:nvSpPr>
        <p:spPr>
          <a:xfrm>
            <a:off x="296839" y="5742452"/>
            <a:ext cx="4632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Delivered by:</a:t>
            </a:r>
          </a:p>
          <a:p>
            <a:r>
              <a:rPr lang="en-GB" dirty="0"/>
              <a:t>Paul O’Dowd 	</a:t>
            </a:r>
            <a:r>
              <a:rPr lang="en-GB" dirty="0">
                <a:hlinkClick r:id="rId3"/>
              </a:rPr>
              <a:t>paul.odowd@bristol.ac.uk</a:t>
            </a:r>
            <a:endParaRPr lang="en-GB" dirty="0"/>
          </a:p>
          <a:p>
            <a:r>
              <a:rPr lang="en-GB" dirty="0"/>
              <a:t>Martin Garrad </a:t>
            </a:r>
            <a:r>
              <a:rPr lang="en-GB"/>
              <a:t>	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34A514-8F3D-4FBA-AB80-B471ABF3FF0D}"/>
              </a:ext>
            </a:extLst>
          </p:cNvPr>
          <p:cNvSpPr txBox="1">
            <a:spLocks/>
          </p:cNvSpPr>
          <p:nvPr/>
        </p:nvSpPr>
        <p:spPr>
          <a:xfrm>
            <a:off x="838200" y="425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551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01B0195-6849-4DBF-AAAB-10707FBA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4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BF318-E3BD-4557-9B05-1D12A6BE0039}"/>
              </a:ext>
            </a:extLst>
          </p:cNvPr>
          <p:cNvSpPr txBox="1"/>
          <p:nvPr/>
        </p:nvSpPr>
        <p:spPr>
          <a:xfrm>
            <a:off x="6459008" y="2921168"/>
            <a:ext cx="5180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Meet the </a:t>
            </a:r>
            <a:r>
              <a:rPr lang="en-GB" sz="6000" dirty="0" err="1"/>
              <a:t>Romi</a:t>
            </a:r>
            <a:r>
              <a:rPr lang="en-GB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014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20D5-D530-4F64-8FD5-E776B9A9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on the Unit?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A64986-98BB-48A1-A1EB-E9CC42E36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734261"/>
              </p:ext>
            </p:extLst>
          </p:nvPr>
        </p:nvGraphicFramePr>
        <p:xfrm>
          <a:off x="2591543" y="1378743"/>
          <a:ext cx="7008914" cy="5114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1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DBC2-0507-4F18-80F2-25D95184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100% 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07B8-1A2A-42B4-9B29-1271F77F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40% Assessment 1: Individual Basis, Line Following Task</a:t>
            </a:r>
          </a:p>
          <a:p>
            <a:pPr lvl="1"/>
            <a:r>
              <a:rPr lang="en-GB" dirty="0"/>
              <a:t>Weeks 1 - 7</a:t>
            </a:r>
          </a:p>
          <a:p>
            <a:pPr lvl="1"/>
            <a:r>
              <a:rPr lang="en-GB" dirty="0"/>
              <a:t>3 Assessment Opportunities, Doodle-poll sign-ups (30</a:t>
            </a:r>
            <a:r>
              <a:rPr lang="en-GB" baseline="30000" dirty="0"/>
              <a:t>th</a:t>
            </a:r>
            <a:r>
              <a:rPr lang="en-GB" dirty="0"/>
              <a:t> Oct, 6</a:t>
            </a:r>
            <a:r>
              <a:rPr lang="en-GB" baseline="30000" dirty="0"/>
              <a:t>th</a:t>
            </a:r>
            <a:r>
              <a:rPr lang="en-GB" dirty="0"/>
              <a:t> Nov, </a:t>
            </a:r>
            <a:r>
              <a:rPr lang="en-GB" b="1" u="sng" dirty="0"/>
              <a:t>13</a:t>
            </a:r>
            <a:r>
              <a:rPr lang="en-GB" b="1" u="sng" baseline="30000" dirty="0"/>
              <a:t>th</a:t>
            </a:r>
            <a:r>
              <a:rPr lang="en-GB" b="1" u="sng" dirty="0"/>
              <a:t> Nov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Individual Demonstration (mandatory)</a:t>
            </a:r>
          </a:p>
          <a:p>
            <a:pPr lvl="1"/>
            <a:r>
              <a:rPr lang="en-GB" dirty="0"/>
              <a:t>Your code to uploaded Blackboard (mandatory)</a:t>
            </a:r>
          </a:p>
          <a:p>
            <a:pPr lvl="1"/>
            <a:endParaRPr lang="en-GB" dirty="0"/>
          </a:p>
          <a:p>
            <a:r>
              <a:rPr lang="en-GB" dirty="0"/>
              <a:t>60% Assessment 2: Group Work, Robotics Experiment</a:t>
            </a:r>
          </a:p>
          <a:p>
            <a:pPr lvl="1"/>
            <a:r>
              <a:rPr lang="en-GB" dirty="0"/>
              <a:t>Weeks 8 - 12</a:t>
            </a:r>
          </a:p>
          <a:p>
            <a:pPr lvl="1"/>
            <a:r>
              <a:rPr lang="en-GB" dirty="0"/>
              <a:t>8 – 10 page Report, 1 per group, </a:t>
            </a:r>
          </a:p>
          <a:p>
            <a:pPr lvl="1"/>
            <a:r>
              <a:rPr lang="en-GB" dirty="0"/>
              <a:t>Report due via Blackboard, </a:t>
            </a:r>
            <a:r>
              <a:rPr lang="en-GB" b="1" u="sng" dirty="0"/>
              <a:t>6pm Wednesday 18</a:t>
            </a:r>
            <a:r>
              <a:rPr lang="en-GB" b="1" u="sng" baseline="30000" dirty="0"/>
              <a:t>th</a:t>
            </a:r>
            <a:r>
              <a:rPr lang="en-GB" b="1" u="sng" dirty="0"/>
              <a:t> December</a:t>
            </a:r>
            <a:r>
              <a:rPr lang="en-GB" b="1" dirty="0"/>
              <a:t>.</a:t>
            </a:r>
          </a:p>
          <a:p>
            <a:pPr lvl="1"/>
            <a:r>
              <a:rPr lang="en-GB" dirty="0"/>
              <a:t>Robot Demo – 10 minutes, </a:t>
            </a:r>
            <a:r>
              <a:rPr lang="en-GB" b="1" u="sng" dirty="0"/>
              <a:t>Thursday 12</a:t>
            </a:r>
            <a:r>
              <a:rPr lang="en-GB" b="1" u="sng" baseline="30000" dirty="0"/>
              <a:t>th</a:t>
            </a:r>
            <a:r>
              <a:rPr lang="en-GB" b="1" u="sng" dirty="0"/>
              <a:t> December.</a:t>
            </a:r>
            <a:endParaRPr lang="en-GB" dirty="0"/>
          </a:p>
          <a:p>
            <a:pPr lvl="1"/>
            <a:r>
              <a:rPr lang="en-GB" dirty="0"/>
              <a:t>Groups of 4 people – declare on Blackboard deadline </a:t>
            </a:r>
            <a:r>
              <a:rPr lang="en-GB" b="1" dirty="0"/>
              <a:t>14</a:t>
            </a:r>
            <a:r>
              <a:rPr lang="en-GB" b="1" baseline="30000" dirty="0"/>
              <a:t>th</a:t>
            </a:r>
            <a:r>
              <a:rPr lang="en-GB" b="1" dirty="0"/>
              <a:t> Nov (Week 7).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7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980F23-3D98-48E5-A66F-13B58AC711AC}"/>
              </a:ext>
            </a:extLst>
          </p:cNvPr>
          <p:cNvSpPr/>
          <p:nvPr/>
        </p:nvSpPr>
        <p:spPr>
          <a:xfrm>
            <a:off x="1009650" y="1514476"/>
            <a:ext cx="6317553" cy="315277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F394-B33F-498A-A3F4-9287BC49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This Unit in Overview: </a:t>
            </a:r>
            <a:r>
              <a:rPr lang="en-GB" dirty="0"/>
              <a:t>	</a:t>
            </a:r>
            <a:r>
              <a:rPr lang="en-GB" i="1" dirty="0"/>
              <a:t>4 Key Skills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E911-EE43-48A4-A031-3F7E04DE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1690688"/>
            <a:ext cx="687705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sz="3200" i="1" dirty="0"/>
              <a:t>Break down a problem into smaller parts </a:t>
            </a:r>
            <a:r>
              <a:rPr lang="en-GB" sz="3200" dirty="0"/>
              <a:t>(technical or task)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Construct experiments to better understand a problem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u="sng" dirty="0"/>
              <a:t>Develop potential solutions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i="1" dirty="0"/>
              <a:t>Evaluate and justify your solution to others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29F7-4B5D-493A-9C07-A3A55788E4B1}"/>
              </a:ext>
            </a:extLst>
          </p:cNvPr>
          <p:cNvSpPr txBox="1"/>
          <p:nvPr/>
        </p:nvSpPr>
        <p:spPr>
          <a:xfrm>
            <a:off x="8617698" y="1967478"/>
            <a:ext cx="32123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Assessment 1</a:t>
            </a:r>
          </a:p>
          <a:p>
            <a:pPr algn="ctr"/>
            <a:r>
              <a:rPr lang="en-GB" sz="2800" dirty="0"/>
              <a:t>Lectures + </a:t>
            </a:r>
            <a:r>
              <a:rPr lang="en-GB" sz="2800" dirty="0" err="1"/>
              <a:t>Labsheets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Robot Demo:</a:t>
            </a:r>
          </a:p>
          <a:p>
            <a:pPr algn="ctr"/>
            <a:r>
              <a:rPr lang="en-GB" sz="2800" dirty="0"/>
              <a:t> Line Following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258439D-473D-4696-8303-3161DC7038F2}"/>
              </a:ext>
            </a:extLst>
          </p:cNvPr>
          <p:cNvSpPr/>
          <p:nvPr/>
        </p:nvSpPr>
        <p:spPr>
          <a:xfrm>
            <a:off x="7620001" y="1690688"/>
            <a:ext cx="723899" cy="2833687"/>
          </a:xfrm>
          <a:prstGeom prst="rightBrace">
            <a:avLst>
              <a:gd name="adj1" fmla="val 8333"/>
              <a:gd name="adj2" fmla="val 503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4E7B2E-921C-4E24-AAC2-A3DDA481D34F}"/>
              </a:ext>
            </a:extLst>
          </p:cNvPr>
          <p:cNvSpPr/>
          <p:nvPr/>
        </p:nvSpPr>
        <p:spPr>
          <a:xfrm>
            <a:off x="1028652" y="1533526"/>
            <a:ext cx="6317553" cy="4635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F394-B33F-498A-A3F4-9287BC49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This Unit in Overview: </a:t>
            </a:r>
            <a:r>
              <a:rPr lang="en-GB" dirty="0"/>
              <a:t>	</a:t>
            </a:r>
            <a:r>
              <a:rPr lang="en-GB" i="1" dirty="0"/>
              <a:t>4 Key Skills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E911-EE43-48A4-A031-3F7E04DE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1690688"/>
            <a:ext cx="6877050" cy="4351338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sz="3200" i="1" dirty="0"/>
              <a:t>Break down a problem into smaller parts </a:t>
            </a:r>
            <a:r>
              <a:rPr lang="en-GB" sz="3200" dirty="0"/>
              <a:t>(technical or task)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Construct experiments to better understand a problem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Develop potential solutions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i="1" u="sng" dirty="0"/>
              <a:t>Evaluate and justify your solution to others</a:t>
            </a:r>
          </a:p>
          <a:p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C230051-0F7B-463E-B944-5CB19443B76D}"/>
              </a:ext>
            </a:extLst>
          </p:cNvPr>
          <p:cNvSpPr/>
          <p:nvPr/>
        </p:nvSpPr>
        <p:spPr>
          <a:xfrm>
            <a:off x="7483135" y="4191043"/>
            <a:ext cx="723899" cy="1808142"/>
          </a:xfrm>
          <a:prstGeom prst="rightBrace">
            <a:avLst>
              <a:gd name="adj1" fmla="val 8333"/>
              <a:gd name="adj2" fmla="val 503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DE4DC-1031-4C0A-9CD3-22B5552055EA}"/>
              </a:ext>
            </a:extLst>
          </p:cNvPr>
          <p:cNvSpPr txBox="1"/>
          <p:nvPr/>
        </p:nvSpPr>
        <p:spPr>
          <a:xfrm>
            <a:off x="8207034" y="3590132"/>
            <a:ext cx="35221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Assessment 2</a:t>
            </a:r>
          </a:p>
          <a:p>
            <a:pPr algn="ctr"/>
            <a:r>
              <a:rPr lang="en-GB" sz="2800" dirty="0"/>
              <a:t>Self-Directed</a:t>
            </a:r>
          </a:p>
          <a:p>
            <a:pPr algn="ctr"/>
            <a:r>
              <a:rPr lang="en-GB" sz="2800" dirty="0"/>
              <a:t>Group Work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Group Report:</a:t>
            </a:r>
          </a:p>
          <a:p>
            <a:pPr algn="ctr"/>
            <a:r>
              <a:rPr lang="en-GB" sz="2800" b="1" dirty="0"/>
              <a:t>Robotics Experiment</a:t>
            </a:r>
          </a:p>
          <a:p>
            <a:pPr algn="ctr"/>
            <a:r>
              <a:rPr lang="en-GB" sz="2800" b="1" dirty="0"/>
              <a:t>On Theme of Mapping</a:t>
            </a:r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23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oom's taxonomy">
            <a:extLst>
              <a:ext uri="{FF2B5EF4-FFF2-40B4-BE49-F238E27FC236}">
                <a16:creationId xmlns:a16="http://schemas.microsoft.com/office/drawing/2014/main" id="{1056D112-30DD-4A3A-99D8-257863B3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98" y="1895725"/>
            <a:ext cx="7234603" cy="42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DB6AF0-761E-4212-B691-4DC7FE42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Learning Theory: Blooms Taxonomy</a:t>
            </a:r>
            <a:br>
              <a:rPr lang="en-GB" b="1" dirty="0"/>
            </a:br>
            <a:r>
              <a:rPr lang="en-GB" sz="3600" b="1" i="1" dirty="0"/>
              <a:t>(the way we designed this unit)</a:t>
            </a:r>
            <a:endParaRPr lang="en-GB" sz="3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8A634-3189-466E-9FFE-9CA08CE48D19}"/>
              </a:ext>
            </a:extLst>
          </p:cNvPr>
          <p:cNvSpPr txBox="1"/>
          <p:nvPr/>
        </p:nvSpPr>
        <p:spPr>
          <a:xfrm>
            <a:off x="10169973" y="2418086"/>
            <a:ext cx="2272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Assessment 2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Freedom to</a:t>
            </a:r>
          </a:p>
          <a:p>
            <a:pPr algn="ctr"/>
            <a:r>
              <a:rPr lang="en-GB" sz="2000" dirty="0"/>
              <a:t>Explore &amp;</a:t>
            </a:r>
          </a:p>
          <a:p>
            <a:pPr algn="ctr"/>
            <a:r>
              <a:rPr lang="en-GB" sz="2000" dirty="0"/>
              <a:t>Demonstrate</a:t>
            </a:r>
          </a:p>
          <a:p>
            <a:pPr algn="ctr"/>
            <a:r>
              <a:rPr lang="en-GB" sz="2000" dirty="0"/>
              <a:t>Higher Understanding</a:t>
            </a:r>
          </a:p>
          <a:p>
            <a:pPr algn="ctr"/>
            <a:endParaRPr lang="en-GB" sz="2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CF5968-B84E-47CC-A12E-CB3BCA85CEC8}"/>
              </a:ext>
            </a:extLst>
          </p:cNvPr>
          <p:cNvSpPr/>
          <p:nvPr/>
        </p:nvSpPr>
        <p:spPr>
          <a:xfrm>
            <a:off x="9847181" y="2113665"/>
            <a:ext cx="495299" cy="2833687"/>
          </a:xfrm>
          <a:prstGeom prst="rightBrace">
            <a:avLst>
              <a:gd name="adj1" fmla="val 8333"/>
              <a:gd name="adj2" fmla="val 503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85C9A79-DCDC-47CB-87A2-D35BE1969C6E}"/>
              </a:ext>
            </a:extLst>
          </p:cNvPr>
          <p:cNvSpPr/>
          <p:nvPr/>
        </p:nvSpPr>
        <p:spPr>
          <a:xfrm rot="10800000">
            <a:off x="1829635" y="3330454"/>
            <a:ext cx="495299" cy="2833687"/>
          </a:xfrm>
          <a:prstGeom prst="rightBrace">
            <a:avLst>
              <a:gd name="adj1" fmla="val 8333"/>
              <a:gd name="adj2" fmla="val 503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89AF3-BE19-4B3B-9E53-7413837581B1}"/>
              </a:ext>
            </a:extLst>
          </p:cNvPr>
          <p:cNvSpPr txBox="1"/>
          <p:nvPr/>
        </p:nvSpPr>
        <p:spPr>
          <a:xfrm>
            <a:off x="-298002" y="4171332"/>
            <a:ext cx="2272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Assessment 1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Driving Lessons</a:t>
            </a:r>
          </a:p>
          <a:p>
            <a:pPr algn="ctr"/>
            <a:r>
              <a:rPr lang="en-GB" sz="2000" dirty="0"/>
              <a:t>Driving Test</a:t>
            </a:r>
          </a:p>
        </p:txBody>
      </p:sp>
    </p:spTree>
    <p:extLst>
      <p:ext uri="{BB962C8B-B14F-4D97-AF65-F5344CB8AC3E}">
        <p14:creationId xmlns:p14="http://schemas.microsoft.com/office/powerpoint/2010/main" val="321686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13597</TotalTime>
  <Words>3144</Words>
  <Application>Microsoft Office PowerPoint</Application>
  <PresentationFormat>Widescreen</PresentationFormat>
  <Paragraphs>473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Robotic Systems COMSM4111</vt:lpstr>
      <vt:lpstr>House-Keeping:  </vt:lpstr>
      <vt:lpstr>Agenda:</vt:lpstr>
      <vt:lpstr>PowerPoint Presentation</vt:lpstr>
      <vt:lpstr>Who is on the Unit?</vt:lpstr>
      <vt:lpstr>100% Coursework</vt:lpstr>
      <vt:lpstr>This Unit in Overview:  4 Key Skills</vt:lpstr>
      <vt:lpstr>This Unit in Overview:  4 Key Skills</vt:lpstr>
      <vt:lpstr>Learning Theory: Blooms Taxonomy (the way we designed this unit)</vt:lpstr>
      <vt:lpstr>Kit Hand Out</vt:lpstr>
      <vt:lpstr>Kit Hand Out</vt:lpstr>
      <vt:lpstr>Assessment 1 Demo</vt:lpstr>
      <vt:lpstr>PowerPoint Presentation</vt:lpstr>
      <vt:lpstr>Quick Look at a Labsheet</vt:lpstr>
      <vt:lpstr>PowerPoint Presentation</vt:lpstr>
      <vt:lpstr>PowerPoint Presentation</vt:lpstr>
      <vt:lpstr>Assessment 1:</vt:lpstr>
      <vt:lpstr>Assessment 1:</vt:lpstr>
      <vt:lpstr>Assessment 1:</vt:lpstr>
      <vt:lpstr>Assessment 1:</vt:lpstr>
      <vt:lpstr>Assessment 1:</vt:lpstr>
      <vt:lpstr>Assessment 1:</vt:lpstr>
      <vt:lpstr>Advice on working with Robots (&amp; Arduino)</vt:lpstr>
      <vt:lpstr>The Romi Power Button</vt:lpstr>
      <vt:lpstr>Expectations (What do I have to do?)</vt:lpstr>
      <vt:lpstr>Expectations (What do I have to do?)</vt:lpstr>
      <vt:lpstr>Expectations (What do I have to do?)</vt:lpstr>
      <vt:lpstr>Outcomes (What will I have achieved?)</vt:lpstr>
      <vt:lpstr>Outcomes (What will I have achieved?)</vt:lpstr>
      <vt:lpstr>Outcomes (What will I have achieved?)</vt:lpstr>
      <vt:lpstr>Final Remarks 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Systems COMSM0012 / COMSM4111</dc:title>
  <dc:creator>Paul O'Dowd</dc:creator>
  <cp:lastModifiedBy>Paul O'Dowd</cp:lastModifiedBy>
  <cp:revision>278</cp:revision>
  <cp:lastPrinted>2019-01-28T16:00:53Z</cp:lastPrinted>
  <dcterms:created xsi:type="dcterms:W3CDTF">2019-01-21T14:54:22Z</dcterms:created>
  <dcterms:modified xsi:type="dcterms:W3CDTF">2019-10-01T08:48:36Z</dcterms:modified>
</cp:coreProperties>
</file>