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sldIdLst>
    <p:sldId id="284" r:id="rId5"/>
    <p:sldId id="314" r:id="rId6"/>
    <p:sldId id="257" r:id="rId7"/>
    <p:sldId id="259" r:id="rId8"/>
    <p:sldId id="258" r:id="rId9"/>
    <p:sldId id="261" r:id="rId10"/>
    <p:sldId id="260" r:id="rId11"/>
    <p:sldId id="262" r:id="rId12"/>
    <p:sldId id="263" r:id="rId13"/>
    <p:sldId id="264" r:id="rId14"/>
    <p:sldId id="265" r:id="rId15"/>
    <p:sldId id="317" r:id="rId16"/>
    <p:sldId id="266" r:id="rId17"/>
    <p:sldId id="268" r:id="rId18"/>
    <p:sldId id="267" r:id="rId19"/>
    <p:sldId id="269" r:id="rId20"/>
    <p:sldId id="270" r:id="rId21"/>
    <p:sldId id="271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8EC7A-A9E7-4ACA-850C-135E0E794608}" v="53" dt="2019-10-08T08:09:47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C3F78-9065-45A3-990B-973CDF6D55B7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A7A30-9198-453D-8DD2-AB72259C2D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0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lecture is all about </a:t>
            </a:r>
            <a:r>
              <a:rPr lang="en-GB" b="1" u="sng" dirty="0"/>
              <a:t>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5967E-64D7-4F8E-8FA2-608974DB41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3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09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AD8E-E7E8-4119-A45D-F7A07328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3D32B-3E44-43EF-A134-4A8CFA04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D1C78-EF32-46BE-AF1C-533B28BE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52ED-F95A-4F1B-B511-70E2227E3D4F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2733-2B9C-49EE-A36F-43ACF2B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BD5A-0805-4CD0-BB1F-9E5309A8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C155-2E76-494A-8413-37658E2ED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38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DCE2-DC66-4FD7-A7C9-FA40414C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D5006-A1A3-4C53-BA48-E667ADAF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3FAE6-A511-4658-A285-A75B7D75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52ED-F95A-4F1B-B511-70E2227E3D4F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208EF-0C77-4925-9B4A-224F1323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5935-F281-4EEE-A948-BD181FEF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C155-2E76-494A-8413-37658E2ED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3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A859E-3FAA-49CA-BDD3-498A8EBE6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8A0A6-9FA9-4D08-A290-4A3E6C869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B154B-EEF9-405C-AEDB-27E2394F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52ED-F95A-4F1B-B511-70E2227E3D4F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E87C0-9985-4014-BB05-0A71C868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65583-79B2-4936-B85E-6042E343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C155-2E76-494A-8413-37658E2ED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4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999-8187-4DAD-B852-4AE5D811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929D-F0AF-449B-A237-4B593A58F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37D9-2168-490E-BB6E-06C0C4E1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52ED-F95A-4F1B-B511-70E2227E3D4F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CA7D-9319-4ADD-8C50-013055FE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430AA-D10E-4351-A55C-883CCA62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C155-2E76-494A-8413-37658E2ED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89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DCE3-0211-4D5B-9A71-F52974E0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F398D-F235-44DF-9B17-70915D62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49203-6A26-41E8-BFA9-697898C7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52ED-F95A-4F1B-B511-70E2227E3D4F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8A11B-3AC5-4FCC-B871-9C54C6D9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D7074-7581-4253-AB59-AC7889B5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C155-2E76-494A-8413-37658E2ED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4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7412-2BD3-4184-8188-2F57D26E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E6A3-92AA-49D5-A5A1-F0502705B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657F4-3CBF-4A93-AC12-BAFD2FB4E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AE75-31ED-4275-91FE-C6817F4C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52ED-F95A-4F1B-B511-70E2227E3D4F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76D96-FCFC-4BDC-A478-B9C9EB2D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B78FE-6602-4E16-BC61-4F9459C5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C155-2E76-494A-8413-37658E2ED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6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1960-F453-40AA-89A1-5F0CBE25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E0FD8-AFBE-4254-918E-3B877B1C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7E62C-3D76-455C-885F-1309FA068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F492B-6B15-480D-AE3B-75309468A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A02E2-8787-41DB-9494-C3762600A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DEF83-B2E5-49EC-B9A2-10B8B261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52ED-F95A-4F1B-B511-70E2227E3D4F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AAB2A-7763-4A85-B184-6C9B008F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DBF68-2932-4749-9986-29C22F92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C155-2E76-494A-8413-37658E2ED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5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EA78-0BE9-46BD-8170-A03B221D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3E88F-9D20-4524-90FF-4D596E28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52ED-F95A-4F1B-B511-70E2227E3D4F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21AE9-1473-49C3-BAC9-E4A50299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5500E-7953-4E62-A1E7-80681034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C155-2E76-494A-8413-37658E2ED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20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35DF0-EE4D-4454-B1E1-D53E2340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52ED-F95A-4F1B-B511-70E2227E3D4F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F3444-B5EB-4CEE-A484-2660B18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CD657-7422-43B1-80AB-72CAF023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C155-2E76-494A-8413-37658E2ED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3E18-141A-44C1-BD26-595FE367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E0A6-4BA6-43A9-8E6F-89FE2731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25D28-A845-4312-ABCC-DFE757A3A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AE0A-53CB-45C7-BACD-03A7F81E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52ED-F95A-4F1B-B511-70E2227E3D4F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07CF4-EC0F-4C36-997D-A0212BA8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6C676-BCC6-42FD-8A7B-23C2853B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C155-2E76-494A-8413-37658E2ED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0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C0BB-0451-453E-A8C8-70250E21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CB200-3147-4787-9FC8-2DAEC3541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BCAC6-6636-4F89-98ED-C3B68A175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AA8F3-3764-42F9-AA90-84919FEA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52ED-F95A-4F1B-B511-70E2227E3D4F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25C8B-D635-46F7-A6E5-44896FE9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0E6A-2B92-490A-9E05-3B30320C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C155-2E76-494A-8413-37658E2ED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8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42BC5-5A32-4A70-A844-3A8BB0E8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225E-6008-4CC8-BF4F-CCD82E75F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2BF2-80A7-4D10-A181-25DA3C10A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352ED-F95A-4F1B-B511-70E2227E3D4F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5033-AFA2-4FA6-9543-443FE4DDE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AB15-B01C-4F89-8187-33F8929B2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6C155-2E76-494A-8413-37658E2ED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19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.odowd@bristol.ac.uk" TargetMode="External"/><Relationship Id="rId7" Type="http://schemas.openxmlformats.org/officeDocument/2006/relationships/hyperlink" Target="http://www.menti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padlet.com/paul_odowd1/1lhoodwv2fuc" TargetMode="External"/><Relationship Id="rId4" Type="http://schemas.openxmlformats.org/officeDocument/2006/relationships/hyperlink" Target="https://forms.gle/PyQQy2mwzyATFmJW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C71-23B1-44F5-A367-8B51421D6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88832"/>
          </a:xfrm>
        </p:spPr>
        <p:txBody>
          <a:bodyPr/>
          <a:lstStyle/>
          <a:p>
            <a:r>
              <a:rPr lang="en-GB" dirty="0"/>
              <a:t>Sensors and Actuators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7EED7-777D-48F2-8F93-F5C07960D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0907"/>
            <a:ext cx="9144000" cy="1655762"/>
          </a:xfrm>
        </p:spPr>
        <p:txBody>
          <a:bodyPr/>
          <a:lstStyle/>
          <a:p>
            <a:r>
              <a:rPr lang="en-GB" dirty="0"/>
              <a:t>COMSM4111 Robotic Systems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6AF69-C97D-464A-9328-D8B29941E1BA}"/>
              </a:ext>
            </a:extLst>
          </p:cNvPr>
          <p:cNvSpPr txBox="1"/>
          <p:nvPr/>
        </p:nvSpPr>
        <p:spPr>
          <a:xfrm>
            <a:off x="195854" y="5735637"/>
            <a:ext cx="463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Delivered by:</a:t>
            </a:r>
          </a:p>
          <a:p>
            <a:r>
              <a:rPr lang="en-GB" dirty="0"/>
              <a:t>Martin Garrad	m.garrad</a:t>
            </a:r>
            <a:r>
              <a:rPr lang="en-GB" dirty="0">
                <a:hlinkClick r:id="rId3"/>
              </a:rPr>
              <a:t>@bristol.ac.uk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D76FA-AEF3-4568-8081-FCE7AAB63FE1}"/>
              </a:ext>
            </a:extLst>
          </p:cNvPr>
          <p:cNvSpPr txBox="1">
            <a:spLocks/>
          </p:cNvSpPr>
          <p:nvPr/>
        </p:nvSpPr>
        <p:spPr>
          <a:xfrm>
            <a:off x="6668677" y="3428999"/>
            <a:ext cx="5327469" cy="3203757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Anonymous Feedback form: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hlinkClick r:id="rId4"/>
              </a:rPr>
              <a:t>https://forms.gle/PyQQy2mwzyATFmJW6</a:t>
            </a: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Padlet board (questions &amp; comments):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GB" sz="2000" dirty="0">
                <a:hlinkClick r:id="rId5"/>
              </a:rPr>
              <a:t>http://padlet.com/paul_odowd1/1lhoodwv2fuc</a:t>
            </a:r>
            <a:endParaRPr lang="en-GB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FB87D-9071-4372-AA7A-C6600ED12B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031" y="4260713"/>
            <a:ext cx="1516380" cy="1516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6BDCC-5AA3-4AE8-8FAA-5CD395591611}"/>
              </a:ext>
            </a:extLst>
          </p:cNvPr>
          <p:cNvSpPr txBox="1"/>
          <p:nvPr/>
        </p:nvSpPr>
        <p:spPr>
          <a:xfrm>
            <a:off x="563417" y="2967334"/>
            <a:ext cx="5327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Before we start: Please go to </a:t>
            </a:r>
            <a:r>
              <a:rPr lang="en-GB" sz="2400" dirty="0">
                <a:hlinkClick r:id="rId7"/>
              </a:rPr>
              <a:t>www.menti.com</a:t>
            </a:r>
            <a:r>
              <a:rPr lang="en-GB" sz="2400" dirty="0"/>
              <a:t> and use code: 94 75 78</a:t>
            </a:r>
          </a:p>
        </p:txBody>
      </p:sp>
    </p:spTree>
    <p:extLst>
      <p:ext uri="{BB962C8B-B14F-4D97-AF65-F5344CB8AC3E}">
        <p14:creationId xmlns:p14="http://schemas.microsoft.com/office/powerpoint/2010/main" val="118755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18E2-D7BD-4C26-A2E1-DA72F442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Actuators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1C1E7A-41C9-443B-8798-4D34DB6CFE10}"/>
              </a:ext>
            </a:extLst>
          </p:cNvPr>
          <p:cNvGrpSpPr/>
          <p:nvPr/>
        </p:nvGrpSpPr>
        <p:grpSpPr>
          <a:xfrm>
            <a:off x="789709" y="1690255"/>
            <a:ext cx="4973782" cy="3905641"/>
            <a:chOff x="3366655" y="1105208"/>
            <a:chExt cx="5118906" cy="4278252"/>
          </a:xfrm>
        </p:grpSpPr>
        <p:sp>
          <p:nvSpPr>
            <p:cNvPr id="12" name="AutoShape 10" descr="data:image/webp;base64,UklGRsobAABXRUJQVlA4IL4bAADwWgCdASqfAJ8APnEoj0YkoiEhM5tN8JAOCWQA0Xht7W+MCH3mnut+B6ZtiJxt0t50/+Z6uP7j/ovYP57fmW81v/p+t7/B7816KvTFf3TJc1FfA3x4e2f3f9zPWyxJ9cuod8z/C38PzZ72/i3qEeyP9r6Z/2HZzbj/vfQO9ufsv/Q/wnjualng3/se4B/OP65/0/WX/o+El9x/2v/a9wb+g/4v/y/5n2VPrj0H/VX/t/2XwFfr5/3/Xs9kvo2/tK72HWpfk3GRZLsjORJTz4Isfj1/3HOXcgdeFVTTWcQQ968cUbuHRyndtquwfJeZ/7arKnX/Qa7XHM/HWjJyuFXSMZAEuNYRJ9jkJ/yB0w0Zge79vDx4rb25nPhTpXf92IJA4Mn2ycQo7XtoH/BvmHnEUVUHyuusiYYVpXNPPWFch/RGjzzgsUsk0AdSQFOR7D+6dL53n+GdnYs7CF4EIW1fikrghP/3X9NH8ZZjX/8/XbiT5plP+9zvs+p/i7yYCL23NwtoBB+iQUrzex6DECry7BpHBFcyAlR85Jah8CSFBPPTWpW17pGSH7k2YwM+h0pzPJpAAhgNKnTQs9EaT8lGNZ/cGg5Gn2uDjDqxkstQGq5wzMz+2p9Sk8ZI8fnrRxjwUEsw5cOMghOoF0LE8iEzWe00KheiojupEN32I0aYCcPSLCEHUNpyPSejaW/7X6Kd29vHLl6SctEEbK5E5O1PX0AOh7FPyzeRe7vtyxcr3q+xZPWuZr/WHug9ZpsUjlYr5g/hrHuPsEVMIqwTrKUa7U8s4EL7MKU6coCqs3W8RdEob560kJFZhdGkOmkgoKqKXUXteyP/8dfUf+X7VXuJZ15+CjQEMmuDFLwv8mjVmHK1JYI+FhnB/Y24WHzOC+8LA93R3Wt9V2A5p68Ba3bV1wHzOxy3l9KAjfa0U1wbaTjgioS5kf5jGbNs6B/hQw4wpxmd+n6Llw4QFK/vhbsAAP7+VdRCZsqnNURXFv/tO+RA6bM04hbScsLZAZq/nao89X/iBD/R1Em1IkgmgQ7Y0Nx3+kB4kyBrim+lVcAB/hKOcRLB0AzUxY4sNNGU/axh37t/ZPZRwJ/84yBnUzUx5dh60PU5vOTcQe/F4O+hzUtudanElO9CPnx223qiwdqRasmPH412LH+m5//tnHTGgIsmYiGbUBOCg4F0zk4dtb4d3XjRS/QgMVhoW/pJelKFRLQhv5/2QyaWSPD+U1263hf/Nn/zh5+oF2iGX94DwYmBF4qTQtmHJlu7pnA2UjxwKm2TStqRrDhk1dViuk8V6A96c5d0pQU/UynsK80QXf7rVkzWeG+VRXarOS9q/Qr5CFhQQG//iDR/n/mUf6jxUfkybbb+ucY2xL5akjC9oPwgcWMaB60USypg9GzDlCJLdGjzRDZucicXwz3qS/zGwfgxDuXaWDyKS0MHc+ECuLl5gYSfRUZF5sUEXZfuw+E4UfnT8hrEe0WF1zhEl54duKfD+Gpra+cgVimCuZhHdRE4gqsDJ0dubRvbyr9Z+QO/E7ZmffIQ30/+74eUqQAqBgza1AFo09CyYLpXLGtFY8ZW4IO9e2qeJRJpG2uRdNnpXN7BwQi1MdxL5RXVj5mmiA+WTPybqIdHoFcwlI5Ck7NdgtEKZ8L6Y+/tLXXXrK8vKQWABKc2TMVTJ+vt+rl1lS/wcdHxV2ifwdIj45lKdPpcW+hJnf2nJJpAYEX5f7KWArfKOOkkVbEH6i72DJ+gaeQo7ByVolHl/Lcc8NMG9tqwSq35mZmXFUgw/E55zU0ZZ2zbpaba1By1n2kiAeKxsuuKG2qDwaQB7m0xm0uMGIR69zdPLYANiBcTzm1x67v/6fss3+kDSkTNoNBDG8ig++Rd/fXvFeJ/+3K0xZbzhwkA+I8m4Dnat6cdCz9nfmU9wYDXvBPQfkBEPS6q4CLmCSfCE5m29GjCzGa75TmYRa4NdfHOdR5mWy1KBW8jarOtguRklX/U8gb/FFylUZSBs6o4RfFN/nO0MZCMbgJzcdg6fznPFCPE6k8uwfdaqJrC134DmHU5ZJQs4GuZz1OwjUEsbJwLNZ4M3lBatJl3sBFVdwrY8VID2xV7Ls4XoGkkABYa5oiVNeN8rXYnZUzH2IvYlWbyU9Bu7cqXOeZLXzpdPxAW2Nqtf9HqzaF/DlhbXj8MzzHR6vFlznlFCZTNhFo2EB6yN6joCOkr02myrFgisQ+hLpCOOaTIDdPP/qZ6W5Q+rRwSEfUtY7HruDxaxelp30ClR2+pGa665H9DV5SJkleiky012AeCt1LwJRuW8oSb5HSIAZmWttsjgWGkmT8r0RyuHrXoatDgecWmNqkxlnaAGP4r0AAsLdDnn85LRwOF32U6Xax2QT+XGPW3DAfeRypqnw0lVlPz5vKmC9EHpaTtjhWOI8tjRmBcRlrKPB0Nek0EghfhlSL3KMvt60JqQbcIBhe9fw90iPAD3xlUG2dFIVdTekwyS4kK7qDfS+6cABnHH1QDthVWppN9Ozez9xzqGzELDzxyggmCOQph/YxIAuByAdg0GXiIDrpl8DhWGDWeMMqAOrPsPpGH9Hkgkck+QCxlS4QWSo0v/GebovnJoGHOahC3L5pBip+QS9Z6HswOff4+FA7bpXakPAGW+gefd5EGNaEK06yjbyeZDxr0Hw9xTjZcItNLmFKcita41VuvAkb26AVwF1xGmST5qhwwfi0BextUoNnTy7T4GiHG9x4jVMaApNOyCh9o0EiHQAoFR7pPXdULnXfvMS2ZFIoWrg5j9Z45PUPzln1q+rAcYyERANEnkAvRTkSIRaWdhENko7MIYXPWHgLgJL7EFbImTz1o8F/7tGJSn8DMYmA0xiPNiIUi0vwvvHKwJSB1bw9Ub/tD5Xu4q5rbTl1StJF3CemolxneMekxYe3vVs1pvAFOMiUkEE9lwUGTK8jXWwqFg2OU2ynvNbrucm/nKaCTNbDWqOSPiLd4RGWAoo3NrAxBKhSA8G9Iz8Yn8iS8/8mNufr4Mpt7IQ6mgEbGHtl+9ND7T+fHNEroBR8mj+5WRULkRYqv2vbek88+kCfup1cDB0KaTjfWoCFlveKcCtsuU8pYg75zOjI8Yw14MzeAmlieSiOhGNDMQl8sdRizaLQtTePNRDqPvABcJHSdygNrv+bPiDZlDyG109RhIH2dBbwwTDtGZh4JbgAqZUl3srgfCfuEIUItn+uYQMPvidFMHM+nLORKTzEKmP20+h6VIuHZHfmp1FDH5ElW0rxDT7jebCfReUuAz9Ay6bctnCfXY88XuDE3kGygCUDD/+am4ZjbLiTxB6ztF26mJviUggJVBUklSXXK08B9UDP6OKoOCo33A89xD571MtQs33e6CTNo+b+okdi0Boujg0jS7InrVEwQLMGWb8f8qAZa861ruNex+AHF9djx/Mae1fDg77nHyMYXemBvMjkRmyAAttSZ8H2o7fwLO/7aqkQCV+4VHXt9az508QrJSZsfVxy5oOGy2a991JlIdsznmFuQ2MnueufO9uHh+mWaNFbeD8YT53JetLonP3k/nWABQPR9aUgi+IGqMmIFntk9BHiG8KZDhVpnL/MyVmHXZzcFLM2ApqQ9HyKIxvixK4mr6+g2OYk7T9r4GExaypM8uc966d1g1VOVZEv0v2jP0IdidJmVJwGPW/EnCqoVE9yHHV2mWKBN8WtLHDznuhgRVWzEHYmbvXnp5flSQ+Tl4XDTLS4xhyfgi1eMk7WaOfAUhz2Q+nTYpx/OuLLTxuWTiODTk1sc3pANrriZeWfp39kGbB294d9fjhDotXkXk3RTT2l9YOXfJL2P10Z9o/8DBetufocLO+FNv1WHj1+PMgiQDiCXLex8gYo3dlZ9a+8p49ekeaOWuHAc6PcT9CJj1yPDts1QTEgTwQnb4o3CIHnhf6CIyCGO2th6lgvX6JBGAZRxrMirvnRnxH+1fDORJrxWA5gOnFarIyx7+9XssrGnqd8XN3QuVfflDhbi8YIooVt1dOvydY4r+FMJoz1epbAQ/uu3nO60zxlD+vjEMzufmc54izqRafVcW2R9hOosT+9+o0ZlRJiKpDQXCjJvnBjMs5nriL879LWujS52VuWzxRlypbcMZ5689iSVM3TYmqyYtH+1pDYCbVTLL2HJwg0mESEY0kHwiH8tcKB/yeUX/HW9lb1QNALpvn21XQH3AUhXD+c/vtTKcqlnRSS2KmYqYaP5rYFE9YZL5Ey0gyqTP1E/ZNpfGqODS7fPmYa7Vm6Ru4AkLRgVjuE0jX8ont/dkEg7dwciJ1fV40NEekFen4F0NdNhcLmyFSG5t7SfucmDE5ZIDd7H9zg1l4bJCvOUFyEgJ6z/9ZyqVI9BvczWe5CqiBTNarP+UGLDcPnxz+m2FmYjmtvPMuEZJPMSWJErP2ZJb/S9jErUZHl4YNjury5nXfHaI6uFmZrXl/y7xyBwKxtWpAMoNFwSt7+ckorDiUHOnrInVH0nVK1Gvmb5S0r/DtlkDfE5XJ9VR6MWyOeVsD4P9ez4/zXN2zBoLk6Q7fw8QBxqicpx6aDY4xPc/C6is+GVSXGAQ6a20ycV2+Pmshi0aGaaUZRkPppbWoSEVZt0ij4bIFJQBlNf7ph/tsNh3/OmCVqUxuCJZCfqoQ2T+XnYEzzxm7RzzHTNjPJwJjyHuTccDzjcVRGk3MVkzrZ51X11gxSvFnn3MNzr8yFPOhDMAKfuU7dYbPDMheJRVPYcttoh/N6Nq2zPuLPbWSzhvs4V19Z2UACOepCuR3r/iprifbZkWfscExkWYDH22LyuBd4hjQFSxLr7Snp+pwo9FS1ou757jVNYwtL5C3W3RzbVP7G70GSb0JwWZ4FO9HRmft5J3izUokuZT+lx2GCxSjZEBv+WhSVixOQaxstgiS1Q5vcGagR03YE5b+NqI5Xi5nYrA5wgNjT6B9cuxogA0r6MN/BHAfS9JsUbuesD1nu3labulZksaTRoJaDRVGwj9O03TPmD++5OHNtkPpd7Ylbo3ic/qJALmBipmtwozvc6Macn61R7VzXqngATxkmlNZoNQnv3YL51kqq/WeU8Bam7RIVC8Rbgm71ywuEtUocagCu4DNAD7d1IR1K8otUxwx6LbqMt+5D//1/qk91odX0BtW5YLhKgqB9GK7fqTdR/svk3n5L4ClDrAwA5y6nvYDnDlVMG+1YX3piB4Jt+YIHje1ryGxNwbIcu1GJNoLtN2GqaG6sXFv/ua+F6chekD004Gtg2Ooc4/BaWtN5GFMgu7BujvwDZuoZZ6nBN7J5AUZLEIekMNrRmlMjtMabyDF2tsxSpUQbBe0SEJZSlLPf4de4St/zaGMR/q5ccQRQGHwq/1iQVJ+6h8jbAs7eFCNH6T+vupuoy0umURS6EWrY0yy1uD9KD0sf98rArHXgnTKOj6vetBfO7zTyPSj7xQKPKpWcT6SUdtJYlHs3NsVDPH36/b0kknFC7s/bF0P9U8/9YhDjsSfnmbw0kXg9c97rOgfHCaztSyOiFvb7A1gG7dYlkOrg7/Rgz6phxW6chNQpmhZYQUH4E4Cf8HBnsAbjD3AJqZnc8YX/oAewm1+kJM5riwFCF6YjJcl/rc6MTCnWX+LFWO6BqWZgUHsnnjW5QtOlc+8qTPNUykJ0npJiHM1Nj+fxI4VmxUB7WwYDE9HyJsHSU6kHHhTVthRe3vRi6RkL7iZVr2lXf4cd/TdUAJwu6440PmGEl3vFPoUA6JYOmITWv6rnanwstFV+z/7wgB9pkMsc+Jw45UqFqaxi9koyfuTeiDIEUZ2l1NUl0aOfljjGpR8Gt8/KBp8z66SlzksUwE/1ztLuxm7UNzDik0pXSh1EUdGG53Kn8Gqcw1XYMiH84JqLwCENELmDiwT/oFZ9lBj81APi4Clze6DQ3nonCAWrnNqMNcRfo//vBOTcwsWW2jlO7eQjCUpuyRzvRh4DEtdkdw5IQnlUyEhJ9bZpiHlWWoax1B/T83F11YCBX/1rE7vfy8Ve6PzK4eMmbhnZ2wiFgEMFw1di/2Xg/2gCVvSkrb6P1RsXBhi+pRnof22HdDKdG8Nhn0YV9A3D8HczIpwBZa2gAVZyNHp4pqZdraKFO9D5paSbhtF+1IL/ISuDuneck/zFa6AwxXbtLAS545gUEkrN+0PIePsFsAEnQIppjbf1rY07WCrVrUqmELyBD/5p3Ff7xutNKhjC3gRz4Cf6ynjuoCc25enoGpsNet+Km4zL/NS2hw948Bgs9FdOZi1uEd1nmDU2gU9MZ3VFzn4PaSLjPdroXHvMwAajt0LuyE91sIuE6PO10Akk4nidy8V72lLkKi9GKg/AHIsLXgcPTThjNp5mF16MnmQAhILWHRrkgTvDuz3et/blfVriwDMyV6KBCzUJC/7T61tb2/aw5bcBWccaqOoN5VMHdks8orObGH3a5vohcUd+DxIpI4aTiRe10vKDhJ2ex8wrXmV6ND06DfEyfyUYJn5TEU9ns2QUPs9BVJ9LFmzbJ8+taiyaLI0LyDp3CDrurY8MnNSpzxMdDS11dYVdVAK+IKR7028uvQeULAN9QQJMpHBXIrkyovspv5m4JMqXogR3Kq0ym5MvHl4s6dT1jS3h7SRCYbo/7sgaCKmjx0lqN4pNfyFmc5rDYJlzMuZnnG4SelPGu0QhV6uGPxQvxGvZqoEYYd0O0OC8530gkxmTONzXIA5zUjXIwitTWQ0nTnjjeE4+eejeb7yhNXZjmRJiSmdbu9EIpY7hNvSIYEc9A089SSDBftHUIwTCJrLrQ3n6cQETNqsFmpBg4rfGJC2NArV8wo+BGDmFHhnmmV6+UNq5WGAsuWuSB1F0iyR2RdIia+jY37ond+6LCCuOE9/VprjvBR4xBDj2lRhUR6HF+Ub3tyHB7GxZrc4TeFNkwdk6Ry1kWai6Ncozlonqz8A9hHQgWc/vU7cUjIc97jx2OPddJcFny9p/KJdvkmfzoO+syaQy1znmKtWz8ZC2UEpxrM9MAlQ+VumoQJAKGh86wY/qtBUjBh3W6sF8WXIiDQrUCOtVKBfnoiKx4peEozHiahAlGiTOv89uGNDlrnIcovXDZa5XJGDbbWkKCPeuJZjHQD+QOuTFbaRtyshJomaJ3ovLLwFbRCQ4DTCk9eA69kiN87LFHsSipE0WakgPYIt7g0C6e4Vo6o0avTw2BMQCqS+8UZKX/DSZ5tHtq41Rpf0AwIaFUoyxQOKL1GP3kehvnImGLJSyan/yWvR+ApB2f2iOL3jhSn3gFPFjRHSk6vwcx/FlTQrpVvSd5COxQ60qtFmFgdz5L/2JEfcTC3/82S4u8wuenKM+RNCXrqFrBht2H+PXDe/WYMJPgHrps1PQzCpsI65U/Fm5G2Pr9NjZ2mrr4AlJXF/wQBIxSAdpoqwSQ3tmA32nsCfKLXhRCBu2JjtPAT23ZcjfPLOoCgZgiUQYLfCNSuz1Lf4+mthsg8LqGjUQORmvfa27THyCFT10YvaTXSizXiYa5PXfiZC4rvS0PfuGJYouLntO6DKWQFXyf6LCdZjCwPhZHm6uoLBniEySvh0qGpaHIj4U1p8Onewr8EUM4QYMA51oQRWzW7yT4L6bNxWf/SKgXhnfHqnx5NoDeeM1HqrY721O7JUpRMKoRGoIe9MFTsJ6VtiX0wbrSIyw2Bj5vAZUxNohVnYRsM8hLvg0u7odYw6QNtS2tMl1s+8azE8wx+YQcBjJg4X2j1Ha+C+XOZCMIIzCh72XfZWtFzecxTZo0elEzWTP2Rl5ySmrisd9Cd6l+rJxQheZJ0QYCqv3DZt6oE0A61lZgwsnYkuS+pH6nd9XypH9CrlkUsaGFjX4PSn+hJobkmrmxV+2HDcxJkOSZ5TSc9eorhWa7hrLz779TcrnpnvWusuLAk9u6ftlG0w8o9f4LhR8p/A5SiFx3O21mPMP9GkWQqzmgNNWn5FEwsRAdL+aJOax5QW0mOVW+Xkk2doiomNXbsdHxhpM8WzXkErnwMh97jJHF0gfFo1EGpxoaYH7hz4zJujNk+m4frz6gj8CzrhQgJDNapTwDOZV3J9dYkqLgEoQYjX7B8JUrJT6gtzFXpXRrkj5VkhyD9d9/0ZzyypGFFL0+tU5EV6+GSiOMx/aHJcaIwqi9gflbKKJ4UG0KXdYItrNGkaSHVHh0OtP8JLaJoC1CUYbFkp8jTQ78GXk1Ru9UFWdZk010k73DwTTALcoNemDcHWervwzLCJhGQPkdiZ3zivRk1Lqpsy9rntYEkhINRnwP9q205037+HhnQmfg2WN2kcorJDPtcQuzIdEX3shpirUDU2Cs2EZgDYc5ipQsvvJShYJpbpaQZsQ0x+v/cuydjNc4W3NEUgdA6PHBpNtvt9pxMoLVg5tCbiqWJwEdFClFRVtVl7RAbvPEQRPmQcIfs0S1Y1iRZb09L2f1Hhs+y92/xjBm/Trkf9H9fTxsbLXox3o5I4S9jAURGd/NbWVDPXc9rAlMt9TYrrr2Cidj3St4u6nWRmXSLHR5Pr2x3F2ZBcyXRaS4jwoB1yQNwfbH1e/p0YZnt+MXa11Y8KxSwkgsx+4Za4yJDrGHiDA4fBiYiwGw8+8fLfyWm+HpCLIYRqAaK91Vqia2wc9TR+f1ejcYaInKJYc14ZQ/DYzkl2fAY+I8iTxSZX0q5puxVea4tEJzCMEQ8PiSjlAXMEZjVsDSOuvXCglrLz8TKDQ7rN6maXGCwauQXdtOkBOpN9te5xnEBAaPouRIs5/GtDh5Nyh+M/RWUPJ7kFLkqTDiBxMzTS7NdLsMKKuIx2CYV172IqYhvLPMBa2HPzDVcldRgoWkhlGW4Gjw7cwthuurE7Bx1Tn5mFXicxuzXP9mPYE/BU6Qlfvt4DJZ+ZBTPVFv1wHre0WI1+mOyral+5yfl9q1D2j8BQWmBJj4R8MYbMACrLBuIOJP39YsKcJrFItuNtbE7S/oL0k66ecR3Melxos1eK53nIlGSQ7tCU48kZWvg0H+UERq53Ef64qx7VOsmjjPp1a5tyx/bquZK6+P4cufV4mOm3xvCKUv7vUA02VtNddbr3BzoiKkQqtPukB4Y3vqdywp9K98xNVLkolDOP7C6RiQHnaucQ+Jny62JtzOFBD/9/b2epfQvhc2UGL0CeKno19Lyzgs5fEF7K85nZgQ7dcrZpoC9ccavtjxj/geVM8xNwEgsaAiaOVSMEZ6exYlEeUES60CCkXd4rTXGLGvauk3pGZdp3DhVGRiFduZnljqRa0+uOzTDJfoS0A42nAX9FI61/mK5X8LBUssv3N0fEVuIAVNBQvKiH8ArcCMR+HSrr2gcAPgrzgym4aS5HcitQ2yLrESuz7AXhfhSIoGX22KDfCKvD3dWttkkPplr9+k6d+rTXK/+MX/A4oDWVUsChhTIr4ANiV+uGZr8QXH8Rp85QYfjJl4MIge5I2UYZaIDx22i+px2AAA">
              <a:extLst>
                <a:ext uri="{FF2B5EF4-FFF2-40B4-BE49-F238E27FC236}">
                  <a16:creationId xmlns:a16="http://schemas.microsoft.com/office/drawing/2014/main" id="{E3C2304D-0360-4462-BABE-B88DD2699A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3" name="Picture 4" descr="Image result for two gears">
              <a:extLst>
                <a:ext uri="{FF2B5EF4-FFF2-40B4-BE49-F238E27FC236}">
                  <a16:creationId xmlns:a16="http://schemas.microsoft.com/office/drawing/2014/main" id="{BD5C21E9-BB9C-4711-A558-1EEDC53AC0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638" y="1474540"/>
              <a:ext cx="5083923" cy="390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77A07A-FBEF-404B-A298-BA1EB433D8D7}"/>
                </a:ext>
              </a:extLst>
            </p:cNvPr>
            <p:cNvSpPr txBox="1"/>
            <p:nvPr/>
          </p:nvSpPr>
          <p:spPr>
            <a:xfrm>
              <a:off x="3366655" y="2234714"/>
              <a:ext cx="1838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Input – 7 teeth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F0E83F-B842-4DBF-8F60-79A966E83C8A}"/>
                </a:ext>
              </a:extLst>
            </p:cNvPr>
            <p:cNvSpPr txBox="1"/>
            <p:nvPr/>
          </p:nvSpPr>
          <p:spPr>
            <a:xfrm>
              <a:off x="5574145" y="1105208"/>
              <a:ext cx="203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 – 21 teeth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7F1315A-C1D0-4112-A2CC-89BBEBF07827}"/>
              </a:ext>
            </a:extLst>
          </p:cNvPr>
          <p:cNvSpPr txBox="1"/>
          <p:nvPr/>
        </p:nvSpPr>
        <p:spPr>
          <a:xfrm>
            <a:off x="6539345" y="3131127"/>
            <a:ext cx="352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Gear Ratio = G = N</a:t>
            </a:r>
            <a:r>
              <a:rPr lang="en-GB" baseline="-25000" dirty="0"/>
              <a:t>output </a:t>
            </a:r>
            <a:r>
              <a:rPr lang="en-GB" dirty="0"/>
              <a:t>/ N</a:t>
            </a:r>
            <a:r>
              <a:rPr lang="en-GB" baseline="-25000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56971-459C-4C52-90C7-77C0F55B7AAC}"/>
              </a:ext>
            </a:extLst>
          </p:cNvPr>
          <p:cNvSpPr txBox="1"/>
          <p:nvPr/>
        </p:nvSpPr>
        <p:spPr>
          <a:xfrm>
            <a:off x="6539345" y="3581331"/>
            <a:ext cx="2953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ω </a:t>
            </a:r>
            <a:r>
              <a:rPr lang="en-GB" baseline="-25000" dirty="0"/>
              <a:t>output </a:t>
            </a:r>
            <a:r>
              <a:rPr lang="en-GB" dirty="0"/>
              <a:t>= </a:t>
            </a:r>
            <a:r>
              <a:rPr lang="el-GR" b="1" dirty="0"/>
              <a:t>ω </a:t>
            </a:r>
            <a:r>
              <a:rPr lang="en-GB" baseline="-25000" dirty="0"/>
              <a:t>input</a:t>
            </a:r>
            <a:r>
              <a:rPr lang="en-GB" dirty="0"/>
              <a:t> / G</a:t>
            </a:r>
          </a:p>
          <a:p>
            <a:endParaRPr lang="en-GB" baseline="-25000" dirty="0"/>
          </a:p>
          <a:p>
            <a:r>
              <a:rPr lang="el-GR" dirty="0"/>
              <a:t>τ</a:t>
            </a:r>
            <a:r>
              <a:rPr lang="el-GR" b="1" dirty="0"/>
              <a:t> </a:t>
            </a:r>
            <a:r>
              <a:rPr lang="en-GB" baseline="-25000" dirty="0"/>
              <a:t>output </a:t>
            </a:r>
            <a:r>
              <a:rPr lang="en-GB" dirty="0"/>
              <a:t>= </a:t>
            </a:r>
            <a:r>
              <a:rPr lang="el-GR" dirty="0"/>
              <a:t>τ</a:t>
            </a:r>
            <a:r>
              <a:rPr lang="el-GR" b="1" dirty="0"/>
              <a:t> </a:t>
            </a:r>
            <a:r>
              <a:rPr lang="en-GB" baseline="-25000" dirty="0"/>
              <a:t>input</a:t>
            </a:r>
            <a:r>
              <a:rPr lang="en-GB" dirty="0"/>
              <a:t> x G</a:t>
            </a:r>
            <a:endParaRPr lang="en-GB" baseline="-25000" dirty="0"/>
          </a:p>
          <a:p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361030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18E2-D7BD-4C26-A2E1-DA72F442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Actuators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6EAD31-A84D-4441-9A22-9DCE207FCE6B}"/>
              </a:ext>
            </a:extLst>
          </p:cNvPr>
          <p:cNvGrpSpPr/>
          <p:nvPr/>
        </p:nvGrpSpPr>
        <p:grpSpPr>
          <a:xfrm>
            <a:off x="278710" y="2392217"/>
            <a:ext cx="4884121" cy="3174676"/>
            <a:chOff x="2040257" y="1865775"/>
            <a:chExt cx="6865424" cy="433776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E3D7CA3-768D-4C4F-B5A5-4AE552A20791}"/>
                </a:ext>
              </a:extLst>
            </p:cNvPr>
            <p:cNvCxnSpPr/>
            <p:nvPr/>
          </p:nvCxnSpPr>
          <p:spPr>
            <a:xfrm>
              <a:off x="3315855" y="2235200"/>
              <a:ext cx="0" cy="34359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4D44CB-6060-44D7-933D-5BC8A6D69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546" y="5541818"/>
              <a:ext cx="441036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210034-4A16-42B3-85FC-0F8F54F9FE76}"/>
                </a:ext>
              </a:extLst>
            </p:cNvPr>
            <p:cNvSpPr txBox="1"/>
            <p:nvPr/>
          </p:nvSpPr>
          <p:spPr>
            <a:xfrm>
              <a:off x="2040257" y="2872631"/>
              <a:ext cx="1146288" cy="504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Speed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25C35B-2F69-4D61-94C6-4E0E0C6A02F6}"/>
                </a:ext>
              </a:extLst>
            </p:cNvPr>
            <p:cNvSpPr txBox="1"/>
            <p:nvPr/>
          </p:nvSpPr>
          <p:spPr>
            <a:xfrm>
              <a:off x="5768109" y="5698897"/>
              <a:ext cx="1343889" cy="504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Torque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563E27-6780-4A05-B0D9-9580D5B7C430}"/>
                </a:ext>
              </a:extLst>
            </p:cNvPr>
            <p:cNvCxnSpPr/>
            <p:nvPr/>
          </p:nvCxnSpPr>
          <p:spPr>
            <a:xfrm>
              <a:off x="3315855" y="2623127"/>
              <a:ext cx="2983344" cy="29186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A0C3E25-879E-4C3F-9C62-41762B738429}"/>
                </a:ext>
              </a:extLst>
            </p:cNvPr>
            <p:cNvCxnSpPr/>
            <p:nvPr/>
          </p:nvCxnSpPr>
          <p:spPr>
            <a:xfrm flipH="1">
              <a:off x="3426691" y="2133600"/>
              <a:ext cx="951345" cy="41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6B2C03-2649-41E8-9774-C787C58D7DD1}"/>
                </a:ext>
              </a:extLst>
            </p:cNvPr>
            <p:cNvSpPr txBox="1"/>
            <p:nvPr/>
          </p:nvSpPr>
          <p:spPr>
            <a:xfrm>
              <a:off x="4378036" y="1865775"/>
              <a:ext cx="17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 Load Speed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4E411AC-D255-4465-976E-8917E5F01D1E}"/>
                </a:ext>
              </a:extLst>
            </p:cNvPr>
            <p:cNvCxnSpPr/>
            <p:nvPr/>
          </p:nvCxnSpPr>
          <p:spPr>
            <a:xfrm flipH="1">
              <a:off x="6299199" y="5061635"/>
              <a:ext cx="951345" cy="41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E5DAB4-B1A8-438A-B868-BC39DAAD9828}"/>
                </a:ext>
              </a:extLst>
            </p:cNvPr>
            <p:cNvSpPr txBox="1"/>
            <p:nvPr/>
          </p:nvSpPr>
          <p:spPr>
            <a:xfrm>
              <a:off x="7187717" y="4553405"/>
              <a:ext cx="17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Stall Torque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7A34155-68F3-4316-BE02-B78625AC0D15}"/>
                </a:ext>
              </a:extLst>
            </p:cNvPr>
            <p:cNvCxnSpPr>
              <a:cxnSpLocks/>
            </p:cNvCxnSpPr>
            <p:nvPr/>
          </p:nvCxnSpPr>
          <p:spPr>
            <a:xfrm>
              <a:off x="4378036" y="3639127"/>
              <a:ext cx="0" cy="190269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B3AF34-3CB4-4630-8FDA-9BF01FCCE813}"/>
                </a:ext>
              </a:extLst>
            </p:cNvPr>
            <p:cNvSpPr txBox="1"/>
            <p:nvPr/>
          </p:nvSpPr>
          <p:spPr>
            <a:xfrm>
              <a:off x="3324921" y="5007843"/>
              <a:ext cx="1036863" cy="31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Continuous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29A3ED-131C-4F6B-9EFF-6F22177BDF52}"/>
                </a:ext>
              </a:extLst>
            </p:cNvPr>
            <p:cNvSpPr txBox="1"/>
            <p:nvPr/>
          </p:nvSpPr>
          <p:spPr>
            <a:xfrm>
              <a:off x="4481114" y="5038611"/>
              <a:ext cx="1287630" cy="31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Intermittent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92D5D0-65C6-402A-8FC3-B3BEFB7A4C23}"/>
                </a:ext>
              </a:extLst>
            </p:cNvPr>
            <p:cNvCxnSpPr/>
            <p:nvPr/>
          </p:nvCxnSpPr>
          <p:spPr>
            <a:xfrm flipH="1">
              <a:off x="4440382" y="3208123"/>
              <a:ext cx="951345" cy="41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8ECB42-ED20-4DDB-A3B1-A02E63D5F976}"/>
                </a:ext>
              </a:extLst>
            </p:cNvPr>
            <p:cNvSpPr txBox="1"/>
            <p:nvPr/>
          </p:nvSpPr>
          <p:spPr>
            <a:xfrm>
              <a:off x="5394035" y="2974107"/>
              <a:ext cx="17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Nominal Point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6FAB34-1F39-4315-AF68-70F6B8B2687D}"/>
              </a:ext>
            </a:extLst>
          </p:cNvPr>
          <p:cNvGrpSpPr/>
          <p:nvPr/>
        </p:nvGrpSpPr>
        <p:grpSpPr>
          <a:xfrm>
            <a:off x="5162831" y="2697583"/>
            <a:ext cx="5838876" cy="2904305"/>
            <a:chOff x="2040257" y="2235200"/>
            <a:chExt cx="8207488" cy="396833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DE8665-9EFA-4579-8A6B-A7A5F59F9902}"/>
                </a:ext>
              </a:extLst>
            </p:cNvPr>
            <p:cNvCxnSpPr/>
            <p:nvPr/>
          </p:nvCxnSpPr>
          <p:spPr>
            <a:xfrm>
              <a:off x="3315855" y="2235200"/>
              <a:ext cx="0" cy="34359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F392C2-6D6C-4C8C-82E5-D5B05E4122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546" y="5541818"/>
              <a:ext cx="441036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F0D21B-F4D7-42A8-8791-FBAB0AF14341}"/>
                </a:ext>
              </a:extLst>
            </p:cNvPr>
            <p:cNvSpPr txBox="1"/>
            <p:nvPr/>
          </p:nvSpPr>
          <p:spPr>
            <a:xfrm>
              <a:off x="2040257" y="2872631"/>
              <a:ext cx="1146288" cy="504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BAE478-023C-4458-8ABE-BA0EBB60BDE1}"/>
                </a:ext>
              </a:extLst>
            </p:cNvPr>
            <p:cNvSpPr txBox="1"/>
            <p:nvPr/>
          </p:nvSpPr>
          <p:spPr>
            <a:xfrm>
              <a:off x="5768109" y="5698897"/>
              <a:ext cx="1343889" cy="504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Torque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486A0EC-D354-4B29-BFE8-CE6DF07049FF}"/>
                </a:ext>
              </a:extLst>
            </p:cNvPr>
            <p:cNvCxnSpPr>
              <a:cxnSpLocks/>
            </p:cNvCxnSpPr>
            <p:nvPr/>
          </p:nvCxnSpPr>
          <p:spPr>
            <a:xfrm>
              <a:off x="3351977" y="3591311"/>
              <a:ext cx="4115623" cy="18859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CC2C255-E594-41E6-B2ED-9A72BFA4B9B0}"/>
                </a:ext>
              </a:extLst>
            </p:cNvPr>
            <p:cNvCxnSpPr/>
            <p:nvPr/>
          </p:nvCxnSpPr>
          <p:spPr>
            <a:xfrm flipH="1">
              <a:off x="3452915" y="3026764"/>
              <a:ext cx="951345" cy="41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71A2178-A279-4580-A012-43FF098DCD34}"/>
                </a:ext>
              </a:extLst>
            </p:cNvPr>
            <p:cNvSpPr txBox="1"/>
            <p:nvPr/>
          </p:nvSpPr>
          <p:spPr>
            <a:xfrm>
              <a:off x="4481113" y="2387835"/>
              <a:ext cx="17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 Load Speed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FFD041F-D976-47CF-A40B-148793752868}"/>
                </a:ext>
              </a:extLst>
            </p:cNvPr>
            <p:cNvCxnSpPr/>
            <p:nvPr/>
          </p:nvCxnSpPr>
          <p:spPr>
            <a:xfrm flipH="1">
              <a:off x="7515513" y="5013818"/>
              <a:ext cx="951345" cy="41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C7304C-700C-4407-BFE5-56A73628FD95}"/>
                </a:ext>
              </a:extLst>
            </p:cNvPr>
            <p:cNvSpPr txBox="1"/>
            <p:nvPr/>
          </p:nvSpPr>
          <p:spPr>
            <a:xfrm>
              <a:off x="8529781" y="4349624"/>
              <a:ext cx="17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Stall Torque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2ED49BE-5840-441D-BCCB-9599C9A654C7}"/>
                </a:ext>
              </a:extLst>
            </p:cNvPr>
            <p:cNvCxnSpPr>
              <a:cxnSpLocks/>
            </p:cNvCxnSpPr>
            <p:nvPr/>
          </p:nvCxnSpPr>
          <p:spPr>
            <a:xfrm>
              <a:off x="5624425" y="4690255"/>
              <a:ext cx="0" cy="851563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00DC3C-B9E4-43D6-85FD-32854529B7E5}"/>
                </a:ext>
              </a:extLst>
            </p:cNvPr>
            <p:cNvSpPr txBox="1"/>
            <p:nvPr/>
          </p:nvSpPr>
          <p:spPr>
            <a:xfrm>
              <a:off x="3885828" y="4874922"/>
              <a:ext cx="1036863" cy="31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Continuous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B81C2D-CC5C-4145-94E7-F77C8F407959}"/>
                </a:ext>
              </a:extLst>
            </p:cNvPr>
            <p:cNvSpPr txBox="1"/>
            <p:nvPr/>
          </p:nvSpPr>
          <p:spPr>
            <a:xfrm>
              <a:off x="5672338" y="5097110"/>
              <a:ext cx="1287630" cy="31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Intermittent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4257D71-B386-4C24-9FD5-646D77B8E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3404" y="4034657"/>
              <a:ext cx="716649" cy="4996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3AB674-6BCA-46DD-B809-E2364702C4A3}"/>
                </a:ext>
              </a:extLst>
            </p:cNvPr>
            <p:cNvSpPr txBox="1"/>
            <p:nvPr/>
          </p:nvSpPr>
          <p:spPr>
            <a:xfrm>
              <a:off x="6440053" y="3564205"/>
              <a:ext cx="17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Nominal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019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18E2-D7BD-4C26-A2E1-DA72F442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Actuators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6EAD31-A84D-4441-9A22-9DCE207FCE6B}"/>
              </a:ext>
            </a:extLst>
          </p:cNvPr>
          <p:cNvGrpSpPr/>
          <p:nvPr/>
        </p:nvGrpSpPr>
        <p:grpSpPr>
          <a:xfrm>
            <a:off x="278710" y="2392217"/>
            <a:ext cx="4884121" cy="3174676"/>
            <a:chOff x="2040257" y="1865775"/>
            <a:chExt cx="6865424" cy="433776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E3D7CA3-768D-4C4F-B5A5-4AE552A20791}"/>
                </a:ext>
              </a:extLst>
            </p:cNvPr>
            <p:cNvCxnSpPr/>
            <p:nvPr/>
          </p:nvCxnSpPr>
          <p:spPr>
            <a:xfrm>
              <a:off x="3315855" y="2235200"/>
              <a:ext cx="0" cy="34359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4D44CB-6060-44D7-933D-5BC8A6D69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546" y="5541818"/>
              <a:ext cx="441036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210034-4A16-42B3-85FC-0F8F54F9FE76}"/>
                </a:ext>
              </a:extLst>
            </p:cNvPr>
            <p:cNvSpPr txBox="1"/>
            <p:nvPr/>
          </p:nvSpPr>
          <p:spPr>
            <a:xfrm>
              <a:off x="2040257" y="2872631"/>
              <a:ext cx="1146288" cy="504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Speed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25C35B-2F69-4D61-94C6-4E0E0C6A02F6}"/>
                </a:ext>
              </a:extLst>
            </p:cNvPr>
            <p:cNvSpPr txBox="1"/>
            <p:nvPr/>
          </p:nvSpPr>
          <p:spPr>
            <a:xfrm>
              <a:off x="5768109" y="5698897"/>
              <a:ext cx="1343889" cy="504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Torque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563E27-6780-4A05-B0D9-9580D5B7C430}"/>
                </a:ext>
              </a:extLst>
            </p:cNvPr>
            <p:cNvCxnSpPr/>
            <p:nvPr/>
          </p:nvCxnSpPr>
          <p:spPr>
            <a:xfrm>
              <a:off x="3315855" y="2623127"/>
              <a:ext cx="2983344" cy="29186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A0C3E25-879E-4C3F-9C62-41762B738429}"/>
                </a:ext>
              </a:extLst>
            </p:cNvPr>
            <p:cNvCxnSpPr/>
            <p:nvPr/>
          </p:nvCxnSpPr>
          <p:spPr>
            <a:xfrm flipH="1">
              <a:off x="3426691" y="2133600"/>
              <a:ext cx="951345" cy="41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6B2C03-2649-41E8-9774-C787C58D7DD1}"/>
                </a:ext>
              </a:extLst>
            </p:cNvPr>
            <p:cNvSpPr txBox="1"/>
            <p:nvPr/>
          </p:nvSpPr>
          <p:spPr>
            <a:xfrm>
              <a:off x="4378036" y="1865775"/>
              <a:ext cx="17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 Load Speed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4E411AC-D255-4465-976E-8917E5F01D1E}"/>
                </a:ext>
              </a:extLst>
            </p:cNvPr>
            <p:cNvCxnSpPr/>
            <p:nvPr/>
          </p:nvCxnSpPr>
          <p:spPr>
            <a:xfrm flipH="1">
              <a:off x="6299199" y="5061635"/>
              <a:ext cx="951345" cy="41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E5DAB4-B1A8-438A-B868-BC39DAAD9828}"/>
                </a:ext>
              </a:extLst>
            </p:cNvPr>
            <p:cNvSpPr txBox="1"/>
            <p:nvPr/>
          </p:nvSpPr>
          <p:spPr>
            <a:xfrm>
              <a:off x="7187717" y="4553405"/>
              <a:ext cx="17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Stall Torque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7A34155-68F3-4316-BE02-B78625AC0D15}"/>
                </a:ext>
              </a:extLst>
            </p:cNvPr>
            <p:cNvCxnSpPr>
              <a:cxnSpLocks/>
            </p:cNvCxnSpPr>
            <p:nvPr/>
          </p:nvCxnSpPr>
          <p:spPr>
            <a:xfrm>
              <a:off x="4378036" y="3639127"/>
              <a:ext cx="0" cy="190269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B3AF34-3CB4-4630-8FDA-9BF01FCCE813}"/>
                </a:ext>
              </a:extLst>
            </p:cNvPr>
            <p:cNvSpPr txBox="1"/>
            <p:nvPr/>
          </p:nvSpPr>
          <p:spPr>
            <a:xfrm>
              <a:off x="3324921" y="5007843"/>
              <a:ext cx="1036863" cy="31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Continuous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29A3ED-131C-4F6B-9EFF-6F22177BDF52}"/>
                </a:ext>
              </a:extLst>
            </p:cNvPr>
            <p:cNvSpPr txBox="1"/>
            <p:nvPr/>
          </p:nvSpPr>
          <p:spPr>
            <a:xfrm>
              <a:off x="4481114" y="5038611"/>
              <a:ext cx="1287630" cy="31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Intermittent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92D5D0-65C6-402A-8FC3-B3BEFB7A4C23}"/>
                </a:ext>
              </a:extLst>
            </p:cNvPr>
            <p:cNvCxnSpPr/>
            <p:nvPr/>
          </p:nvCxnSpPr>
          <p:spPr>
            <a:xfrm flipH="1">
              <a:off x="4440382" y="3208123"/>
              <a:ext cx="951345" cy="41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8ECB42-ED20-4DDB-A3B1-A02E63D5F976}"/>
                </a:ext>
              </a:extLst>
            </p:cNvPr>
            <p:cNvSpPr txBox="1"/>
            <p:nvPr/>
          </p:nvSpPr>
          <p:spPr>
            <a:xfrm>
              <a:off x="5394035" y="2974107"/>
              <a:ext cx="17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Nominal Point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6FAB34-1F39-4315-AF68-70F6B8B2687D}"/>
              </a:ext>
            </a:extLst>
          </p:cNvPr>
          <p:cNvGrpSpPr/>
          <p:nvPr/>
        </p:nvGrpSpPr>
        <p:grpSpPr>
          <a:xfrm>
            <a:off x="5162831" y="2697583"/>
            <a:ext cx="5838876" cy="2904305"/>
            <a:chOff x="2040257" y="2235200"/>
            <a:chExt cx="8207488" cy="396833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DE8665-9EFA-4579-8A6B-A7A5F59F9902}"/>
                </a:ext>
              </a:extLst>
            </p:cNvPr>
            <p:cNvCxnSpPr/>
            <p:nvPr/>
          </p:nvCxnSpPr>
          <p:spPr>
            <a:xfrm>
              <a:off x="3315855" y="2235200"/>
              <a:ext cx="0" cy="34359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F392C2-6D6C-4C8C-82E5-D5B05E4122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546" y="5541818"/>
              <a:ext cx="441036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F0D21B-F4D7-42A8-8791-FBAB0AF14341}"/>
                </a:ext>
              </a:extLst>
            </p:cNvPr>
            <p:cNvSpPr txBox="1"/>
            <p:nvPr/>
          </p:nvSpPr>
          <p:spPr>
            <a:xfrm>
              <a:off x="2040257" y="2872631"/>
              <a:ext cx="1146288" cy="504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BAE478-023C-4458-8ABE-BA0EBB60BDE1}"/>
                </a:ext>
              </a:extLst>
            </p:cNvPr>
            <p:cNvSpPr txBox="1"/>
            <p:nvPr/>
          </p:nvSpPr>
          <p:spPr>
            <a:xfrm>
              <a:off x="5768109" y="5698897"/>
              <a:ext cx="1343889" cy="504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Torque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486A0EC-D354-4B29-BFE8-CE6DF07049FF}"/>
                </a:ext>
              </a:extLst>
            </p:cNvPr>
            <p:cNvCxnSpPr>
              <a:cxnSpLocks/>
            </p:cNvCxnSpPr>
            <p:nvPr/>
          </p:nvCxnSpPr>
          <p:spPr>
            <a:xfrm>
              <a:off x="3351977" y="3591311"/>
              <a:ext cx="4115623" cy="18859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CC2C255-E594-41E6-B2ED-9A72BFA4B9B0}"/>
                </a:ext>
              </a:extLst>
            </p:cNvPr>
            <p:cNvCxnSpPr/>
            <p:nvPr/>
          </p:nvCxnSpPr>
          <p:spPr>
            <a:xfrm flipH="1">
              <a:off x="3452915" y="3026764"/>
              <a:ext cx="951345" cy="41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71A2178-A279-4580-A012-43FF098DCD34}"/>
                </a:ext>
              </a:extLst>
            </p:cNvPr>
            <p:cNvSpPr txBox="1"/>
            <p:nvPr/>
          </p:nvSpPr>
          <p:spPr>
            <a:xfrm>
              <a:off x="4481113" y="2387835"/>
              <a:ext cx="17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 Load Speed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FFD041F-D976-47CF-A40B-148793752868}"/>
                </a:ext>
              </a:extLst>
            </p:cNvPr>
            <p:cNvCxnSpPr/>
            <p:nvPr/>
          </p:nvCxnSpPr>
          <p:spPr>
            <a:xfrm flipH="1">
              <a:off x="7515513" y="5013818"/>
              <a:ext cx="951345" cy="41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C7304C-700C-4407-BFE5-56A73628FD95}"/>
                </a:ext>
              </a:extLst>
            </p:cNvPr>
            <p:cNvSpPr txBox="1"/>
            <p:nvPr/>
          </p:nvSpPr>
          <p:spPr>
            <a:xfrm>
              <a:off x="8529781" y="4349624"/>
              <a:ext cx="17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Stall Torque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2ED49BE-5840-441D-BCCB-9599C9A654C7}"/>
                </a:ext>
              </a:extLst>
            </p:cNvPr>
            <p:cNvCxnSpPr>
              <a:cxnSpLocks/>
            </p:cNvCxnSpPr>
            <p:nvPr/>
          </p:nvCxnSpPr>
          <p:spPr>
            <a:xfrm>
              <a:off x="5624425" y="4690255"/>
              <a:ext cx="0" cy="851563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00DC3C-B9E4-43D6-85FD-32854529B7E5}"/>
                </a:ext>
              </a:extLst>
            </p:cNvPr>
            <p:cNvSpPr txBox="1"/>
            <p:nvPr/>
          </p:nvSpPr>
          <p:spPr>
            <a:xfrm>
              <a:off x="3885828" y="4874922"/>
              <a:ext cx="1036863" cy="31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Continuous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B81C2D-CC5C-4145-94E7-F77C8F407959}"/>
                </a:ext>
              </a:extLst>
            </p:cNvPr>
            <p:cNvSpPr txBox="1"/>
            <p:nvPr/>
          </p:nvSpPr>
          <p:spPr>
            <a:xfrm>
              <a:off x="5672338" y="5097110"/>
              <a:ext cx="1287630" cy="31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Intermittent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4257D71-B386-4C24-9FD5-646D77B8E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3404" y="4034657"/>
              <a:ext cx="716649" cy="4996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3AB674-6BCA-46DD-B809-E2364702C4A3}"/>
                </a:ext>
              </a:extLst>
            </p:cNvPr>
            <p:cNvSpPr txBox="1"/>
            <p:nvPr/>
          </p:nvSpPr>
          <p:spPr>
            <a:xfrm>
              <a:off x="6440053" y="3564205"/>
              <a:ext cx="17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Nominal Point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C8D7B8-A858-4AEE-AB7F-9560D8739AE4}"/>
              </a:ext>
            </a:extLst>
          </p:cNvPr>
          <p:cNvSpPr txBox="1"/>
          <p:nvPr/>
        </p:nvSpPr>
        <p:spPr>
          <a:xfrm>
            <a:off x="2302220" y="5855524"/>
            <a:ext cx="675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Comprehension check: go to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 and input code: 74 70 59</a:t>
            </a:r>
          </a:p>
        </p:txBody>
      </p:sp>
    </p:spTree>
    <p:extLst>
      <p:ext uri="{BB962C8B-B14F-4D97-AF65-F5344CB8AC3E}">
        <p14:creationId xmlns:p14="http://schemas.microsoft.com/office/powerpoint/2010/main" val="374681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2312-EF50-4E6F-85B1-D3699AF1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Sensors and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66F6-9B0F-413F-9C79-8A3BF882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Outline</a:t>
            </a:r>
          </a:p>
          <a:p>
            <a:pPr lvl="1"/>
            <a:r>
              <a:rPr lang="en-GB" dirty="0"/>
              <a:t>Actuators</a:t>
            </a:r>
          </a:p>
          <a:p>
            <a:pPr lvl="2"/>
            <a:r>
              <a:rPr lang="en-GB" dirty="0"/>
              <a:t>What actuators does the </a:t>
            </a:r>
            <a:r>
              <a:rPr lang="en-GB" dirty="0" err="1"/>
              <a:t>Romi</a:t>
            </a:r>
            <a:r>
              <a:rPr lang="en-GB" dirty="0"/>
              <a:t> have?</a:t>
            </a:r>
          </a:p>
          <a:p>
            <a:pPr lvl="2"/>
            <a:r>
              <a:rPr lang="en-GB" b="1" dirty="0"/>
              <a:t>How do I control the motors on the </a:t>
            </a:r>
            <a:r>
              <a:rPr lang="en-GB" b="1" dirty="0" err="1"/>
              <a:t>Romi</a:t>
            </a:r>
            <a:r>
              <a:rPr lang="en-GB" b="1" dirty="0"/>
              <a:t>?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Sensors</a:t>
            </a:r>
          </a:p>
          <a:p>
            <a:pPr lvl="2"/>
            <a:r>
              <a:rPr lang="en-GB" dirty="0"/>
              <a:t>How do I talk to a sensor?</a:t>
            </a:r>
          </a:p>
          <a:p>
            <a:pPr lvl="2"/>
            <a:r>
              <a:rPr lang="en-GB" dirty="0"/>
              <a:t>Filtering and Calibration</a:t>
            </a:r>
          </a:p>
        </p:txBody>
      </p:sp>
    </p:spTree>
    <p:extLst>
      <p:ext uri="{BB962C8B-B14F-4D97-AF65-F5344CB8AC3E}">
        <p14:creationId xmlns:p14="http://schemas.microsoft.com/office/powerpoint/2010/main" val="45425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2312-EF50-4E6F-85B1-D3699AF1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Actuators</a:t>
            </a:r>
          </a:p>
        </p:txBody>
      </p:sp>
      <p:pic>
        <p:nvPicPr>
          <p:cNvPr id="9" name="Picture 8" descr="Pololu Romi 32U4 Control Board User’s Guide - Google Chrome">
            <a:extLst>
              <a:ext uri="{FF2B5EF4-FFF2-40B4-BE49-F238E27FC236}">
                <a16:creationId xmlns:a16="http://schemas.microsoft.com/office/drawing/2014/main" id="{51C58273-B478-4995-8637-B44DC5C61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6" t="21771" r="29697" b="43230"/>
          <a:stretch/>
        </p:blipFill>
        <p:spPr>
          <a:xfrm>
            <a:off x="2145421" y="2030752"/>
            <a:ext cx="7901157" cy="366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9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2312-EF50-4E6F-85B1-D3699AF1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Actuators</a:t>
            </a:r>
          </a:p>
        </p:txBody>
      </p:sp>
      <p:pic>
        <p:nvPicPr>
          <p:cNvPr id="9" name="Picture 2" descr="Image result for h bridge">
            <a:extLst>
              <a:ext uri="{FF2B5EF4-FFF2-40B4-BE49-F238E27FC236}">
                <a16:creationId xmlns:a16="http://schemas.microsoft.com/office/drawing/2014/main" id="{EEBDFB18-17FB-43D0-ADFB-D6A26CB8B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26" y="1690688"/>
            <a:ext cx="3787343" cy="370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4oDWVUsChhTIr4ANiV+uGZr8QXH8Rp85QYfjJl4MIge5I2UYZaIDx22i+px2AAA (159×159) - Google Chrome">
            <a:extLst>
              <a:ext uri="{FF2B5EF4-FFF2-40B4-BE49-F238E27FC236}">
                <a16:creationId xmlns:a16="http://schemas.microsoft.com/office/drawing/2014/main" id="{1A15E2E6-9B4F-426D-AC53-87DB69A2B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9" t="43794" r="46136" b="41423"/>
          <a:stretch/>
        </p:blipFill>
        <p:spPr>
          <a:xfrm>
            <a:off x="2631572" y="3027275"/>
            <a:ext cx="1482436" cy="1647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C90E87-6A64-43DC-94E9-2472FD92F7C8}"/>
              </a:ext>
            </a:extLst>
          </p:cNvPr>
          <p:cNvSpPr txBox="1"/>
          <p:nvPr/>
        </p:nvSpPr>
        <p:spPr>
          <a:xfrm>
            <a:off x="2770116" y="1915603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H-Bridge</a:t>
            </a:r>
          </a:p>
        </p:txBody>
      </p:sp>
    </p:spTree>
    <p:extLst>
      <p:ext uri="{BB962C8B-B14F-4D97-AF65-F5344CB8AC3E}">
        <p14:creationId xmlns:p14="http://schemas.microsoft.com/office/powerpoint/2010/main" val="355250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2312-EF50-4E6F-85B1-D3699AF1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Actuators</a:t>
            </a:r>
          </a:p>
        </p:txBody>
      </p:sp>
      <p:pic>
        <p:nvPicPr>
          <p:cNvPr id="6" name="Picture 2" descr="Image result for h bridge">
            <a:extLst>
              <a:ext uri="{FF2B5EF4-FFF2-40B4-BE49-F238E27FC236}">
                <a16:creationId xmlns:a16="http://schemas.microsoft.com/office/drawing/2014/main" id="{F5D05C35-58F8-412C-BD95-7907BF91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25" y="2032287"/>
            <a:ext cx="5052219" cy="309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58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2312-EF50-4E6F-85B1-D3699AF1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Actuators</a:t>
            </a:r>
          </a:p>
        </p:txBody>
      </p:sp>
      <p:pic>
        <p:nvPicPr>
          <p:cNvPr id="4" name="Picture 2" descr="Image result for h bridge">
            <a:extLst>
              <a:ext uri="{FF2B5EF4-FFF2-40B4-BE49-F238E27FC236}">
                <a16:creationId xmlns:a16="http://schemas.microsoft.com/office/drawing/2014/main" id="{C7BD003F-F94E-4989-AAB4-434C49126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62" y="3109798"/>
            <a:ext cx="2808507" cy="274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849B84-F136-46A3-B1BA-05F2F2DC8FC9}"/>
              </a:ext>
            </a:extLst>
          </p:cNvPr>
          <p:cNvSpPr txBox="1"/>
          <p:nvPr/>
        </p:nvSpPr>
        <p:spPr>
          <a:xfrm>
            <a:off x="1919262" y="2051336"/>
            <a:ext cx="387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Q: How do we control speed?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2DF32-7264-4A81-BA67-31F884820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2897"/>
            <a:ext cx="4105726" cy="4495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8B1C3-154E-4B5B-8AB0-D82505EB083D}"/>
              </a:ext>
            </a:extLst>
          </p:cNvPr>
          <p:cNvSpPr txBox="1"/>
          <p:nvPr/>
        </p:nvSpPr>
        <p:spPr>
          <a:xfrm>
            <a:off x="838200" y="6220683"/>
            <a:ext cx="107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Comprehension check: Go to menti.com and use the code: 95 66 06</a:t>
            </a:r>
          </a:p>
        </p:txBody>
      </p:sp>
    </p:spTree>
    <p:extLst>
      <p:ext uri="{BB962C8B-B14F-4D97-AF65-F5344CB8AC3E}">
        <p14:creationId xmlns:p14="http://schemas.microsoft.com/office/powerpoint/2010/main" val="70832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2312-EF50-4E6F-85B1-D3699AF1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Sensors and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66F6-9B0F-413F-9C79-8A3BF882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Outline</a:t>
            </a:r>
          </a:p>
          <a:p>
            <a:pPr lvl="1"/>
            <a:r>
              <a:rPr lang="en-GB" dirty="0"/>
              <a:t>Actuators</a:t>
            </a:r>
          </a:p>
          <a:p>
            <a:pPr lvl="2"/>
            <a:r>
              <a:rPr lang="en-GB" dirty="0"/>
              <a:t>What actuators does the </a:t>
            </a:r>
            <a:r>
              <a:rPr lang="en-GB" dirty="0" err="1"/>
              <a:t>Romi</a:t>
            </a:r>
            <a:r>
              <a:rPr lang="en-GB" dirty="0"/>
              <a:t> have?</a:t>
            </a:r>
          </a:p>
          <a:p>
            <a:pPr lvl="2"/>
            <a:r>
              <a:rPr lang="en-GB" dirty="0"/>
              <a:t>How do I control the motors on the </a:t>
            </a:r>
            <a:r>
              <a:rPr lang="en-GB" dirty="0" err="1"/>
              <a:t>Romi</a:t>
            </a:r>
            <a:r>
              <a:rPr lang="en-GB" dirty="0"/>
              <a:t>?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Sensors</a:t>
            </a:r>
          </a:p>
          <a:p>
            <a:pPr lvl="2"/>
            <a:r>
              <a:rPr lang="en-GB" b="1" dirty="0"/>
              <a:t>How do I talk to a sensor?</a:t>
            </a:r>
          </a:p>
          <a:p>
            <a:pPr lvl="2"/>
            <a:r>
              <a:rPr lang="en-GB" dirty="0"/>
              <a:t>Filtering and Calibration</a:t>
            </a:r>
          </a:p>
        </p:txBody>
      </p:sp>
    </p:spTree>
    <p:extLst>
      <p:ext uri="{BB962C8B-B14F-4D97-AF65-F5344CB8AC3E}">
        <p14:creationId xmlns:p14="http://schemas.microsoft.com/office/powerpoint/2010/main" val="1129570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1E00-E017-494E-AE94-909A4E85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314848-EBAF-4F4E-88A8-F7E6819D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4" y="1785406"/>
            <a:ext cx="9836727" cy="470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9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A2890F-8B4C-48FB-ABAB-D1539C799E64}"/>
              </a:ext>
            </a:extLst>
          </p:cNvPr>
          <p:cNvSpPr/>
          <p:nvPr/>
        </p:nvSpPr>
        <p:spPr>
          <a:xfrm>
            <a:off x="6912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ED9AA-5F9D-4BE0-8923-A3B37039B184}"/>
              </a:ext>
            </a:extLst>
          </p:cNvPr>
          <p:cNvSpPr txBox="1"/>
          <p:nvPr/>
        </p:nvSpPr>
        <p:spPr>
          <a:xfrm>
            <a:off x="7864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6063A-1D70-496E-A47D-02A1F3FEB675}"/>
              </a:ext>
            </a:extLst>
          </p:cNvPr>
          <p:cNvSpPr/>
          <p:nvPr/>
        </p:nvSpPr>
        <p:spPr>
          <a:xfrm>
            <a:off x="2259693" y="1073439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E016D-5EF3-47DA-A6CF-69A54CA95435}"/>
              </a:ext>
            </a:extLst>
          </p:cNvPr>
          <p:cNvSpPr txBox="1"/>
          <p:nvPr/>
        </p:nvSpPr>
        <p:spPr>
          <a:xfrm>
            <a:off x="2354943" y="698273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0CC5F2-E7A9-4205-B502-32634D2164D3}"/>
              </a:ext>
            </a:extLst>
          </p:cNvPr>
          <p:cNvSpPr/>
          <p:nvPr/>
        </p:nvSpPr>
        <p:spPr>
          <a:xfrm>
            <a:off x="38281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CD3E0-9493-4F55-87EE-0D6ED6BEB68B}"/>
              </a:ext>
            </a:extLst>
          </p:cNvPr>
          <p:cNvSpPr txBox="1"/>
          <p:nvPr/>
        </p:nvSpPr>
        <p:spPr>
          <a:xfrm>
            <a:off x="39233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90C3B-B755-4AB7-B6CD-EB3659D7D844}"/>
              </a:ext>
            </a:extLst>
          </p:cNvPr>
          <p:cNvSpPr/>
          <p:nvPr/>
        </p:nvSpPr>
        <p:spPr>
          <a:xfrm>
            <a:off x="537627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5DCCAA-165E-48AD-9AE0-9DDC2575138D}"/>
              </a:ext>
            </a:extLst>
          </p:cNvPr>
          <p:cNvSpPr txBox="1"/>
          <p:nvPr/>
        </p:nvSpPr>
        <p:spPr>
          <a:xfrm>
            <a:off x="547152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6C3648-58DC-4D21-A02B-8F596CD722C8}"/>
              </a:ext>
            </a:extLst>
          </p:cNvPr>
          <p:cNvSpPr/>
          <p:nvPr/>
        </p:nvSpPr>
        <p:spPr>
          <a:xfrm>
            <a:off x="693456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7DF22-FC8E-4225-80DF-4F2C79C8FD2A}"/>
              </a:ext>
            </a:extLst>
          </p:cNvPr>
          <p:cNvSpPr txBox="1"/>
          <p:nvPr/>
        </p:nvSpPr>
        <p:spPr>
          <a:xfrm>
            <a:off x="702981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2ACF4E-01C8-4BFF-9631-EFDCD21FAD54}"/>
              </a:ext>
            </a:extLst>
          </p:cNvPr>
          <p:cNvSpPr/>
          <p:nvPr/>
        </p:nvSpPr>
        <p:spPr>
          <a:xfrm>
            <a:off x="850301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FBC1A-AF53-4891-9C2D-BB2D73D8294E}"/>
              </a:ext>
            </a:extLst>
          </p:cNvPr>
          <p:cNvSpPr txBox="1"/>
          <p:nvPr/>
        </p:nvSpPr>
        <p:spPr>
          <a:xfrm>
            <a:off x="859826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D48413-62BA-4D96-AEEF-76994D30F3A0}"/>
              </a:ext>
            </a:extLst>
          </p:cNvPr>
          <p:cNvSpPr/>
          <p:nvPr/>
        </p:nvSpPr>
        <p:spPr>
          <a:xfrm>
            <a:off x="1008416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68EE7-84B3-4A47-A152-07CCCE1A2BBD}"/>
              </a:ext>
            </a:extLst>
          </p:cNvPr>
          <p:cNvSpPr txBox="1"/>
          <p:nvPr/>
        </p:nvSpPr>
        <p:spPr>
          <a:xfrm>
            <a:off x="1017941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4354B8-BE49-4FC9-8800-577AD15D3D2C}"/>
              </a:ext>
            </a:extLst>
          </p:cNvPr>
          <p:cNvSpPr/>
          <p:nvPr/>
        </p:nvSpPr>
        <p:spPr>
          <a:xfrm>
            <a:off x="864938" y="1314449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Meet the </a:t>
            </a:r>
            <a:r>
              <a:rPr lang="en-GB" dirty="0" err="1"/>
              <a:t>Romi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E726CD-3485-4F5E-AF88-0F0BDE6F21D2}"/>
              </a:ext>
            </a:extLst>
          </p:cNvPr>
          <p:cNvSpPr/>
          <p:nvPr/>
        </p:nvSpPr>
        <p:spPr>
          <a:xfrm>
            <a:off x="2420529" y="1314448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Millis()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4DDAA47-B88E-4976-8F8D-13B7A5652791}"/>
              </a:ext>
            </a:extLst>
          </p:cNvPr>
          <p:cNvSpPr/>
          <p:nvPr/>
        </p:nvSpPr>
        <p:spPr>
          <a:xfrm>
            <a:off x="2440395" y="2222675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3B4FED-9CD3-4261-926B-0BCD55890640}"/>
              </a:ext>
            </a:extLst>
          </p:cNvPr>
          <p:cNvSpPr/>
          <p:nvPr/>
        </p:nvSpPr>
        <p:spPr>
          <a:xfrm>
            <a:off x="3998685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Encoders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7609240-2BDA-40B3-9E3D-1D7283E2A0A6}"/>
              </a:ext>
            </a:extLst>
          </p:cNvPr>
          <p:cNvSpPr/>
          <p:nvPr/>
        </p:nvSpPr>
        <p:spPr>
          <a:xfrm>
            <a:off x="3998685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&amp; Speed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9214C44-E0D1-4A2F-AF95-B106CAC249D1}"/>
              </a:ext>
            </a:extLst>
          </p:cNvPr>
          <p:cNvSpPr/>
          <p:nvPr/>
        </p:nvSpPr>
        <p:spPr>
          <a:xfrm>
            <a:off x="5530759" y="1314447"/>
            <a:ext cx="1164227" cy="175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75FF87-5ACB-492F-8327-1AF273CB3F59}"/>
              </a:ext>
            </a:extLst>
          </p:cNvPr>
          <p:cNvSpPr/>
          <p:nvPr/>
        </p:nvSpPr>
        <p:spPr>
          <a:xfrm>
            <a:off x="7094129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Line Following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3CBBC3-DFD7-4A9A-8FDC-CD66C5BE7378}"/>
              </a:ext>
            </a:extLst>
          </p:cNvPr>
          <p:cNvSpPr/>
          <p:nvPr/>
        </p:nvSpPr>
        <p:spPr>
          <a:xfrm>
            <a:off x="7094129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Kinematics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3CEC66-7E48-423A-BABE-6AD4C2CE1D6D}"/>
              </a:ext>
            </a:extLst>
          </p:cNvPr>
          <p:cNvSpPr/>
          <p:nvPr/>
        </p:nvSpPr>
        <p:spPr>
          <a:xfrm>
            <a:off x="867908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Finite State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D55464-FA72-4757-B911-D1B747AB2CC2}"/>
              </a:ext>
            </a:extLst>
          </p:cNvPr>
          <p:cNvSpPr txBox="1"/>
          <p:nvPr/>
        </p:nvSpPr>
        <p:spPr>
          <a:xfrm>
            <a:off x="203543" y="518504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/>
              <a:t>Lab Sessions / Sheets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1EDA13-E7A9-47B4-A35A-EE68A4314D0E}"/>
              </a:ext>
            </a:extLst>
          </p:cNvPr>
          <p:cNvSpPr txBox="1"/>
          <p:nvPr/>
        </p:nvSpPr>
        <p:spPr>
          <a:xfrm>
            <a:off x="181953" y="2500363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/>
              <a:t>Lectures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E91979-EDD3-4045-B929-3F6E34BB402D}"/>
              </a:ext>
            </a:extLst>
          </p:cNvPr>
          <p:cNvSpPr/>
          <p:nvPr/>
        </p:nvSpPr>
        <p:spPr>
          <a:xfrm>
            <a:off x="6934563" y="549109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Assessment Op 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A26229-5DCC-4302-8519-A999C3E969E7}"/>
              </a:ext>
            </a:extLst>
          </p:cNvPr>
          <p:cNvSpPr/>
          <p:nvPr/>
        </p:nvSpPr>
        <p:spPr>
          <a:xfrm>
            <a:off x="8504465" y="549109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Assessment Op 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B2BF137-E46E-4BD1-89D9-FF20C326AE08}"/>
              </a:ext>
            </a:extLst>
          </p:cNvPr>
          <p:cNvSpPr/>
          <p:nvPr/>
        </p:nvSpPr>
        <p:spPr>
          <a:xfrm>
            <a:off x="10071463" y="5491098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Assessment Op 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615342E-26FA-4963-A65B-A94501E71492}"/>
              </a:ext>
            </a:extLst>
          </p:cNvPr>
          <p:cNvSpPr/>
          <p:nvPr/>
        </p:nvSpPr>
        <p:spPr>
          <a:xfrm>
            <a:off x="1022594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E281A4-2E27-458E-AFAC-5942A601A87C}"/>
              </a:ext>
            </a:extLst>
          </p:cNvPr>
          <p:cNvSpPr/>
          <p:nvPr/>
        </p:nvSpPr>
        <p:spPr>
          <a:xfrm>
            <a:off x="864938" y="3355946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738F120-3C56-44A5-9C79-37FA32E4CB64}"/>
              </a:ext>
            </a:extLst>
          </p:cNvPr>
          <p:cNvSpPr/>
          <p:nvPr/>
        </p:nvSpPr>
        <p:spPr>
          <a:xfrm>
            <a:off x="884804" y="4264173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Micro-controllers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B508C36-6B37-4267-B206-755EF405C528}"/>
              </a:ext>
            </a:extLst>
          </p:cNvPr>
          <p:cNvSpPr/>
          <p:nvPr/>
        </p:nvSpPr>
        <p:spPr>
          <a:xfrm>
            <a:off x="2417694" y="3335392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Sensors &amp; Actuators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5D8FD5D-8E7D-438D-8492-DE02F661A929}"/>
              </a:ext>
            </a:extLst>
          </p:cNvPr>
          <p:cNvSpPr/>
          <p:nvPr/>
        </p:nvSpPr>
        <p:spPr>
          <a:xfrm>
            <a:off x="2412046" y="426417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 Control 1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449A8B2-A237-46A2-87A2-AEBB3F214520}"/>
              </a:ext>
            </a:extLst>
          </p:cNvPr>
          <p:cNvSpPr/>
          <p:nvPr/>
        </p:nvSpPr>
        <p:spPr>
          <a:xfrm>
            <a:off x="4004333" y="3375570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 Control 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05916F3-5413-47A5-9993-F4C21C67B15F}"/>
              </a:ext>
            </a:extLst>
          </p:cNvPr>
          <p:cNvSpPr/>
          <p:nvPr/>
        </p:nvSpPr>
        <p:spPr>
          <a:xfrm>
            <a:off x="5517378" y="4254334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PID Drop-In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691401B-9112-4A33-8569-12EBAA1F91E7}"/>
              </a:ext>
            </a:extLst>
          </p:cNvPr>
          <p:cNvSpPr/>
          <p:nvPr/>
        </p:nvSpPr>
        <p:spPr>
          <a:xfrm>
            <a:off x="5513886" y="3352449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Kinematics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3FF0BA8-49B6-4FEC-A849-844F4FEAF337}"/>
              </a:ext>
            </a:extLst>
          </p:cNvPr>
          <p:cNvSpPr/>
          <p:nvPr/>
        </p:nvSpPr>
        <p:spPr>
          <a:xfrm>
            <a:off x="4004219" y="426417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Probabilistic Robotics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F7F3772-F394-47E7-A1F4-679E5626D9A3}"/>
              </a:ext>
            </a:extLst>
          </p:cNvPr>
          <p:cNvSpPr/>
          <p:nvPr/>
        </p:nvSpPr>
        <p:spPr>
          <a:xfrm>
            <a:off x="7105559" y="3352449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System</a:t>
            </a:r>
          </a:p>
          <a:p>
            <a:pPr algn="ctr"/>
            <a:r>
              <a:rPr lang="en-GB" sz="1200" dirty="0"/>
              <a:t>Architectures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323B2E-BCD0-4EB5-93B2-CEED031B1331}"/>
              </a:ext>
            </a:extLst>
          </p:cNvPr>
          <p:cNvGrpSpPr/>
          <p:nvPr/>
        </p:nvGrpSpPr>
        <p:grpSpPr>
          <a:xfrm>
            <a:off x="6962050" y="3162300"/>
            <a:ext cx="4801325" cy="2085976"/>
            <a:chOff x="6962050" y="3162300"/>
            <a:chExt cx="4953725" cy="2085976"/>
          </a:xfrm>
          <a:solidFill>
            <a:srgbClr val="FFC000"/>
          </a:solidFill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1979C0B-8951-48A3-A131-8B07A4B9034A}"/>
                </a:ext>
              </a:extLst>
            </p:cNvPr>
            <p:cNvSpPr/>
            <p:nvPr/>
          </p:nvSpPr>
          <p:spPr>
            <a:xfrm>
              <a:off x="8355693" y="3162300"/>
              <a:ext cx="3560082" cy="2085975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F832C2D-7FFB-4FA0-864E-69DD3AF0574D}"/>
                </a:ext>
              </a:extLst>
            </p:cNvPr>
            <p:cNvSpPr/>
            <p:nvPr/>
          </p:nvSpPr>
          <p:spPr>
            <a:xfrm>
              <a:off x="6962050" y="4223296"/>
              <a:ext cx="3560082" cy="1024980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BA0AA33-220E-47F9-92BC-544EE60163A6}"/>
              </a:ext>
            </a:extLst>
          </p:cNvPr>
          <p:cNvSpPr/>
          <p:nvPr/>
        </p:nvSpPr>
        <p:spPr>
          <a:xfrm>
            <a:off x="7089049" y="4304350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Searching &amp; Mapping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BCD484C-7A71-4802-85A2-1C7F1F005F16}"/>
              </a:ext>
            </a:extLst>
          </p:cNvPr>
          <p:cNvSpPr/>
          <p:nvPr/>
        </p:nvSpPr>
        <p:spPr>
          <a:xfrm>
            <a:off x="8657499" y="333539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Path Planning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687A0C4-D32B-45D9-A835-85D83BE252EA}"/>
              </a:ext>
            </a:extLst>
          </p:cNvPr>
          <p:cNvSpPr/>
          <p:nvPr/>
        </p:nvSpPr>
        <p:spPr>
          <a:xfrm>
            <a:off x="8657499" y="431451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Sensor Fusion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B2828ED-BE6B-4E29-86F0-8C6244B001ED}"/>
              </a:ext>
            </a:extLst>
          </p:cNvPr>
          <p:cNvSpPr/>
          <p:nvPr/>
        </p:nvSpPr>
        <p:spPr>
          <a:xfrm>
            <a:off x="10196740" y="3375570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Experimental Robotics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B95A61-1067-4D3A-9817-543E713717CF}"/>
              </a:ext>
            </a:extLst>
          </p:cNvPr>
          <p:cNvSpPr txBox="1"/>
          <p:nvPr/>
        </p:nvSpPr>
        <p:spPr>
          <a:xfrm>
            <a:off x="10091492" y="4381925"/>
            <a:ext cx="14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Toward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Assessment 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961E46-AADC-47D4-8724-1474EB68183E}"/>
              </a:ext>
            </a:extLst>
          </p:cNvPr>
          <p:cNvSpPr/>
          <p:nvPr/>
        </p:nvSpPr>
        <p:spPr>
          <a:xfrm>
            <a:off x="2190420" y="2966857"/>
            <a:ext cx="1623979" cy="1470495"/>
          </a:xfrm>
          <a:prstGeom prst="ellipse">
            <a:avLst/>
          </a:prstGeom>
          <a:noFill/>
          <a:ln w="762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40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6E8C-DDD1-4703-93D4-A5261E60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4A2FCD-F442-4895-B269-3BBD6C37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01" y="1690688"/>
            <a:ext cx="7829998" cy="49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63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2D82-B8AE-4432-A9DE-576B8D03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5DA33A-10D8-4349-826E-390F897FD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55" y="1879936"/>
            <a:ext cx="7840689" cy="46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7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E9DB-C233-4A0D-913B-12DB3563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482090-F7CC-4301-A388-E616F09D7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23" y="1775320"/>
            <a:ext cx="9605554" cy="44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63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E9DB-C233-4A0D-913B-12DB3563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08EB6EF-C615-420E-829C-765B68DA1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04" y="1436955"/>
            <a:ext cx="9864391" cy="511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1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E9DB-C233-4A0D-913B-12DB3563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28287C-16DC-4F05-BDB4-FE7A22757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93" y="1301360"/>
            <a:ext cx="9222013" cy="50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89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2312-EF50-4E6F-85B1-D3699AF1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Sensors and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66F6-9B0F-413F-9C79-8A3BF882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Outline</a:t>
            </a:r>
          </a:p>
          <a:p>
            <a:pPr lvl="1"/>
            <a:r>
              <a:rPr lang="en-GB" dirty="0"/>
              <a:t>Actuators</a:t>
            </a:r>
          </a:p>
          <a:p>
            <a:pPr lvl="2"/>
            <a:r>
              <a:rPr lang="en-GB" dirty="0"/>
              <a:t>What actuators does the </a:t>
            </a:r>
            <a:r>
              <a:rPr lang="en-GB" dirty="0" err="1"/>
              <a:t>Romi</a:t>
            </a:r>
            <a:r>
              <a:rPr lang="en-GB" dirty="0"/>
              <a:t> have?</a:t>
            </a:r>
          </a:p>
          <a:p>
            <a:pPr lvl="2"/>
            <a:r>
              <a:rPr lang="en-GB" dirty="0"/>
              <a:t>How do I control the motors on the </a:t>
            </a:r>
            <a:r>
              <a:rPr lang="en-GB" dirty="0" err="1"/>
              <a:t>Romi</a:t>
            </a:r>
            <a:r>
              <a:rPr lang="en-GB" dirty="0"/>
              <a:t>?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Sensors</a:t>
            </a:r>
          </a:p>
          <a:p>
            <a:pPr lvl="2"/>
            <a:r>
              <a:rPr lang="en-GB" dirty="0"/>
              <a:t>How do I talk to a sensor?</a:t>
            </a:r>
          </a:p>
          <a:p>
            <a:pPr lvl="2"/>
            <a:r>
              <a:rPr lang="en-GB" b="1" dirty="0"/>
              <a:t>Filtering and Calibration</a:t>
            </a:r>
          </a:p>
        </p:txBody>
      </p:sp>
    </p:spTree>
    <p:extLst>
      <p:ext uri="{BB962C8B-B14F-4D97-AF65-F5344CB8AC3E}">
        <p14:creationId xmlns:p14="http://schemas.microsoft.com/office/powerpoint/2010/main" val="82016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524C-FDE4-493C-A4FC-223E862F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06214F3-1978-4DF5-98B5-B544307060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55"/>
          <a:stretch/>
        </p:blipFill>
        <p:spPr>
          <a:xfrm>
            <a:off x="1838309" y="2189143"/>
            <a:ext cx="8515381" cy="18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57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EC9-69DF-4C3B-9237-CE5930DA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377F-DEE2-40CC-B20B-458E00C2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main types of error:</a:t>
            </a:r>
          </a:p>
          <a:p>
            <a:pPr lvl="1"/>
            <a:r>
              <a:rPr lang="en-GB" dirty="0"/>
              <a:t>Systematic</a:t>
            </a:r>
          </a:p>
          <a:p>
            <a:pPr lvl="1"/>
            <a:r>
              <a:rPr lang="en-GB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1999689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EC9-69DF-4C3B-9237-CE5930DA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377F-DEE2-40CC-B20B-458E00C2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main types of error:</a:t>
            </a:r>
          </a:p>
          <a:p>
            <a:pPr lvl="1"/>
            <a:r>
              <a:rPr lang="en-GB" dirty="0"/>
              <a:t>Systematic </a:t>
            </a:r>
            <a:r>
              <a:rPr lang="en-GB" dirty="0">
                <a:sym typeface="Wingdings" panose="05000000000000000000" pitchFamily="2" charset="2"/>
              </a:rPr>
              <a:t> Calibrate</a:t>
            </a:r>
            <a:endParaRPr lang="en-GB" dirty="0"/>
          </a:p>
          <a:p>
            <a:pPr lvl="1"/>
            <a:r>
              <a:rPr lang="en-GB" dirty="0"/>
              <a:t>Random </a:t>
            </a:r>
            <a:r>
              <a:rPr lang="en-GB" dirty="0">
                <a:sym typeface="Wingdings" panose="05000000000000000000" pitchFamily="2" charset="2"/>
              </a:rPr>
              <a:t> Filter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411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B5FB-53DB-445D-9E85-1BC64536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0977B786-F1B6-4E72-8DE3-82082BEF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76" y="1438975"/>
            <a:ext cx="6255848" cy="48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4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2312-EF50-4E6F-85B1-D3699AF1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Sensors and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66F6-9B0F-413F-9C79-8A3BF882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Outline</a:t>
            </a:r>
          </a:p>
          <a:p>
            <a:pPr lvl="1"/>
            <a:r>
              <a:rPr lang="en-GB" dirty="0"/>
              <a:t>Actuators</a:t>
            </a:r>
          </a:p>
          <a:p>
            <a:pPr lvl="2"/>
            <a:r>
              <a:rPr lang="en-GB" dirty="0"/>
              <a:t>What actuators does the </a:t>
            </a:r>
            <a:r>
              <a:rPr lang="en-GB" dirty="0" err="1"/>
              <a:t>Romi</a:t>
            </a:r>
            <a:r>
              <a:rPr lang="en-GB" dirty="0"/>
              <a:t> have?</a:t>
            </a:r>
          </a:p>
          <a:p>
            <a:pPr lvl="2"/>
            <a:r>
              <a:rPr lang="en-GB" dirty="0"/>
              <a:t>How do I control the motors on the </a:t>
            </a:r>
            <a:r>
              <a:rPr lang="en-GB" dirty="0" err="1"/>
              <a:t>Romi</a:t>
            </a:r>
            <a:r>
              <a:rPr lang="en-GB" dirty="0"/>
              <a:t>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Sensors</a:t>
            </a:r>
          </a:p>
          <a:p>
            <a:pPr lvl="2"/>
            <a:r>
              <a:rPr lang="en-GB" dirty="0"/>
              <a:t>How do I talk to a sensor?</a:t>
            </a:r>
          </a:p>
          <a:p>
            <a:pPr lvl="2"/>
            <a:r>
              <a:rPr lang="en-GB" dirty="0"/>
              <a:t>Filtering and Calibration</a:t>
            </a:r>
          </a:p>
        </p:txBody>
      </p:sp>
    </p:spTree>
    <p:extLst>
      <p:ext uri="{BB962C8B-B14F-4D97-AF65-F5344CB8AC3E}">
        <p14:creationId xmlns:p14="http://schemas.microsoft.com/office/powerpoint/2010/main" val="588380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B5FB-53DB-445D-9E85-1BC64536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FD0F1B-596D-4610-AE69-DFF381B73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35" y="1556331"/>
            <a:ext cx="7174930" cy="50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1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B5FB-53DB-445D-9E85-1BC64536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E9791-9225-468C-BE30-E6E314B76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31" y="1378117"/>
            <a:ext cx="7846737" cy="511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5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B5FB-53DB-445D-9E85-1BC64536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868B43-0985-4EEC-993C-0A66FE744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7" y="1256518"/>
            <a:ext cx="12060333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50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EC9-69DF-4C3B-9237-CE5930DA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377F-DEE2-40CC-B20B-458E00C2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main types of error:</a:t>
            </a:r>
          </a:p>
          <a:p>
            <a:pPr lvl="1"/>
            <a:r>
              <a:rPr lang="en-GB" dirty="0"/>
              <a:t>Systematic </a:t>
            </a:r>
            <a:r>
              <a:rPr lang="en-GB" dirty="0">
                <a:sym typeface="Wingdings" panose="05000000000000000000" pitchFamily="2" charset="2"/>
              </a:rPr>
              <a:t> Calibrate</a:t>
            </a:r>
            <a:endParaRPr lang="en-GB" dirty="0"/>
          </a:p>
          <a:p>
            <a:pPr lvl="1"/>
            <a:r>
              <a:rPr lang="en-GB" dirty="0"/>
              <a:t>Random </a:t>
            </a:r>
            <a:r>
              <a:rPr lang="en-GB" dirty="0">
                <a:sym typeface="Wingdings" panose="05000000000000000000" pitchFamily="2" charset="2"/>
              </a:rPr>
              <a:t> Filter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536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EC9-69DF-4C3B-9237-CE5930DA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377F-DEE2-40CC-B20B-458E00C2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main types of error:</a:t>
            </a:r>
          </a:p>
          <a:p>
            <a:pPr lvl="1"/>
            <a:r>
              <a:rPr lang="en-GB" dirty="0"/>
              <a:t>Systematic </a:t>
            </a:r>
            <a:r>
              <a:rPr lang="en-GB" dirty="0">
                <a:sym typeface="Wingdings" panose="05000000000000000000" pitchFamily="2" charset="2"/>
              </a:rPr>
              <a:t> Calibrate</a:t>
            </a:r>
            <a:endParaRPr lang="en-GB" dirty="0"/>
          </a:p>
          <a:p>
            <a:pPr lvl="1"/>
            <a:r>
              <a:rPr lang="en-GB" dirty="0"/>
              <a:t>Random </a:t>
            </a:r>
            <a:r>
              <a:rPr lang="en-GB" dirty="0">
                <a:sym typeface="Wingdings" panose="05000000000000000000" pitchFamily="2" charset="2"/>
              </a:rPr>
              <a:t> Filter</a:t>
            </a:r>
          </a:p>
          <a:p>
            <a:pPr marL="457200" lvl="1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BUT….</a:t>
            </a:r>
          </a:p>
          <a:p>
            <a:pPr marL="457200" lvl="1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In mobile robotic systems, our sensors change location. </a:t>
            </a:r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This means that systematic errors appear and disappear as we move.</a:t>
            </a:r>
          </a:p>
        </p:txBody>
      </p:sp>
    </p:spTree>
    <p:extLst>
      <p:ext uri="{BB962C8B-B14F-4D97-AF65-F5344CB8AC3E}">
        <p14:creationId xmlns:p14="http://schemas.microsoft.com/office/powerpoint/2010/main" val="1879216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EC9-69DF-4C3B-9237-CE5930DA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377F-DEE2-40CC-B20B-458E00C2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Two main types of error:</a:t>
            </a:r>
          </a:p>
          <a:p>
            <a:pPr lvl="1"/>
            <a:r>
              <a:rPr lang="en-GB" dirty="0"/>
              <a:t>Systematic </a:t>
            </a:r>
            <a:r>
              <a:rPr lang="en-GB" dirty="0">
                <a:sym typeface="Wingdings" panose="05000000000000000000" pitchFamily="2" charset="2"/>
              </a:rPr>
              <a:t> Calibrate</a:t>
            </a:r>
            <a:endParaRPr lang="en-GB" dirty="0"/>
          </a:p>
          <a:p>
            <a:pPr lvl="1"/>
            <a:r>
              <a:rPr lang="en-GB" dirty="0"/>
              <a:t>Random </a:t>
            </a:r>
            <a:r>
              <a:rPr lang="en-GB" dirty="0">
                <a:sym typeface="Wingdings" panose="05000000000000000000" pitchFamily="2" charset="2"/>
              </a:rPr>
              <a:t> Filter</a:t>
            </a:r>
          </a:p>
          <a:p>
            <a:pPr marL="457200" lvl="1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BUT….</a:t>
            </a:r>
          </a:p>
          <a:p>
            <a:pPr marL="457200" lvl="1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In mobile robotic systems, our sensors change location. </a:t>
            </a:r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This means that systematic errors appear and disappear as we move.</a:t>
            </a:r>
          </a:p>
          <a:p>
            <a:pPr marL="457200" lvl="1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Solutions?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Sensor Fusion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Uncertainty modelling</a:t>
            </a:r>
          </a:p>
        </p:txBody>
      </p:sp>
    </p:spTree>
    <p:extLst>
      <p:ext uri="{BB962C8B-B14F-4D97-AF65-F5344CB8AC3E}">
        <p14:creationId xmlns:p14="http://schemas.microsoft.com/office/powerpoint/2010/main" val="270653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EC9-69DF-4C3B-9237-CE5930DA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697B2B-3169-4729-B44A-3D31F3816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55" y="1690688"/>
            <a:ext cx="8376289" cy="50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93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EC9-69DF-4C3B-9237-CE5930DA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83933-D80E-4BF3-B3AA-482C3935E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34" y="1690688"/>
            <a:ext cx="8690331" cy="48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60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EC9-69DF-4C3B-9237-CE5930DA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Sensing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6E36B89-9B1E-4628-8A76-80C0B57F3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13" y="1774585"/>
            <a:ext cx="8890773" cy="44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91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9BDA-2E74-4E04-9A43-78ABE376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709E8-B084-4C37-B89A-C2E70ECD8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03" y="1562680"/>
            <a:ext cx="7007194" cy="47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8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2312-EF50-4E6F-85B1-D3699AF1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Sensors and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66F6-9B0F-413F-9C79-8A3BF882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Outline</a:t>
            </a:r>
          </a:p>
          <a:p>
            <a:pPr lvl="1"/>
            <a:r>
              <a:rPr lang="en-GB" b="1" dirty="0"/>
              <a:t>Actuators</a:t>
            </a:r>
          </a:p>
          <a:p>
            <a:pPr lvl="2"/>
            <a:r>
              <a:rPr lang="en-GB" b="1" dirty="0"/>
              <a:t>What actuators does the </a:t>
            </a:r>
            <a:r>
              <a:rPr lang="en-GB" b="1" dirty="0" err="1"/>
              <a:t>Romi</a:t>
            </a:r>
            <a:r>
              <a:rPr lang="en-GB" b="1" dirty="0"/>
              <a:t> have?</a:t>
            </a:r>
          </a:p>
          <a:p>
            <a:pPr lvl="2"/>
            <a:r>
              <a:rPr lang="en-GB" dirty="0"/>
              <a:t>How do I control the motors on the </a:t>
            </a:r>
            <a:r>
              <a:rPr lang="en-GB" dirty="0" err="1"/>
              <a:t>Romi</a:t>
            </a:r>
            <a:r>
              <a:rPr lang="en-GB" dirty="0"/>
              <a:t>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Sensors</a:t>
            </a:r>
          </a:p>
          <a:p>
            <a:pPr lvl="2"/>
            <a:r>
              <a:rPr lang="en-GB" dirty="0"/>
              <a:t>How do I talk to a sensor?</a:t>
            </a:r>
          </a:p>
          <a:p>
            <a:pPr lvl="2"/>
            <a:r>
              <a:rPr lang="en-GB" dirty="0"/>
              <a:t>Filtering and Calibration</a:t>
            </a:r>
          </a:p>
        </p:txBody>
      </p:sp>
    </p:spTree>
    <p:extLst>
      <p:ext uri="{BB962C8B-B14F-4D97-AF65-F5344CB8AC3E}">
        <p14:creationId xmlns:p14="http://schemas.microsoft.com/office/powerpoint/2010/main" val="317112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18E2-D7BD-4C26-A2E1-DA72F442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0D62-511C-49A5-9643-E4673FC1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Romi</a:t>
            </a:r>
            <a:r>
              <a:rPr lang="en-GB" dirty="0"/>
              <a:t> has two brushed DC gear motors.</a:t>
            </a:r>
          </a:p>
        </p:txBody>
      </p:sp>
      <p:pic>
        <p:nvPicPr>
          <p:cNvPr id="6" name="Picture 5" descr="DC Motors | RS Components - Google Chrome">
            <a:extLst>
              <a:ext uri="{FF2B5EF4-FFF2-40B4-BE49-F238E27FC236}">
                <a16:creationId xmlns:a16="http://schemas.microsoft.com/office/drawing/2014/main" id="{7987799B-3ADC-4490-BFDE-749E5E11F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82" y="2450398"/>
            <a:ext cx="6832036" cy="37265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9344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18E2-D7BD-4C26-A2E1-DA72F442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0D62-511C-49A5-9643-E4673FC1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Romi</a:t>
            </a:r>
            <a:r>
              <a:rPr lang="en-GB" dirty="0"/>
              <a:t> has two brushed DC gear motors.</a:t>
            </a:r>
          </a:p>
        </p:txBody>
      </p:sp>
      <p:pic>
        <p:nvPicPr>
          <p:cNvPr id="4" name="Picture 2" descr="https://a.pololu-files.com/picture/0J5895.1200.jpg?819357206cc115cd88c8d68f7ad33097">
            <a:extLst>
              <a:ext uri="{FF2B5EF4-FFF2-40B4-BE49-F238E27FC236}">
                <a16:creationId xmlns:a16="http://schemas.microsoft.com/office/drawing/2014/main" id="{320F0589-2E39-4656-9721-B74AF21F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84" y="2557628"/>
            <a:ext cx="2778729" cy="355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ololu - 120:1 Mini Plastic Gearmotor HP, Offset 3mm D-Shaft Output, Extended Motor Shaft - Google Chrome">
            <a:extLst>
              <a:ext uri="{FF2B5EF4-FFF2-40B4-BE49-F238E27FC236}">
                <a16:creationId xmlns:a16="http://schemas.microsoft.com/office/drawing/2014/main" id="{ED0D1062-FCC1-410F-9865-6315544AB8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5" t="14966" r="55001" b="32812"/>
          <a:stretch/>
        </p:blipFill>
        <p:spPr>
          <a:xfrm>
            <a:off x="6096000" y="2557628"/>
            <a:ext cx="4504916" cy="36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18E2-D7BD-4C26-A2E1-DA72F442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0D62-511C-49A5-9643-E4673FC1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Romi</a:t>
            </a:r>
            <a:r>
              <a:rPr lang="en-GB" dirty="0"/>
              <a:t> has two brushed DC gear motors.</a:t>
            </a:r>
          </a:p>
        </p:txBody>
      </p:sp>
      <p:pic>
        <p:nvPicPr>
          <p:cNvPr id="6" name="Picture 4" descr="Image result for dc motor mechanism">
            <a:extLst>
              <a:ext uri="{FF2B5EF4-FFF2-40B4-BE49-F238E27FC236}">
                <a16:creationId xmlns:a16="http://schemas.microsoft.com/office/drawing/2014/main" id="{6E526BB7-95EE-46B7-9920-88E8C7F7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96" y="2697809"/>
            <a:ext cx="3720905" cy="30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7/73/Ejs_Open_Source_Direct_Current_Electrical_Motor_Model_Java_Applet_%28_DC_Motor_%29_80_degree_split_ring.gif/220px-Ejs_Open_Source_Direct_Current_Electrical_Motor_Model_Java_Applet_%28_DC_Motor_%29_80_degree_split_ring.gif">
            <a:extLst>
              <a:ext uri="{FF2B5EF4-FFF2-40B4-BE49-F238E27FC236}">
                <a16:creationId xmlns:a16="http://schemas.microsoft.com/office/drawing/2014/main" id="{420A146E-672D-440A-A843-C37ED6C5888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227" y="2549742"/>
            <a:ext cx="3211809" cy="315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B8CFB6-5289-4FE0-8D53-509747D0F1A2}"/>
              </a:ext>
            </a:extLst>
          </p:cNvPr>
          <p:cNvSpPr txBox="1"/>
          <p:nvPr/>
        </p:nvSpPr>
        <p:spPr>
          <a:xfrm>
            <a:off x="3648891" y="6017623"/>
            <a:ext cx="372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[Derive equations here]</a:t>
            </a:r>
          </a:p>
        </p:txBody>
      </p:sp>
    </p:spTree>
    <p:extLst>
      <p:ext uri="{BB962C8B-B14F-4D97-AF65-F5344CB8AC3E}">
        <p14:creationId xmlns:p14="http://schemas.microsoft.com/office/powerpoint/2010/main" val="417514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18E2-D7BD-4C26-A2E1-DA72F442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Actuators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99D1D-2189-4D11-BF8F-E173E475E0C9}"/>
              </a:ext>
            </a:extLst>
          </p:cNvPr>
          <p:cNvSpPr txBox="1"/>
          <p:nvPr/>
        </p:nvSpPr>
        <p:spPr>
          <a:xfrm>
            <a:off x="5821416" y="5793575"/>
            <a:ext cx="106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Torque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D910B0-FC36-43F7-A98E-704222BC3427}"/>
              </a:ext>
            </a:extLst>
          </p:cNvPr>
          <p:cNvGrpSpPr/>
          <p:nvPr/>
        </p:nvGrpSpPr>
        <p:grpSpPr>
          <a:xfrm>
            <a:off x="2673927" y="1988223"/>
            <a:ext cx="6844145" cy="3805352"/>
            <a:chOff x="2124363" y="2179812"/>
            <a:chExt cx="6844145" cy="380535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66C7BE-8384-439A-819F-8FBD9115E431}"/>
                </a:ext>
              </a:extLst>
            </p:cNvPr>
            <p:cNvCxnSpPr/>
            <p:nvPr/>
          </p:nvCxnSpPr>
          <p:spPr>
            <a:xfrm>
              <a:off x="3315855" y="2549237"/>
              <a:ext cx="0" cy="34359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3A1084-918A-4DCA-A7DC-200A0221A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546" y="5855855"/>
              <a:ext cx="441036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1F8475-25D8-49F0-92AD-87F4ED9A07EF}"/>
                </a:ext>
              </a:extLst>
            </p:cNvPr>
            <p:cNvSpPr txBox="1"/>
            <p:nvPr/>
          </p:nvSpPr>
          <p:spPr>
            <a:xfrm>
              <a:off x="2124363" y="3186668"/>
              <a:ext cx="1062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Speed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C383DC-3713-4321-8EAD-BCBC3400011A}"/>
                </a:ext>
              </a:extLst>
            </p:cNvPr>
            <p:cNvCxnSpPr/>
            <p:nvPr/>
          </p:nvCxnSpPr>
          <p:spPr>
            <a:xfrm>
              <a:off x="3315855" y="2937164"/>
              <a:ext cx="2983344" cy="29186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BFB625-15B3-4E74-9ECF-A6DAD323D571}"/>
                </a:ext>
              </a:extLst>
            </p:cNvPr>
            <p:cNvCxnSpPr/>
            <p:nvPr/>
          </p:nvCxnSpPr>
          <p:spPr>
            <a:xfrm flipH="1">
              <a:off x="3426691" y="2447637"/>
              <a:ext cx="951345" cy="41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C32176-6619-4169-A00C-85785728B29C}"/>
                </a:ext>
              </a:extLst>
            </p:cNvPr>
            <p:cNvSpPr txBox="1"/>
            <p:nvPr/>
          </p:nvSpPr>
          <p:spPr>
            <a:xfrm>
              <a:off x="4378036" y="2179812"/>
              <a:ext cx="17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Load Speed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5F3FA3-0283-4995-B274-DF4A72785640}"/>
                </a:ext>
              </a:extLst>
            </p:cNvPr>
            <p:cNvCxnSpPr/>
            <p:nvPr/>
          </p:nvCxnSpPr>
          <p:spPr>
            <a:xfrm flipH="1">
              <a:off x="6299199" y="5375672"/>
              <a:ext cx="951345" cy="41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EB8852-5C4D-4013-B528-39D3733F3F8B}"/>
                </a:ext>
              </a:extLst>
            </p:cNvPr>
            <p:cNvSpPr txBox="1"/>
            <p:nvPr/>
          </p:nvSpPr>
          <p:spPr>
            <a:xfrm>
              <a:off x="7250544" y="5107847"/>
              <a:ext cx="17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Stall Torque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CB43A7-B6FD-421A-A659-C9E98528AE43}"/>
                </a:ext>
              </a:extLst>
            </p:cNvPr>
            <p:cNvCxnSpPr>
              <a:cxnSpLocks/>
            </p:cNvCxnSpPr>
            <p:nvPr/>
          </p:nvCxnSpPr>
          <p:spPr>
            <a:xfrm>
              <a:off x="4378036" y="3953164"/>
              <a:ext cx="0" cy="190269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AFAC0F-41A6-4E1C-AFBE-FFFD621BB8AB}"/>
                </a:ext>
              </a:extLst>
            </p:cNvPr>
            <p:cNvSpPr txBox="1"/>
            <p:nvPr/>
          </p:nvSpPr>
          <p:spPr>
            <a:xfrm>
              <a:off x="3449783" y="5161708"/>
              <a:ext cx="8312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Continuous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D31684-DE14-44CD-A3C5-657043E7CF12}"/>
                </a:ext>
              </a:extLst>
            </p:cNvPr>
            <p:cNvSpPr txBox="1"/>
            <p:nvPr/>
          </p:nvSpPr>
          <p:spPr>
            <a:xfrm>
              <a:off x="4507362" y="5189323"/>
              <a:ext cx="9328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Intermittent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6633E3-4568-4BCF-9A8C-D8C29F4548B7}"/>
                </a:ext>
              </a:extLst>
            </p:cNvPr>
            <p:cNvCxnSpPr/>
            <p:nvPr/>
          </p:nvCxnSpPr>
          <p:spPr>
            <a:xfrm flipH="1">
              <a:off x="4440382" y="3522160"/>
              <a:ext cx="951345" cy="41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3E6243-8AC3-4252-A4CC-6EAF9133C4F0}"/>
                </a:ext>
              </a:extLst>
            </p:cNvPr>
            <p:cNvSpPr txBox="1"/>
            <p:nvPr/>
          </p:nvSpPr>
          <p:spPr>
            <a:xfrm>
              <a:off x="5394035" y="3288144"/>
              <a:ext cx="17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Nominal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67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18E2-D7BD-4C26-A2E1-DA72F442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Actuators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6E2ACB-ADDC-49B5-8E2D-A28DB17BDC31}"/>
              </a:ext>
            </a:extLst>
          </p:cNvPr>
          <p:cNvGrpSpPr/>
          <p:nvPr/>
        </p:nvGrpSpPr>
        <p:grpSpPr>
          <a:xfrm>
            <a:off x="3359727" y="2130157"/>
            <a:ext cx="5472546" cy="3842278"/>
            <a:chOff x="2124363" y="2225951"/>
            <a:chExt cx="5472546" cy="384227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52CA15-1A3A-4015-A65D-A3FBA75392DB}"/>
                </a:ext>
              </a:extLst>
            </p:cNvPr>
            <p:cNvCxnSpPr/>
            <p:nvPr/>
          </p:nvCxnSpPr>
          <p:spPr>
            <a:xfrm>
              <a:off x="3315855" y="2235200"/>
              <a:ext cx="0" cy="34359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6FAFA19-D12B-454D-8E8E-6A8CCB4CE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546" y="5541818"/>
              <a:ext cx="441036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07EE51-AD4F-49AD-9D1F-AD9F8F79DB49}"/>
                </a:ext>
              </a:extLst>
            </p:cNvPr>
            <p:cNvSpPr txBox="1"/>
            <p:nvPr/>
          </p:nvSpPr>
          <p:spPr>
            <a:xfrm>
              <a:off x="2124363" y="2872631"/>
              <a:ext cx="1062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Speed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92436A-62D3-4AC3-9E47-050D7D2D9D71}"/>
                </a:ext>
              </a:extLst>
            </p:cNvPr>
            <p:cNvSpPr txBox="1"/>
            <p:nvPr/>
          </p:nvSpPr>
          <p:spPr>
            <a:xfrm>
              <a:off x="5768109" y="5698897"/>
              <a:ext cx="1062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Torque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E533110-D2EB-4BA7-8515-4053EEE7C809}"/>
                </a:ext>
              </a:extLst>
            </p:cNvPr>
            <p:cNvCxnSpPr>
              <a:cxnSpLocks/>
            </p:cNvCxnSpPr>
            <p:nvPr/>
          </p:nvCxnSpPr>
          <p:spPr>
            <a:xfrm>
              <a:off x="3281219" y="3071091"/>
              <a:ext cx="2593108" cy="247072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F95705C-7F46-4A04-92AF-3F211DB37DA3}"/>
                </a:ext>
              </a:extLst>
            </p:cNvPr>
            <p:cNvCxnSpPr>
              <a:cxnSpLocks/>
            </p:cNvCxnSpPr>
            <p:nvPr/>
          </p:nvCxnSpPr>
          <p:spPr>
            <a:xfrm>
              <a:off x="3315853" y="2225951"/>
              <a:ext cx="3514437" cy="331586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196D4D-9E51-4C39-B61A-D3B48A1109C8}"/>
                </a:ext>
              </a:extLst>
            </p:cNvPr>
            <p:cNvCxnSpPr>
              <a:cxnSpLocks/>
            </p:cNvCxnSpPr>
            <p:nvPr/>
          </p:nvCxnSpPr>
          <p:spPr>
            <a:xfrm>
              <a:off x="3315855" y="2623127"/>
              <a:ext cx="2983344" cy="29186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110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D7DA325ACA954F8776FB804CC9002E" ma:contentTypeVersion="11" ma:contentTypeDescription="Create a new document." ma:contentTypeScope="" ma:versionID="76dccab05e32007ef08871e353a43f2d">
  <xsd:schema xmlns:xsd="http://www.w3.org/2001/XMLSchema" xmlns:xs="http://www.w3.org/2001/XMLSchema" xmlns:p="http://schemas.microsoft.com/office/2006/metadata/properties" xmlns:ns3="adca5d32-382a-47b3-9276-4a0fd1b23cbf" xmlns:ns4="4e2ca8e0-6726-4726-bfac-76d51bc60b4b" targetNamespace="http://schemas.microsoft.com/office/2006/metadata/properties" ma:root="true" ma:fieldsID="abf020968efb6d23a1a24e3e3146ea66" ns3:_="" ns4:_="">
    <xsd:import namespace="adca5d32-382a-47b3-9276-4a0fd1b23cbf"/>
    <xsd:import namespace="4e2ca8e0-6726-4726-bfac-76d51bc60b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ca5d32-382a-47b3-9276-4a0fd1b23c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ca8e0-6726-4726-bfac-76d51bc60b4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FFA1FD-F2F9-44E6-B8D2-F6297BC6BB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89E540-86EC-4E0F-8D35-29EFCF2CA61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dca5d32-382a-47b3-9276-4a0fd1b23cbf"/>
    <ds:schemaRef ds:uri="http://purl.org/dc/elements/1.1/"/>
    <ds:schemaRef ds:uri="4e2ca8e0-6726-4726-bfac-76d51bc60b4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14F857E-E312-476E-A582-DADBF273F3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ca5d32-382a-47b3-9276-4a0fd1b23cbf"/>
    <ds:schemaRef ds:uri="4e2ca8e0-6726-4726-bfac-76d51bc60b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619</Words>
  <Application>Microsoft Office PowerPoint</Application>
  <PresentationFormat>Widescreen</PresentationFormat>
  <Paragraphs>214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Sensors and Actuators</vt:lpstr>
      <vt:lpstr>PowerPoint Presentation</vt:lpstr>
      <vt:lpstr>Sensors and Actuators</vt:lpstr>
      <vt:lpstr>Sensors and Actuators</vt:lpstr>
      <vt:lpstr>Actuators</vt:lpstr>
      <vt:lpstr>Actuators</vt:lpstr>
      <vt:lpstr>Actuators</vt:lpstr>
      <vt:lpstr>Actuators</vt:lpstr>
      <vt:lpstr>Actuators</vt:lpstr>
      <vt:lpstr>Actuators</vt:lpstr>
      <vt:lpstr>Actuators</vt:lpstr>
      <vt:lpstr>Actuators</vt:lpstr>
      <vt:lpstr>Sensors and Actuators</vt:lpstr>
      <vt:lpstr>Actuators</vt:lpstr>
      <vt:lpstr>Actuators</vt:lpstr>
      <vt:lpstr>Actuators</vt:lpstr>
      <vt:lpstr>Actuators</vt:lpstr>
      <vt:lpstr>Sensors and Actuators</vt:lpstr>
      <vt:lpstr>Sensing</vt:lpstr>
      <vt:lpstr>Sensing</vt:lpstr>
      <vt:lpstr>Sensing</vt:lpstr>
      <vt:lpstr>Sensing</vt:lpstr>
      <vt:lpstr>Sensing</vt:lpstr>
      <vt:lpstr>Sensing</vt:lpstr>
      <vt:lpstr>Sensors and Actuators</vt:lpstr>
      <vt:lpstr>Sensing</vt:lpstr>
      <vt:lpstr>Sensing</vt:lpstr>
      <vt:lpstr>Sensing</vt:lpstr>
      <vt:lpstr>Sensing</vt:lpstr>
      <vt:lpstr>Sensing</vt:lpstr>
      <vt:lpstr>Sensing</vt:lpstr>
      <vt:lpstr>Sensing</vt:lpstr>
      <vt:lpstr>Sensing</vt:lpstr>
      <vt:lpstr>Sensing</vt:lpstr>
      <vt:lpstr>Sensing</vt:lpstr>
      <vt:lpstr>Sensing</vt:lpstr>
      <vt:lpstr>Sensing</vt:lpstr>
      <vt:lpstr>Sensing</vt:lpstr>
      <vt:lpstr>Sensors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Sensors and Actuators</dc:title>
  <dc:creator>Martin Garrad</dc:creator>
  <cp:lastModifiedBy>Paul O'Dowd</cp:lastModifiedBy>
  <cp:revision>12</cp:revision>
  <dcterms:created xsi:type="dcterms:W3CDTF">2019-10-07T09:18:40Z</dcterms:created>
  <dcterms:modified xsi:type="dcterms:W3CDTF">2019-10-10T08:22:33Z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0x01010040D7DA325ACA954F8776FB804CC9002E</vt:lpwstr>
  </property>
</Properties>
</file>