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00" r:id="rId2"/>
    <p:sldId id="326" r:id="rId3"/>
    <p:sldId id="259" r:id="rId4"/>
    <p:sldId id="275" r:id="rId5"/>
    <p:sldId id="276" r:id="rId6"/>
    <p:sldId id="261" r:id="rId7"/>
    <p:sldId id="339" r:id="rId8"/>
    <p:sldId id="327" r:id="rId9"/>
    <p:sldId id="329" r:id="rId10"/>
    <p:sldId id="330" r:id="rId11"/>
    <p:sldId id="331" r:id="rId12"/>
    <p:sldId id="324" r:id="rId13"/>
    <p:sldId id="325" r:id="rId14"/>
    <p:sldId id="322" r:id="rId15"/>
    <p:sldId id="323" r:id="rId16"/>
    <p:sldId id="332" r:id="rId17"/>
    <p:sldId id="321" r:id="rId18"/>
    <p:sldId id="320" r:id="rId19"/>
    <p:sldId id="333" r:id="rId20"/>
    <p:sldId id="334" r:id="rId21"/>
    <p:sldId id="335" r:id="rId22"/>
    <p:sldId id="336" r:id="rId23"/>
    <p:sldId id="337" r:id="rId24"/>
    <p:sldId id="338" r:id="rId25"/>
    <p:sldId id="340" r:id="rId26"/>
    <p:sldId id="260" r:id="rId27"/>
    <p:sldId id="277" r:id="rId28"/>
    <p:sldId id="278" r:id="rId29"/>
    <p:sldId id="272" r:id="rId30"/>
    <p:sldId id="273" r:id="rId31"/>
    <p:sldId id="279" r:id="rId32"/>
    <p:sldId id="280" r:id="rId33"/>
    <p:sldId id="281" r:id="rId34"/>
    <p:sldId id="283" r:id="rId35"/>
    <p:sldId id="284" r:id="rId36"/>
    <p:sldId id="285" r:id="rId37"/>
    <p:sldId id="286" r:id="rId38"/>
    <p:sldId id="288" r:id="rId39"/>
    <p:sldId id="287" r:id="rId40"/>
    <p:sldId id="289" r:id="rId41"/>
    <p:sldId id="290" r:id="rId42"/>
    <p:sldId id="274" r:id="rId43"/>
    <p:sldId id="341" r:id="rId44"/>
    <p:sldId id="262" r:id="rId45"/>
    <p:sldId id="263" r:id="rId46"/>
    <p:sldId id="268" r:id="rId47"/>
    <p:sldId id="267" r:id="rId48"/>
    <p:sldId id="266" r:id="rId49"/>
    <p:sldId id="265" r:id="rId50"/>
    <p:sldId id="269" r:id="rId51"/>
    <p:sldId id="264" r:id="rId52"/>
    <p:sldId id="291" r:id="rId53"/>
    <p:sldId id="292" r:id="rId54"/>
    <p:sldId id="295" r:id="rId55"/>
    <p:sldId id="296" r:id="rId56"/>
    <p:sldId id="297" r:id="rId57"/>
    <p:sldId id="29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94EC5-F68A-44A5-867E-EC0DF9ECE195}" v="15" dt="2019-10-30T18:27:15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arrad" userId="29fa8137-b5d4-4adf-94e3-55aca812c4da" providerId="ADAL" clId="{AC2DE71E-C52B-48C9-B61F-FA6698CB0A70}"/>
    <pc:docChg chg="addSld modSld sldOrd">
      <pc:chgData name="Martin Garrad" userId="29fa8137-b5d4-4adf-94e3-55aca812c4da" providerId="ADAL" clId="{AC2DE71E-C52B-48C9-B61F-FA6698CB0A70}" dt="2019-10-30T18:33:36.865" v="82" actId="1076"/>
      <pc:docMkLst>
        <pc:docMk/>
      </pc:docMkLst>
      <pc:sldChg chg="ord">
        <pc:chgData name="Martin Garrad" userId="29fa8137-b5d4-4adf-94e3-55aca812c4da" providerId="ADAL" clId="{AC2DE71E-C52B-48C9-B61F-FA6698CB0A70}" dt="2019-10-30T18:25:54.663" v="2"/>
        <pc:sldMkLst>
          <pc:docMk/>
          <pc:sldMk cId="221052252" sldId="259"/>
        </pc:sldMkLst>
      </pc:sldChg>
      <pc:sldChg chg="addSp delSp">
        <pc:chgData name="Martin Garrad" userId="29fa8137-b5d4-4adf-94e3-55aca812c4da" providerId="ADAL" clId="{AC2DE71E-C52B-48C9-B61F-FA6698CB0A70}" dt="2019-10-30T18:26:36.091" v="72"/>
        <pc:sldMkLst>
          <pc:docMk/>
          <pc:sldMk cId="674066065" sldId="260"/>
        </pc:sldMkLst>
        <pc:spChg chg="add del">
          <ac:chgData name="Martin Garrad" userId="29fa8137-b5d4-4adf-94e3-55aca812c4da" providerId="ADAL" clId="{AC2DE71E-C52B-48C9-B61F-FA6698CB0A70}" dt="2019-10-30T18:26:36.091" v="72"/>
          <ac:spMkLst>
            <pc:docMk/>
            <pc:sldMk cId="674066065" sldId="260"/>
            <ac:spMk id="4" creationId="{37080A59-3AB6-4064-AFA7-682542C9F5DC}"/>
          </ac:spMkLst>
        </pc:spChg>
      </pc:sldChg>
      <pc:sldChg chg="modSp">
        <pc:chgData name="Martin Garrad" userId="29fa8137-b5d4-4adf-94e3-55aca812c4da" providerId="ADAL" clId="{AC2DE71E-C52B-48C9-B61F-FA6698CB0A70}" dt="2019-10-30T18:33:36.865" v="82" actId="1076"/>
        <pc:sldMkLst>
          <pc:docMk/>
          <pc:sldMk cId="576885728" sldId="262"/>
        </pc:sldMkLst>
        <pc:picChg chg="mod">
          <ac:chgData name="Martin Garrad" userId="29fa8137-b5d4-4adf-94e3-55aca812c4da" providerId="ADAL" clId="{AC2DE71E-C52B-48C9-B61F-FA6698CB0A70}" dt="2019-10-30T18:33:36.865" v="82" actId="1076"/>
          <ac:picMkLst>
            <pc:docMk/>
            <pc:sldMk cId="576885728" sldId="262"/>
            <ac:picMk id="5" creationId="{CB9EB104-8DA7-4F0A-9045-6C5F7353C116}"/>
          </ac:picMkLst>
        </pc:picChg>
      </pc:sldChg>
      <pc:sldChg chg="modSp add ord">
        <pc:chgData name="Martin Garrad" userId="29fa8137-b5d4-4adf-94e3-55aca812c4da" providerId="ADAL" clId="{AC2DE71E-C52B-48C9-B61F-FA6698CB0A70}" dt="2019-10-30T18:26:27.007" v="70" actId="207"/>
        <pc:sldMkLst>
          <pc:docMk/>
          <pc:sldMk cId="3302564300" sldId="339"/>
        </pc:sldMkLst>
        <pc:spChg chg="mod">
          <ac:chgData name="Martin Garrad" userId="29fa8137-b5d4-4adf-94e3-55aca812c4da" providerId="ADAL" clId="{AC2DE71E-C52B-48C9-B61F-FA6698CB0A70}" dt="2019-10-30T18:25:59.661" v="17" actId="20577"/>
          <ac:spMkLst>
            <pc:docMk/>
            <pc:sldMk cId="3302564300" sldId="339"/>
            <ac:spMk id="2" creationId="{0504546A-FEF9-4E0D-B210-2BBD55E600EB}"/>
          </ac:spMkLst>
        </pc:spChg>
        <pc:spChg chg="mod">
          <ac:chgData name="Martin Garrad" userId="29fa8137-b5d4-4adf-94e3-55aca812c4da" providerId="ADAL" clId="{AC2DE71E-C52B-48C9-B61F-FA6698CB0A70}" dt="2019-10-30T18:26:27.007" v="70" actId="207"/>
          <ac:spMkLst>
            <pc:docMk/>
            <pc:sldMk cId="3302564300" sldId="339"/>
            <ac:spMk id="3" creationId="{623E4D19-842A-44D8-8537-9573978F4F7C}"/>
          </ac:spMkLst>
        </pc:spChg>
      </pc:sldChg>
      <pc:sldChg chg="modSp add ord">
        <pc:chgData name="Martin Garrad" userId="29fa8137-b5d4-4adf-94e3-55aca812c4da" providerId="ADAL" clId="{AC2DE71E-C52B-48C9-B61F-FA6698CB0A70}" dt="2019-10-30T18:26:56.013" v="76" actId="207"/>
        <pc:sldMkLst>
          <pc:docMk/>
          <pc:sldMk cId="1446413569" sldId="340"/>
        </pc:sldMkLst>
        <pc:spChg chg="mod">
          <ac:chgData name="Martin Garrad" userId="29fa8137-b5d4-4adf-94e3-55aca812c4da" providerId="ADAL" clId="{AC2DE71E-C52B-48C9-B61F-FA6698CB0A70}" dt="2019-10-30T18:26:56.013" v="76" actId="207"/>
          <ac:spMkLst>
            <pc:docMk/>
            <pc:sldMk cId="1446413569" sldId="340"/>
            <ac:spMk id="3" creationId="{623E4D19-842A-44D8-8537-9573978F4F7C}"/>
          </ac:spMkLst>
        </pc:spChg>
      </pc:sldChg>
      <pc:sldChg chg="modSp add ord">
        <pc:chgData name="Martin Garrad" userId="29fa8137-b5d4-4adf-94e3-55aca812c4da" providerId="ADAL" clId="{AC2DE71E-C52B-48C9-B61F-FA6698CB0A70}" dt="2019-10-30T18:27:15.692" v="80" actId="207"/>
        <pc:sldMkLst>
          <pc:docMk/>
          <pc:sldMk cId="3712450909" sldId="341"/>
        </pc:sldMkLst>
        <pc:spChg chg="mod">
          <ac:chgData name="Martin Garrad" userId="29fa8137-b5d4-4adf-94e3-55aca812c4da" providerId="ADAL" clId="{AC2DE71E-C52B-48C9-B61F-FA6698CB0A70}" dt="2019-10-30T18:27:15.692" v="80" actId="207"/>
          <ac:spMkLst>
            <pc:docMk/>
            <pc:sldMk cId="3712450909" sldId="341"/>
            <ac:spMk id="3" creationId="{623E4D19-842A-44D8-8537-9573978F4F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E0682-FBB1-4C29-A2EE-CF6AFC5675A6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FFD1-589E-48B2-AD85-5F853BFABB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63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lecture is all about </a:t>
            </a:r>
            <a:r>
              <a:rPr lang="en-GB" b="1" u="sng" dirty="0"/>
              <a:t>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5967E-64D7-4F8E-8FA2-608974DB41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3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0BF35-3CD4-4916-9B91-59398EB2E3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9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3087-6715-43A7-951F-323B73C3C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1EECD-2AD8-4BBB-A6C5-AB11AE8FF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64E8-B7F3-4051-B9D0-E5D31D95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D3A2-8DD8-45A2-B80C-361E6235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6D0B-68FB-4583-AC07-C6038D5F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0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9718-6520-401C-9913-EEA5DFAB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D6020-DD71-4A40-8094-97A07378F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B02BE-95D7-48D9-844F-BC69CDED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8490-CA0F-46B5-A566-094356F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0064-7B71-4D81-80AE-86D2D3B9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7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6E616-C251-4440-B573-BA513F78E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5207C-1908-45D0-B29A-9E05347D5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A54A-057D-46A4-A3C4-D3265163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8BC9-6F6B-4BB8-8AD2-67767050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8495-BFBF-417D-AE58-7194B1B0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A4F1-DCDA-4BED-A0F0-C56C475D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E489-F5A5-4935-BD2B-55813C19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73969-1208-4EF8-89AE-B2961FCF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5D04-7975-49FF-AC85-93449C3A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6987-7B11-4BE8-9CA4-7C6C1D13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3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07EF-707E-4B3D-BE69-2A8D331F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7EB3-404F-459C-B410-89C2CA43B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CF76-05D8-4B9D-9EEF-D2BB16AF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0865-59D8-411E-B55D-B97243BA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B7A80-2C9B-4F85-9748-F78405AD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13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0931-C7BB-4C9B-8E25-64595D6C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14A7-A29C-4123-A766-93A7ACA44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C2682-D7E5-4033-AAF7-ADBFC0A6A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7CE39-2F69-4B04-8D83-B49BC78D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139BD-0371-45FC-9E09-12CAE6B0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5EF10-27AE-4386-8E16-EEF7AFCC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7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FCAA-E539-485D-82F2-173358E3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4E258-9C5F-45E6-8970-0E7E804A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7879-60CF-4B6E-A87E-950BF785B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EF5CC-4856-4E0A-B715-10CD4294C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5BB22-9E6A-4EDF-A007-086C27DEE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F5CE2-5350-49AB-AFC6-4BEF961E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2DB8B-8CCD-4447-8D59-FBE4F6BA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8DB8D-DA5A-4D3D-8024-83CF8B1E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4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869D-E346-42FF-97B9-AABB1AF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05D9-AE77-4013-9736-FA8D35BF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BE128-D71F-4616-8D85-D0B812AE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DF9E2-38E7-4CA8-8EDD-11BC169B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42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4B434-2189-49D7-9850-60512357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A79D8-FBF4-4B27-BAC0-9975C128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5FCDF-870B-42B5-98CB-AE0CA1EF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8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A608-828D-4ECD-8162-B7E30841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D23B-788F-4FEF-9F92-99EEED02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2E942-72E2-4DF8-AE71-C8718F922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EAACF-AE95-403C-B5E0-662A40B1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DBB99-3389-49A2-937F-133C090F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F1FD9-9AB7-40D0-AAEB-B0D1062E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1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83AA-61E1-4BFE-8609-92E0961C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72394-C9D2-49CE-8E12-51A446A10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8248E-149B-4355-BE5A-48EE056B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E300-F2F3-4E6F-BFF9-A3BFF781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7A5F2-4541-4371-93F1-0E8F1BA4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AA43E-56D8-47A1-9E39-315008E5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23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98E8C-D0D3-48D5-BCB8-94EBC24B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3C7DC-64ED-4482-8F20-8C3B1FAD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E8B14-4751-48E3-A309-3CF890DBD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B8E64-99B3-4B9D-B6BF-6860CA0758D5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9362-6EBD-4C51-86B3-E5C97B89C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5996-BBD1-42F3-B859-D8B15E12D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2D14-DF62-4637-90F7-5BBDF5275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46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.odowd@bristo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padlet.com/paul_odowd1/1lhoodwv2fuc" TargetMode="External"/><Relationship Id="rId4" Type="http://schemas.openxmlformats.org/officeDocument/2006/relationships/hyperlink" Target="https://forms.gle/PyQQy2mwzyATFmJW6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AC71-23B1-44F5-A367-8B51421D6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88832"/>
          </a:xfrm>
        </p:spPr>
        <p:txBody>
          <a:bodyPr/>
          <a:lstStyle/>
          <a:p>
            <a:r>
              <a:rPr lang="en-GB" dirty="0"/>
              <a:t>Sensor 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7EED7-777D-48F2-8F93-F5C07960D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0907"/>
            <a:ext cx="9144000" cy="1655762"/>
          </a:xfrm>
        </p:spPr>
        <p:txBody>
          <a:bodyPr/>
          <a:lstStyle/>
          <a:p>
            <a:r>
              <a:rPr lang="en-GB" dirty="0"/>
              <a:t>COMSM4111 Robotic Systems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6AF69-C97D-464A-9328-D8B29941E1BA}"/>
              </a:ext>
            </a:extLst>
          </p:cNvPr>
          <p:cNvSpPr txBox="1"/>
          <p:nvPr/>
        </p:nvSpPr>
        <p:spPr>
          <a:xfrm>
            <a:off x="195854" y="5735637"/>
            <a:ext cx="463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Delivered by:</a:t>
            </a:r>
          </a:p>
          <a:p>
            <a:r>
              <a:rPr lang="en-GB" dirty="0"/>
              <a:t>Martin Garrad	m.garrad</a:t>
            </a:r>
            <a:r>
              <a:rPr lang="en-GB" dirty="0">
                <a:hlinkClick r:id="rId3"/>
              </a:rPr>
              <a:t>@bristol.ac.uk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D76FA-AEF3-4568-8081-FCE7AAB63FE1}"/>
              </a:ext>
            </a:extLst>
          </p:cNvPr>
          <p:cNvSpPr txBox="1">
            <a:spLocks/>
          </p:cNvSpPr>
          <p:nvPr/>
        </p:nvSpPr>
        <p:spPr>
          <a:xfrm>
            <a:off x="6668677" y="3428999"/>
            <a:ext cx="5327469" cy="3203757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Anonymous Feedback form: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hlinkClick r:id="rId4"/>
              </a:rPr>
              <a:t>https://forms.gle/PyQQy2mwzyATFmJW6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Padlet board (questions &amp; comments):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GB" sz="2000" dirty="0">
                <a:hlinkClick r:id="rId5"/>
              </a:rPr>
              <a:t>http://padlet.com/paul_odowd1/1lhoodwv2fuc</a:t>
            </a:r>
            <a:endParaRPr lang="en-GB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FB87D-9071-4372-AA7A-C6600ED12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031" y="4260713"/>
            <a:ext cx="1516380" cy="15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5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9" name="Robot_door.pdf" descr="Robot_door.pdf">
            <a:extLst>
              <a:ext uri="{FF2B5EF4-FFF2-40B4-BE49-F238E27FC236}">
                <a16:creationId xmlns:a16="http://schemas.microsoft.com/office/drawing/2014/main" id="{32272A43-5D2E-4FEE-AD88-D25F7058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68" y="1690688"/>
            <a:ext cx="5678864" cy="361081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he robot takes a measurement (z)…">
            <a:extLst>
              <a:ext uri="{FF2B5EF4-FFF2-40B4-BE49-F238E27FC236}">
                <a16:creationId xmlns:a16="http://schemas.microsoft.com/office/drawing/2014/main" id="{1F117452-B861-4B2C-B124-3DC0A7C2B911}"/>
              </a:ext>
            </a:extLst>
          </p:cNvPr>
          <p:cNvSpPr txBox="1"/>
          <p:nvPr/>
        </p:nvSpPr>
        <p:spPr>
          <a:xfrm>
            <a:off x="3893047" y="5301498"/>
            <a:ext cx="5250790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The robot takes a measurement (z)</a:t>
            </a:r>
          </a:p>
          <a:p>
            <a:pPr algn="l"/>
            <a:br>
              <a:rPr dirty="0"/>
            </a:br>
            <a:r>
              <a:rPr dirty="0"/>
              <a:t>What is P(open | z) ?</a:t>
            </a:r>
          </a:p>
        </p:txBody>
      </p:sp>
    </p:spTree>
    <p:extLst>
      <p:ext uri="{BB962C8B-B14F-4D97-AF65-F5344CB8AC3E}">
        <p14:creationId xmlns:p14="http://schemas.microsoft.com/office/powerpoint/2010/main" val="215996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9" name="Robot_door.pdf" descr="Robot_door.pdf">
            <a:extLst>
              <a:ext uri="{FF2B5EF4-FFF2-40B4-BE49-F238E27FC236}">
                <a16:creationId xmlns:a16="http://schemas.microsoft.com/office/drawing/2014/main" id="{32272A43-5D2E-4FEE-AD88-D25F7058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336" y="1690321"/>
            <a:ext cx="5085327" cy="323341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e robot takes a measurement (z)…">
            <a:extLst>
              <a:ext uri="{FF2B5EF4-FFF2-40B4-BE49-F238E27FC236}">
                <a16:creationId xmlns:a16="http://schemas.microsoft.com/office/drawing/2014/main" id="{3374D342-AF3C-4DF8-A289-DF229480E346}"/>
              </a:ext>
            </a:extLst>
          </p:cNvPr>
          <p:cNvSpPr txBox="1"/>
          <p:nvPr/>
        </p:nvSpPr>
        <p:spPr>
          <a:xfrm>
            <a:off x="3899296" y="4763319"/>
            <a:ext cx="5587594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The robot takes a measurement (z)</a:t>
            </a:r>
          </a:p>
          <a:p>
            <a:pPr algn="l"/>
            <a:br>
              <a:rPr dirty="0"/>
            </a:br>
            <a:r>
              <a:rPr dirty="0"/>
              <a:t>What is P(open | z) ?</a:t>
            </a:r>
          </a:p>
          <a:p>
            <a:pPr algn="l"/>
            <a:endParaRPr dirty="0"/>
          </a:p>
          <a:p>
            <a:pPr algn="l"/>
            <a:r>
              <a:rPr dirty="0"/>
              <a:t>P(open | z) = P( z | open) P(open) / P(z)</a:t>
            </a:r>
          </a:p>
        </p:txBody>
      </p:sp>
    </p:spTree>
    <p:extLst>
      <p:ext uri="{BB962C8B-B14F-4D97-AF65-F5344CB8AC3E}">
        <p14:creationId xmlns:p14="http://schemas.microsoft.com/office/powerpoint/2010/main" val="268919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9" name="Robot_door.pdf" descr="Robot_door.pdf">
            <a:extLst>
              <a:ext uri="{FF2B5EF4-FFF2-40B4-BE49-F238E27FC236}">
                <a16:creationId xmlns:a16="http://schemas.microsoft.com/office/drawing/2014/main" id="{32272A43-5D2E-4FEE-AD88-D25F7058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4" y="1529900"/>
            <a:ext cx="5085327" cy="323341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e robot takes a measurement (z)…">
            <a:extLst>
              <a:ext uri="{FF2B5EF4-FFF2-40B4-BE49-F238E27FC236}">
                <a16:creationId xmlns:a16="http://schemas.microsoft.com/office/drawing/2014/main" id="{3374D342-AF3C-4DF8-A289-DF229480E346}"/>
              </a:ext>
            </a:extLst>
          </p:cNvPr>
          <p:cNvSpPr txBox="1"/>
          <p:nvPr/>
        </p:nvSpPr>
        <p:spPr>
          <a:xfrm>
            <a:off x="966207" y="4822042"/>
            <a:ext cx="5587594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The robot takes a measurement (z)</a:t>
            </a:r>
          </a:p>
          <a:p>
            <a:pPr algn="l"/>
            <a:br>
              <a:rPr dirty="0"/>
            </a:br>
            <a:r>
              <a:rPr dirty="0"/>
              <a:t>What is P(open | z) ?</a:t>
            </a:r>
          </a:p>
          <a:p>
            <a:pPr algn="l"/>
            <a:endParaRPr dirty="0"/>
          </a:p>
          <a:p>
            <a:pPr algn="l"/>
            <a:r>
              <a:rPr dirty="0"/>
              <a:t>P(open | z) = P( z | open) P(open) / P(z)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4ADA9-37DA-42FF-A818-6C9F0752A1E7}"/>
              </a:ext>
            </a:extLst>
          </p:cNvPr>
          <p:cNvSpPr txBox="1"/>
          <p:nvPr/>
        </p:nvSpPr>
        <p:spPr>
          <a:xfrm>
            <a:off x="6096000" y="517803"/>
            <a:ext cx="55875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Prior: </a:t>
            </a:r>
            <a:r>
              <a:rPr lang="en-GB" sz="1400" dirty="0" err="1"/>
              <a:t>P_open</a:t>
            </a:r>
            <a:r>
              <a:rPr lang="en-GB" sz="1400" dirty="0"/>
              <a:t> = 0.5, </a:t>
            </a:r>
            <a:r>
              <a:rPr lang="en-GB" sz="1400" dirty="0" err="1"/>
              <a:t>P_closed</a:t>
            </a:r>
            <a:r>
              <a:rPr lang="en-GB" sz="1400" dirty="0"/>
              <a:t> = 0.5</a:t>
            </a:r>
          </a:p>
          <a:p>
            <a:endParaRPr lang="en-GB" sz="1400" dirty="0"/>
          </a:p>
          <a:p>
            <a:r>
              <a:rPr lang="en-GB" sz="1400" dirty="0"/>
              <a:t>Assume sensor only gives two readings</a:t>
            </a:r>
          </a:p>
          <a:p>
            <a:r>
              <a:rPr lang="en-GB" sz="1400" dirty="0"/>
              <a:t>P(Z1 | Open) = 0.8</a:t>
            </a:r>
          </a:p>
          <a:p>
            <a:r>
              <a:rPr lang="en-GB" sz="1400" dirty="0"/>
              <a:t>P(Z2 | Open) = 0.2</a:t>
            </a:r>
          </a:p>
          <a:p>
            <a:r>
              <a:rPr lang="en-GB" sz="1400" dirty="0"/>
              <a:t>P(Z1 | Closed) = 0.3</a:t>
            </a:r>
          </a:p>
          <a:p>
            <a:r>
              <a:rPr lang="en-GB" sz="1400" dirty="0"/>
              <a:t>P(Z2 | Closed) = 0.7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937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9" name="Robot_door.pdf" descr="Robot_door.pdf">
            <a:extLst>
              <a:ext uri="{FF2B5EF4-FFF2-40B4-BE49-F238E27FC236}">
                <a16:creationId xmlns:a16="http://schemas.microsoft.com/office/drawing/2014/main" id="{32272A43-5D2E-4FEE-AD88-D25F7058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4" y="1529900"/>
            <a:ext cx="5085327" cy="323341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e robot takes a measurement (z)…">
            <a:extLst>
              <a:ext uri="{FF2B5EF4-FFF2-40B4-BE49-F238E27FC236}">
                <a16:creationId xmlns:a16="http://schemas.microsoft.com/office/drawing/2014/main" id="{3374D342-AF3C-4DF8-A289-DF229480E346}"/>
              </a:ext>
            </a:extLst>
          </p:cNvPr>
          <p:cNvSpPr txBox="1"/>
          <p:nvPr/>
        </p:nvSpPr>
        <p:spPr>
          <a:xfrm>
            <a:off x="966207" y="4822042"/>
            <a:ext cx="5587594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The robot takes a measurement (z)</a:t>
            </a:r>
          </a:p>
          <a:p>
            <a:pPr algn="l"/>
            <a:br>
              <a:rPr dirty="0"/>
            </a:br>
            <a:r>
              <a:rPr dirty="0"/>
              <a:t>What is P(open | z) ?</a:t>
            </a:r>
          </a:p>
          <a:p>
            <a:pPr algn="l"/>
            <a:endParaRPr dirty="0"/>
          </a:p>
          <a:p>
            <a:pPr algn="l"/>
            <a:r>
              <a:rPr dirty="0"/>
              <a:t>P(open | z) = P( z | open) P(open) / P(z)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4ADA9-37DA-42FF-A818-6C9F0752A1E7}"/>
              </a:ext>
            </a:extLst>
          </p:cNvPr>
          <p:cNvSpPr txBox="1"/>
          <p:nvPr/>
        </p:nvSpPr>
        <p:spPr>
          <a:xfrm>
            <a:off x="6096000" y="517803"/>
            <a:ext cx="55875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Prior: </a:t>
            </a:r>
            <a:r>
              <a:rPr lang="en-GB" sz="1400" dirty="0" err="1"/>
              <a:t>P_open</a:t>
            </a:r>
            <a:r>
              <a:rPr lang="en-GB" sz="1400" dirty="0"/>
              <a:t> = 0.5 , </a:t>
            </a:r>
            <a:r>
              <a:rPr lang="en-GB" sz="1400" dirty="0" err="1"/>
              <a:t>P_closed</a:t>
            </a:r>
            <a:r>
              <a:rPr lang="en-GB" sz="1400" dirty="0"/>
              <a:t> = 0.5</a:t>
            </a:r>
          </a:p>
          <a:p>
            <a:endParaRPr lang="en-GB" sz="1400" dirty="0"/>
          </a:p>
          <a:p>
            <a:r>
              <a:rPr lang="en-GB" sz="1400" dirty="0"/>
              <a:t>Assume sensor only gives two readings</a:t>
            </a:r>
          </a:p>
          <a:p>
            <a:r>
              <a:rPr lang="en-GB" sz="1400" dirty="0"/>
              <a:t>P(Z1 | Open) = 0.8</a:t>
            </a:r>
          </a:p>
          <a:p>
            <a:r>
              <a:rPr lang="en-GB" sz="1400" dirty="0"/>
              <a:t>P(Z2 | Open) = 0.2</a:t>
            </a:r>
          </a:p>
          <a:p>
            <a:r>
              <a:rPr lang="en-GB" sz="1400" dirty="0"/>
              <a:t>P(Z1 | Closed) = 0.3</a:t>
            </a:r>
          </a:p>
          <a:p>
            <a:r>
              <a:rPr lang="en-GB" sz="1400" dirty="0"/>
              <a:t>P(Z2 | Closed) = 0.7</a:t>
            </a:r>
          </a:p>
          <a:p>
            <a:endParaRPr lang="en-GB" sz="1400" dirty="0"/>
          </a:p>
          <a:p>
            <a:r>
              <a:rPr lang="en-GB" sz="1400" dirty="0"/>
              <a:t>We take a reading and get Z1.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88484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9" name="Robot_door.pdf" descr="Robot_door.pdf">
            <a:extLst>
              <a:ext uri="{FF2B5EF4-FFF2-40B4-BE49-F238E27FC236}">
                <a16:creationId xmlns:a16="http://schemas.microsoft.com/office/drawing/2014/main" id="{32272A43-5D2E-4FEE-AD88-D25F7058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4" y="1529900"/>
            <a:ext cx="5085327" cy="323341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e robot takes a measurement (z)…">
            <a:extLst>
              <a:ext uri="{FF2B5EF4-FFF2-40B4-BE49-F238E27FC236}">
                <a16:creationId xmlns:a16="http://schemas.microsoft.com/office/drawing/2014/main" id="{3374D342-AF3C-4DF8-A289-DF229480E346}"/>
              </a:ext>
            </a:extLst>
          </p:cNvPr>
          <p:cNvSpPr txBox="1"/>
          <p:nvPr/>
        </p:nvSpPr>
        <p:spPr>
          <a:xfrm>
            <a:off x="966207" y="4822042"/>
            <a:ext cx="5587594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The robot takes a measurement (z)</a:t>
            </a:r>
          </a:p>
          <a:p>
            <a:pPr algn="l"/>
            <a:br>
              <a:rPr dirty="0"/>
            </a:br>
            <a:r>
              <a:rPr dirty="0"/>
              <a:t>What is P(open | z) ?</a:t>
            </a:r>
          </a:p>
          <a:p>
            <a:pPr algn="l"/>
            <a:endParaRPr dirty="0"/>
          </a:p>
          <a:p>
            <a:pPr algn="l"/>
            <a:r>
              <a:rPr dirty="0"/>
              <a:t>P(open | z) = P( z | open) P(open) / P(z)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4ADA9-37DA-42FF-A818-6C9F0752A1E7}"/>
              </a:ext>
            </a:extLst>
          </p:cNvPr>
          <p:cNvSpPr txBox="1"/>
          <p:nvPr/>
        </p:nvSpPr>
        <p:spPr>
          <a:xfrm>
            <a:off x="6096000" y="517803"/>
            <a:ext cx="55875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Prior: </a:t>
            </a:r>
            <a:r>
              <a:rPr lang="en-GB" sz="1400" dirty="0" err="1"/>
              <a:t>P_open</a:t>
            </a:r>
            <a:r>
              <a:rPr lang="en-GB" sz="1400" dirty="0"/>
              <a:t> = 0.5 , </a:t>
            </a:r>
            <a:r>
              <a:rPr lang="en-GB" sz="1400" dirty="0" err="1"/>
              <a:t>P_closed</a:t>
            </a:r>
            <a:r>
              <a:rPr lang="en-GB" sz="1400" dirty="0"/>
              <a:t> = 0.5</a:t>
            </a:r>
          </a:p>
          <a:p>
            <a:endParaRPr lang="en-GB" sz="1400" dirty="0"/>
          </a:p>
          <a:p>
            <a:r>
              <a:rPr lang="en-GB" sz="1400" dirty="0"/>
              <a:t>Assume sensor only gives two readings</a:t>
            </a:r>
          </a:p>
          <a:p>
            <a:r>
              <a:rPr lang="en-GB" sz="1400" dirty="0"/>
              <a:t>P(Z1 | Open) = 0.8</a:t>
            </a:r>
          </a:p>
          <a:p>
            <a:r>
              <a:rPr lang="en-GB" sz="1400" dirty="0"/>
              <a:t>P(Z2 | Open) = 0.2</a:t>
            </a:r>
          </a:p>
          <a:p>
            <a:r>
              <a:rPr lang="en-GB" sz="1400" dirty="0"/>
              <a:t>P(Z1 | Closed) = 0.3</a:t>
            </a:r>
          </a:p>
          <a:p>
            <a:r>
              <a:rPr lang="en-GB" sz="1400" dirty="0"/>
              <a:t>P(Z2 | Closed) = 0.7</a:t>
            </a:r>
          </a:p>
          <a:p>
            <a:endParaRPr lang="en-GB" sz="1400" dirty="0"/>
          </a:p>
          <a:p>
            <a:r>
              <a:rPr lang="en-GB" sz="1400" dirty="0"/>
              <a:t>We take a reading and get Z1.</a:t>
            </a:r>
          </a:p>
          <a:p>
            <a:endParaRPr lang="en-GB" sz="1400" dirty="0"/>
          </a:p>
          <a:p>
            <a:r>
              <a:rPr lang="en-GB" sz="1400" dirty="0"/>
              <a:t>P(Open | Z1)	= P(Z1 | Open) * P(Open)</a:t>
            </a:r>
          </a:p>
          <a:p>
            <a:r>
              <a:rPr lang="en-GB" sz="1400" dirty="0"/>
              <a:t>	     	= 0.8 *0.5 = 0.4</a:t>
            </a:r>
          </a:p>
          <a:p>
            <a:r>
              <a:rPr lang="en-GB" sz="1400" dirty="0"/>
              <a:t>P(Closed | Z1) 	= P(Z1 | Closed) * P(Closed)</a:t>
            </a:r>
          </a:p>
          <a:p>
            <a:r>
              <a:rPr lang="en-GB" sz="1400" dirty="0"/>
              <a:t>		= 0.3 * 0.5 = 0.15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26778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9" name="Robot_door.pdf" descr="Robot_door.pdf">
            <a:extLst>
              <a:ext uri="{FF2B5EF4-FFF2-40B4-BE49-F238E27FC236}">
                <a16:creationId xmlns:a16="http://schemas.microsoft.com/office/drawing/2014/main" id="{32272A43-5D2E-4FEE-AD88-D25F7058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4" y="1529900"/>
            <a:ext cx="5085327" cy="323341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e robot takes a measurement (z)…">
            <a:extLst>
              <a:ext uri="{FF2B5EF4-FFF2-40B4-BE49-F238E27FC236}">
                <a16:creationId xmlns:a16="http://schemas.microsoft.com/office/drawing/2014/main" id="{3374D342-AF3C-4DF8-A289-DF229480E346}"/>
              </a:ext>
            </a:extLst>
          </p:cNvPr>
          <p:cNvSpPr txBox="1"/>
          <p:nvPr/>
        </p:nvSpPr>
        <p:spPr>
          <a:xfrm>
            <a:off x="966207" y="4822042"/>
            <a:ext cx="5587594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The robot takes a measurement (z)</a:t>
            </a:r>
          </a:p>
          <a:p>
            <a:pPr algn="l"/>
            <a:br>
              <a:rPr dirty="0"/>
            </a:br>
            <a:r>
              <a:rPr dirty="0"/>
              <a:t>What is P(open | z) ?</a:t>
            </a:r>
          </a:p>
          <a:p>
            <a:pPr algn="l"/>
            <a:endParaRPr dirty="0"/>
          </a:p>
          <a:p>
            <a:pPr algn="l"/>
            <a:r>
              <a:rPr dirty="0"/>
              <a:t>P(open | z) = P( z | open) P(open) / P(z)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4ADA9-37DA-42FF-A818-6C9F0752A1E7}"/>
              </a:ext>
            </a:extLst>
          </p:cNvPr>
          <p:cNvSpPr txBox="1"/>
          <p:nvPr/>
        </p:nvSpPr>
        <p:spPr>
          <a:xfrm>
            <a:off x="6096000" y="517803"/>
            <a:ext cx="55875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Prior: </a:t>
            </a:r>
            <a:r>
              <a:rPr lang="en-GB" sz="1400" dirty="0" err="1"/>
              <a:t>P_open</a:t>
            </a:r>
            <a:r>
              <a:rPr lang="en-GB" sz="1400" dirty="0"/>
              <a:t> = 0.5 , </a:t>
            </a:r>
            <a:r>
              <a:rPr lang="en-GB" sz="1400" dirty="0" err="1"/>
              <a:t>P_closed</a:t>
            </a:r>
            <a:r>
              <a:rPr lang="en-GB" sz="1400" dirty="0"/>
              <a:t> = 0.5</a:t>
            </a:r>
          </a:p>
          <a:p>
            <a:endParaRPr lang="en-GB" sz="1400" dirty="0"/>
          </a:p>
          <a:p>
            <a:r>
              <a:rPr lang="en-GB" sz="1400" dirty="0"/>
              <a:t>Assume sensor only gives two readings</a:t>
            </a:r>
          </a:p>
          <a:p>
            <a:r>
              <a:rPr lang="en-GB" sz="1400" dirty="0"/>
              <a:t>P(Z1 | Open) = 0.8</a:t>
            </a:r>
          </a:p>
          <a:p>
            <a:r>
              <a:rPr lang="en-GB" sz="1400" dirty="0"/>
              <a:t>P(Z2 | Open) = 0.2</a:t>
            </a:r>
          </a:p>
          <a:p>
            <a:r>
              <a:rPr lang="en-GB" sz="1400" dirty="0"/>
              <a:t>P(Z1 | Closed) = 0.3</a:t>
            </a:r>
          </a:p>
          <a:p>
            <a:r>
              <a:rPr lang="en-GB" sz="1400" dirty="0"/>
              <a:t>P(Z2 | Closed) = 0.7</a:t>
            </a:r>
          </a:p>
          <a:p>
            <a:endParaRPr lang="en-GB" sz="1400" dirty="0"/>
          </a:p>
          <a:p>
            <a:r>
              <a:rPr lang="en-GB" sz="1400" dirty="0"/>
              <a:t>We take a reading and get Z1.</a:t>
            </a:r>
          </a:p>
          <a:p>
            <a:endParaRPr lang="en-GB" sz="1400" dirty="0"/>
          </a:p>
          <a:p>
            <a:r>
              <a:rPr lang="en-GB" sz="1400" dirty="0"/>
              <a:t>P(Open | Z1)	= P(Z1 | Open) * P(Open)</a:t>
            </a:r>
          </a:p>
          <a:p>
            <a:r>
              <a:rPr lang="en-GB" sz="1400" dirty="0"/>
              <a:t>	     	= 0.8 *0.5 = 0.4</a:t>
            </a:r>
          </a:p>
          <a:p>
            <a:r>
              <a:rPr lang="en-GB" sz="1400" dirty="0"/>
              <a:t>P(Closed | Z1) 	= P(Z1 | Closed) * P(Closed)</a:t>
            </a:r>
          </a:p>
          <a:p>
            <a:r>
              <a:rPr lang="en-GB" sz="1400" dirty="0"/>
              <a:t>		= 0.3 * 0.5 = 0.15</a:t>
            </a:r>
          </a:p>
          <a:p>
            <a:endParaRPr lang="en-GB" sz="1400" dirty="0"/>
          </a:p>
          <a:p>
            <a:r>
              <a:rPr lang="en-GB" sz="1400" dirty="0"/>
              <a:t>After normalising, 	P(Open) = 0.73</a:t>
            </a:r>
          </a:p>
          <a:p>
            <a:r>
              <a:rPr lang="en-GB" sz="1400" dirty="0"/>
              <a:t>		P(Closed) = 0.27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1501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9" name="Robot_door.pdf" descr="Robot_door.pdf">
            <a:extLst>
              <a:ext uri="{FF2B5EF4-FFF2-40B4-BE49-F238E27FC236}">
                <a16:creationId xmlns:a16="http://schemas.microsoft.com/office/drawing/2014/main" id="{32272A43-5D2E-4FEE-AD88-D25F7058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4" y="1529900"/>
            <a:ext cx="5085327" cy="323341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e robot takes a measurement (z)…">
            <a:extLst>
              <a:ext uri="{FF2B5EF4-FFF2-40B4-BE49-F238E27FC236}">
                <a16:creationId xmlns:a16="http://schemas.microsoft.com/office/drawing/2014/main" id="{3374D342-AF3C-4DF8-A289-DF229480E346}"/>
              </a:ext>
            </a:extLst>
          </p:cNvPr>
          <p:cNvSpPr txBox="1"/>
          <p:nvPr/>
        </p:nvSpPr>
        <p:spPr>
          <a:xfrm>
            <a:off x="966207" y="4822042"/>
            <a:ext cx="5587594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The robot takes a measurement (z)</a:t>
            </a:r>
          </a:p>
          <a:p>
            <a:pPr algn="l"/>
            <a:br>
              <a:rPr dirty="0"/>
            </a:br>
            <a:r>
              <a:rPr dirty="0"/>
              <a:t>What is P(open | z) ?</a:t>
            </a:r>
          </a:p>
          <a:p>
            <a:pPr algn="l"/>
            <a:endParaRPr dirty="0"/>
          </a:p>
          <a:p>
            <a:pPr algn="l"/>
            <a:r>
              <a:rPr dirty="0"/>
              <a:t>P(open | z) = P( z | open) P(open) / P(z)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4ADA9-37DA-42FF-A818-6C9F0752A1E7}"/>
              </a:ext>
            </a:extLst>
          </p:cNvPr>
          <p:cNvSpPr txBox="1"/>
          <p:nvPr/>
        </p:nvSpPr>
        <p:spPr>
          <a:xfrm>
            <a:off x="6096000" y="517803"/>
            <a:ext cx="55875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Prior: </a:t>
            </a:r>
            <a:r>
              <a:rPr lang="en-GB" sz="1400" dirty="0" err="1"/>
              <a:t>P_open</a:t>
            </a:r>
            <a:r>
              <a:rPr lang="en-GB" sz="1400" dirty="0"/>
              <a:t> = 0.5 , </a:t>
            </a:r>
            <a:r>
              <a:rPr lang="en-GB" sz="1400" dirty="0" err="1"/>
              <a:t>P_closed</a:t>
            </a:r>
            <a:r>
              <a:rPr lang="en-GB" sz="1400" dirty="0"/>
              <a:t> = 0.5</a:t>
            </a:r>
          </a:p>
          <a:p>
            <a:endParaRPr lang="en-GB" sz="1400" dirty="0"/>
          </a:p>
          <a:p>
            <a:r>
              <a:rPr lang="en-GB" sz="1400" dirty="0"/>
              <a:t>Assume sensor only gives two readings</a:t>
            </a:r>
          </a:p>
          <a:p>
            <a:r>
              <a:rPr lang="en-GB" sz="1400" dirty="0"/>
              <a:t>P(Z1 | Open) = 0.8</a:t>
            </a:r>
          </a:p>
          <a:p>
            <a:r>
              <a:rPr lang="en-GB" sz="1400" dirty="0"/>
              <a:t>P(Z2 | Open) = 0.2</a:t>
            </a:r>
          </a:p>
          <a:p>
            <a:r>
              <a:rPr lang="en-GB" sz="1400" dirty="0"/>
              <a:t>P(Z1 | Closed) = 0.3</a:t>
            </a:r>
          </a:p>
          <a:p>
            <a:r>
              <a:rPr lang="en-GB" sz="1400" dirty="0"/>
              <a:t>P(Z2 | Closed) = 0.7</a:t>
            </a:r>
          </a:p>
          <a:p>
            <a:endParaRPr lang="en-GB" sz="1400" dirty="0"/>
          </a:p>
          <a:p>
            <a:r>
              <a:rPr lang="en-GB" sz="1400" dirty="0"/>
              <a:t>We take a reading and get Z1.</a:t>
            </a:r>
          </a:p>
          <a:p>
            <a:endParaRPr lang="en-GB" sz="1400" dirty="0"/>
          </a:p>
          <a:p>
            <a:r>
              <a:rPr lang="en-GB" sz="1400" dirty="0"/>
              <a:t>P(Open | Z1)	= P(Z1 | Open) * P(Open)</a:t>
            </a:r>
          </a:p>
          <a:p>
            <a:r>
              <a:rPr lang="en-GB" sz="1400" dirty="0"/>
              <a:t>	     	= 0.8 *0.5 = 0.4</a:t>
            </a:r>
          </a:p>
          <a:p>
            <a:r>
              <a:rPr lang="en-GB" sz="1400" dirty="0"/>
              <a:t>P(Closed | Z1) 	= P(Z1 | Closed) * P(Closed)</a:t>
            </a:r>
          </a:p>
          <a:p>
            <a:r>
              <a:rPr lang="en-GB" sz="1400" dirty="0"/>
              <a:t>		= 0.3 * 0.5 = 0.15</a:t>
            </a:r>
          </a:p>
          <a:p>
            <a:endParaRPr lang="en-GB" sz="1400" dirty="0"/>
          </a:p>
          <a:p>
            <a:r>
              <a:rPr lang="en-GB" sz="1400" dirty="0"/>
              <a:t>After normalising, 	P(Open) = 0.73</a:t>
            </a:r>
          </a:p>
          <a:p>
            <a:r>
              <a:rPr lang="en-GB" sz="1400" dirty="0"/>
              <a:t>		P(Closed) = 0.27</a:t>
            </a:r>
          </a:p>
          <a:p>
            <a:endParaRPr lang="en-GB" sz="1400" dirty="0"/>
          </a:p>
          <a:p>
            <a:r>
              <a:rPr lang="en-GB" sz="1400" dirty="0"/>
              <a:t>We take a second reading and get Z1.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9647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9" name="Robot_door.pdf" descr="Robot_door.pdf">
            <a:extLst>
              <a:ext uri="{FF2B5EF4-FFF2-40B4-BE49-F238E27FC236}">
                <a16:creationId xmlns:a16="http://schemas.microsoft.com/office/drawing/2014/main" id="{32272A43-5D2E-4FEE-AD88-D25F7058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4" y="1529900"/>
            <a:ext cx="5085327" cy="323341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e robot takes a measurement (z)…">
            <a:extLst>
              <a:ext uri="{FF2B5EF4-FFF2-40B4-BE49-F238E27FC236}">
                <a16:creationId xmlns:a16="http://schemas.microsoft.com/office/drawing/2014/main" id="{3374D342-AF3C-4DF8-A289-DF229480E346}"/>
              </a:ext>
            </a:extLst>
          </p:cNvPr>
          <p:cNvSpPr txBox="1"/>
          <p:nvPr/>
        </p:nvSpPr>
        <p:spPr>
          <a:xfrm>
            <a:off x="966207" y="4822042"/>
            <a:ext cx="5587594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The robot takes a measurement (z)</a:t>
            </a:r>
          </a:p>
          <a:p>
            <a:pPr algn="l"/>
            <a:br>
              <a:rPr dirty="0"/>
            </a:br>
            <a:r>
              <a:rPr dirty="0"/>
              <a:t>What is P(open | z) ?</a:t>
            </a:r>
          </a:p>
          <a:p>
            <a:pPr algn="l"/>
            <a:endParaRPr dirty="0"/>
          </a:p>
          <a:p>
            <a:pPr algn="l"/>
            <a:r>
              <a:rPr dirty="0"/>
              <a:t>P(open | z) = P( z | open) P(open) / P(z)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4ADA9-37DA-42FF-A818-6C9F0752A1E7}"/>
              </a:ext>
            </a:extLst>
          </p:cNvPr>
          <p:cNvSpPr txBox="1"/>
          <p:nvPr/>
        </p:nvSpPr>
        <p:spPr>
          <a:xfrm>
            <a:off x="6096000" y="517803"/>
            <a:ext cx="55875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Prior: </a:t>
            </a:r>
            <a:r>
              <a:rPr lang="en-GB" sz="1400" dirty="0" err="1"/>
              <a:t>P_open</a:t>
            </a:r>
            <a:r>
              <a:rPr lang="en-GB" sz="1400" dirty="0"/>
              <a:t> = 0.5 , </a:t>
            </a:r>
            <a:r>
              <a:rPr lang="en-GB" sz="1400" dirty="0" err="1"/>
              <a:t>P_closed</a:t>
            </a:r>
            <a:r>
              <a:rPr lang="en-GB" sz="1400" dirty="0"/>
              <a:t> = 0.5</a:t>
            </a:r>
          </a:p>
          <a:p>
            <a:endParaRPr lang="en-GB" sz="1400" dirty="0"/>
          </a:p>
          <a:p>
            <a:r>
              <a:rPr lang="en-GB" sz="1400" dirty="0"/>
              <a:t>Assume sensor only gives two readings</a:t>
            </a:r>
          </a:p>
          <a:p>
            <a:r>
              <a:rPr lang="en-GB" sz="1400" dirty="0"/>
              <a:t>P(Z1 | Open) = 0.8</a:t>
            </a:r>
          </a:p>
          <a:p>
            <a:r>
              <a:rPr lang="en-GB" sz="1400" dirty="0"/>
              <a:t>P(Z2 | Open) = 0.2</a:t>
            </a:r>
          </a:p>
          <a:p>
            <a:r>
              <a:rPr lang="en-GB" sz="1400" dirty="0"/>
              <a:t>P(Z1 | Closed) = 0.3</a:t>
            </a:r>
          </a:p>
          <a:p>
            <a:r>
              <a:rPr lang="en-GB" sz="1400" dirty="0"/>
              <a:t>P(Z2 | Closed) = 0.7</a:t>
            </a:r>
          </a:p>
          <a:p>
            <a:endParaRPr lang="en-GB" sz="1400" dirty="0"/>
          </a:p>
          <a:p>
            <a:r>
              <a:rPr lang="en-GB" sz="1400" dirty="0"/>
              <a:t>We take a reading and get Z1.</a:t>
            </a:r>
          </a:p>
          <a:p>
            <a:endParaRPr lang="en-GB" sz="1400" dirty="0"/>
          </a:p>
          <a:p>
            <a:r>
              <a:rPr lang="en-GB" sz="1400" dirty="0"/>
              <a:t>P(Open | Z1)	= P(Z1 | Open) * P(Open)</a:t>
            </a:r>
          </a:p>
          <a:p>
            <a:r>
              <a:rPr lang="en-GB" sz="1400" dirty="0"/>
              <a:t>	     	= 0.8 *0.5 = 0.4</a:t>
            </a:r>
          </a:p>
          <a:p>
            <a:r>
              <a:rPr lang="en-GB" sz="1400" dirty="0"/>
              <a:t>P(Closed | Z1) 	= P(Z1 | Closed) * P(Closed)</a:t>
            </a:r>
          </a:p>
          <a:p>
            <a:r>
              <a:rPr lang="en-GB" sz="1400" dirty="0"/>
              <a:t>		= 0.3 * 0.5 = 0.15</a:t>
            </a:r>
          </a:p>
          <a:p>
            <a:endParaRPr lang="en-GB" sz="1400" dirty="0"/>
          </a:p>
          <a:p>
            <a:r>
              <a:rPr lang="en-GB" sz="1400" dirty="0"/>
              <a:t>After normalising, 	P(Open) = 0.73</a:t>
            </a:r>
          </a:p>
          <a:p>
            <a:r>
              <a:rPr lang="en-GB" sz="1400" dirty="0"/>
              <a:t>		P(Closed) = 0.27</a:t>
            </a:r>
          </a:p>
          <a:p>
            <a:endParaRPr lang="en-GB" sz="1400" dirty="0"/>
          </a:p>
          <a:p>
            <a:r>
              <a:rPr lang="en-GB" sz="1400" dirty="0"/>
              <a:t>We take a second reading and get Z1.</a:t>
            </a:r>
          </a:p>
          <a:p>
            <a:endParaRPr lang="en-GB" sz="1400" dirty="0"/>
          </a:p>
          <a:p>
            <a:r>
              <a:rPr lang="en-GB" sz="1400" dirty="0"/>
              <a:t>P(Open | Z1)	= P(Z1 | Open) * P(Open)</a:t>
            </a:r>
          </a:p>
          <a:p>
            <a:r>
              <a:rPr lang="en-GB" sz="1400" dirty="0"/>
              <a:t>	     	= 0.8 *0.73 = 0.58</a:t>
            </a:r>
          </a:p>
          <a:p>
            <a:r>
              <a:rPr lang="en-GB" sz="1400" dirty="0"/>
              <a:t>P(Closed | Z1) 	= P(Z1 | Closed) * P(Closed)</a:t>
            </a:r>
          </a:p>
          <a:p>
            <a:r>
              <a:rPr lang="en-GB" sz="1400" dirty="0"/>
              <a:t>		= 0.3 * 0.27 = 0.081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6204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9" name="Robot_door.pdf" descr="Robot_door.pdf">
            <a:extLst>
              <a:ext uri="{FF2B5EF4-FFF2-40B4-BE49-F238E27FC236}">
                <a16:creationId xmlns:a16="http://schemas.microsoft.com/office/drawing/2014/main" id="{32272A43-5D2E-4FEE-AD88-D25F7058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4" y="1529900"/>
            <a:ext cx="5085327" cy="323341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e robot takes a measurement (z)…">
            <a:extLst>
              <a:ext uri="{FF2B5EF4-FFF2-40B4-BE49-F238E27FC236}">
                <a16:creationId xmlns:a16="http://schemas.microsoft.com/office/drawing/2014/main" id="{3374D342-AF3C-4DF8-A289-DF229480E346}"/>
              </a:ext>
            </a:extLst>
          </p:cNvPr>
          <p:cNvSpPr txBox="1"/>
          <p:nvPr/>
        </p:nvSpPr>
        <p:spPr>
          <a:xfrm>
            <a:off x="966207" y="4822042"/>
            <a:ext cx="5587594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The robot takes a measurement (z)</a:t>
            </a:r>
          </a:p>
          <a:p>
            <a:pPr algn="l"/>
            <a:br>
              <a:rPr dirty="0"/>
            </a:br>
            <a:r>
              <a:rPr dirty="0"/>
              <a:t>What is P(open | z) ?</a:t>
            </a:r>
          </a:p>
          <a:p>
            <a:pPr algn="l"/>
            <a:endParaRPr dirty="0"/>
          </a:p>
          <a:p>
            <a:pPr algn="l"/>
            <a:r>
              <a:rPr dirty="0"/>
              <a:t>P(open | z) = P( z | open) P(open) / P(z)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4ADA9-37DA-42FF-A818-6C9F0752A1E7}"/>
              </a:ext>
            </a:extLst>
          </p:cNvPr>
          <p:cNvSpPr txBox="1"/>
          <p:nvPr/>
        </p:nvSpPr>
        <p:spPr>
          <a:xfrm>
            <a:off x="6096000" y="517803"/>
            <a:ext cx="5587594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Prior: </a:t>
            </a:r>
            <a:r>
              <a:rPr lang="en-GB" sz="1400" dirty="0" err="1"/>
              <a:t>P_open</a:t>
            </a:r>
            <a:r>
              <a:rPr lang="en-GB" sz="1400" dirty="0"/>
              <a:t> = 0.5 , </a:t>
            </a:r>
            <a:r>
              <a:rPr lang="en-GB" sz="1400" dirty="0" err="1"/>
              <a:t>P_closed</a:t>
            </a:r>
            <a:r>
              <a:rPr lang="en-GB" sz="1400" dirty="0"/>
              <a:t> = 0.5</a:t>
            </a:r>
          </a:p>
          <a:p>
            <a:r>
              <a:rPr lang="en-GB" sz="1400" dirty="0"/>
              <a:t>Assume sensor only gives two readings</a:t>
            </a:r>
          </a:p>
          <a:p>
            <a:r>
              <a:rPr lang="en-GB" sz="1400" dirty="0"/>
              <a:t>P(Z1 | Open) = 0.8</a:t>
            </a:r>
          </a:p>
          <a:p>
            <a:r>
              <a:rPr lang="en-GB" sz="1400" dirty="0"/>
              <a:t>P(Z2 | Open) = 0.2</a:t>
            </a:r>
          </a:p>
          <a:p>
            <a:r>
              <a:rPr lang="en-GB" sz="1400" dirty="0"/>
              <a:t>P(Z1 | Closed) = 0.3</a:t>
            </a:r>
          </a:p>
          <a:p>
            <a:r>
              <a:rPr lang="en-GB" sz="1400" dirty="0"/>
              <a:t>P(Z2 | Closed) = 0.7</a:t>
            </a:r>
          </a:p>
          <a:p>
            <a:endParaRPr lang="en-GB" sz="1400" dirty="0"/>
          </a:p>
          <a:p>
            <a:r>
              <a:rPr lang="en-GB" sz="1400" dirty="0"/>
              <a:t>We take a reading and get Z1.</a:t>
            </a:r>
          </a:p>
          <a:p>
            <a:endParaRPr lang="en-GB" sz="1400" dirty="0"/>
          </a:p>
          <a:p>
            <a:r>
              <a:rPr lang="en-GB" sz="1400" dirty="0"/>
              <a:t>P(Open | Z1)	= P(Z1 | Open) * P(Open)</a:t>
            </a:r>
          </a:p>
          <a:p>
            <a:r>
              <a:rPr lang="en-GB" sz="1400" dirty="0"/>
              <a:t>	     	= 0.8 *0.5 = 0.4</a:t>
            </a:r>
          </a:p>
          <a:p>
            <a:r>
              <a:rPr lang="en-GB" sz="1400" dirty="0"/>
              <a:t>P(Closed | Z1) 	= P(Z1 | Closed) * P(Closed)</a:t>
            </a:r>
          </a:p>
          <a:p>
            <a:r>
              <a:rPr lang="en-GB" sz="1400" dirty="0"/>
              <a:t>		= 0.3 * 0.5 = 0.15</a:t>
            </a:r>
          </a:p>
          <a:p>
            <a:endParaRPr lang="en-GB" sz="1400" dirty="0"/>
          </a:p>
          <a:p>
            <a:r>
              <a:rPr lang="en-GB" sz="1400" dirty="0"/>
              <a:t>After normalising, 	P(Open) = 0.73</a:t>
            </a:r>
          </a:p>
          <a:p>
            <a:r>
              <a:rPr lang="en-GB" sz="1400" dirty="0"/>
              <a:t>		P(Closed) = 0.27</a:t>
            </a:r>
          </a:p>
          <a:p>
            <a:endParaRPr lang="en-GB" sz="1400" dirty="0"/>
          </a:p>
          <a:p>
            <a:r>
              <a:rPr lang="en-GB" sz="1400" dirty="0"/>
              <a:t>We take a second reading and get Z1.</a:t>
            </a:r>
          </a:p>
          <a:p>
            <a:endParaRPr lang="en-GB" sz="1400" dirty="0"/>
          </a:p>
          <a:p>
            <a:r>
              <a:rPr lang="en-GB" sz="1400" dirty="0"/>
              <a:t>P(Open | Z1)	= P(Z1 | Open) * P(Open)</a:t>
            </a:r>
          </a:p>
          <a:p>
            <a:r>
              <a:rPr lang="en-GB" sz="1400" dirty="0"/>
              <a:t>	     	= 0.8 *0.73 = 0.58</a:t>
            </a:r>
          </a:p>
          <a:p>
            <a:r>
              <a:rPr lang="en-GB" sz="1400" dirty="0"/>
              <a:t>P(Closed | Z1) 	= P(Z1 | Closed) * P(Closed)</a:t>
            </a:r>
          </a:p>
          <a:p>
            <a:r>
              <a:rPr lang="en-GB" sz="1400" dirty="0"/>
              <a:t>		= 0.3 * 0.27 = 0.081</a:t>
            </a:r>
          </a:p>
          <a:p>
            <a:endParaRPr lang="en-GB" sz="1400" dirty="0"/>
          </a:p>
          <a:p>
            <a:r>
              <a:rPr lang="en-GB" sz="1400" dirty="0"/>
              <a:t>After normalising, 	P(Open) = 0.88</a:t>
            </a:r>
          </a:p>
          <a:p>
            <a:r>
              <a:rPr lang="en-GB" sz="1400" dirty="0"/>
              <a:t>		P(Closed) = 0.12</a:t>
            </a:r>
          </a:p>
          <a:p>
            <a:endParaRPr lang="en-GB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1674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6" name="RecursiveBayes.pdf" descr="RecursiveBayes.pdf">
            <a:extLst>
              <a:ext uri="{FF2B5EF4-FFF2-40B4-BE49-F238E27FC236}">
                <a16:creationId xmlns:a16="http://schemas.microsoft.com/office/drawing/2014/main" id="{E0D4398C-0E05-479A-91B9-38CD3D94C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" r="1333" b="80261"/>
          <a:stretch/>
        </p:blipFill>
        <p:spPr>
          <a:xfrm>
            <a:off x="6264426" y="589497"/>
            <a:ext cx="4114818" cy="11011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5761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A2890F-8B4C-48FB-ABAB-D1539C799E64}"/>
              </a:ext>
            </a:extLst>
          </p:cNvPr>
          <p:cNvSpPr/>
          <p:nvPr/>
        </p:nvSpPr>
        <p:spPr>
          <a:xfrm>
            <a:off x="6912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ED9AA-5F9D-4BE0-8923-A3B37039B184}"/>
              </a:ext>
            </a:extLst>
          </p:cNvPr>
          <p:cNvSpPr txBox="1"/>
          <p:nvPr/>
        </p:nvSpPr>
        <p:spPr>
          <a:xfrm>
            <a:off x="7864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6063A-1D70-496E-A47D-02A1F3FEB675}"/>
              </a:ext>
            </a:extLst>
          </p:cNvPr>
          <p:cNvSpPr/>
          <p:nvPr/>
        </p:nvSpPr>
        <p:spPr>
          <a:xfrm>
            <a:off x="2259693" y="1073439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E016D-5EF3-47DA-A6CF-69A54CA95435}"/>
              </a:ext>
            </a:extLst>
          </p:cNvPr>
          <p:cNvSpPr txBox="1"/>
          <p:nvPr/>
        </p:nvSpPr>
        <p:spPr>
          <a:xfrm>
            <a:off x="2354943" y="698273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0CC5F2-E7A9-4205-B502-32634D2164D3}"/>
              </a:ext>
            </a:extLst>
          </p:cNvPr>
          <p:cNvSpPr/>
          <p:nvPr/>
        </p:nvSpPr>
        <p:spPr>
          <a:xfrm>
            <a:off x="382814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CD3E0-9493-4F55-87EE-0D6ED6BEB68B}"/>
              </a:ext>
            </a:extLst>
          </p:cNvPr>
          <p:cNvSpPr txBox="1"/>
          <p:nvPr/>
        </p:nvSpPr>
        <p:spPr>
          <a:xfrm>
            <a:off x="392339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A90C3B-B755-4AB7-B6CD-EB3659D7D844}"/>
              </a:ext>
            </a:extLst>
          </p:cNvPr>
          <p:cNvSpPr/>
          <p:nvPr/>
        </p:nvSpPr>
        <p:spPr>
          <a:xfrm>
            <a:off x="537627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DCCAA-165E-48AD-9AE0-9DDC2575138D}"/>
              </a:ext>
            </a:extLst>
          </p:cNvPr>
          <p:cNvSpPr txBox="1"/>
          <p:nvPr/>
        </p:nvSpPr>
        <p:spPr>
          <a:xfrm>
            <a:off x="547152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6C3648-58DC-4D21-A02B-8F596CD722C8}"/>
              </a:ext>
            </a:extLst>
          </p:cNvPr>
          <p:cNvSpPr/>
          <p:nvPr/>
        </p:nvSpPr>
        <p:spPr>
          <a:xfrm>
            <a:off x="6934563" y="1067605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7DF22-FC8E-4225-80DF-4F2C79C8FD2A}"/>
              </a:ext>
            </a:extLst>
          </p:cNvPr>
          <p:cNvSpPr txBox="1"/>
          <p:nvPr/>
        </p:nvSpPr>
        <p:spPr>
          <a:xfrm>
            <a:off x="7029813" y="692439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2ACF4E-01C8-4BFF-9631-EFDCD21FAD54}"/>
              </a:ext>
            </a:extLst>
          </p:cNvPr>
          <p:cNvSpPr/>
          <p:nvPr/>
        </p:nvSpPr>
        <p:spPr>
          <a:xfrm>
            <a:off x="850301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FBC1A-AF53-4891-9C2D-BB2D73D8294E}"/>
              </a:ext>
            </a:extLst>
          </p:cNvPr>
          <p:cNvSpPr txBox="1"/>
          <p:nvPr/>
        </p:nvSpPr>
        <p:spPr>
          <a:xfrm>
            <a:off x="859826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D48413-62BA-4D96-AEEF-76994D30F3A0}"/>
              </a:ext>
            </a:extLst>
          </p:cNvPr>
          <p:cNvSpPr/>
          <p:nvPr/>
        </p:nvSpPr>
        <p:spPr>
          <a:xfrm>
            <a:off x="10084163" y="1079273"/>
            <a:ext cx="1473200" cy="5076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868EE7-84B3-4A47-A152-07CCCE1A2BBD}"/>
              </a:ext>
            </a:extLst>
          </p:cNvPr>
          <p:cNvSpPr txBox="1"/>
          <p:nvPr/>
        </p:nvSpPr>
        <p:spPr>
          <a:xfrm>
            <a:off x="10179413" y="704107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Week 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4354B8-BE49-4FC9-8800-577AD15D3D2C}"/>
              </a:ext>
            </a:extLst>
          </p:cNvPr>
          <p:cNvSpPr/>
          <p:nvPr/>
        </p:nvSpPr>
        <p:spPr>
          <a:xfrm>
            <a:off x="864938" y="1314449"/>
            <a:ext cx="1168990" cy="175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Meet the </a:t>
            </a:r>
            <a:r>
              <a:rPr lang="en-GB" dirty="0" err="1"/>
              <a:t>Romi</a:t>
            </a:r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E726CD-3485-4F5E-AF88-0F0BDE6F21D2}"/>
              </a:ext>
            </a:extLst>
          </p:cNvPr>
          <p:cNvSpPr/>
          <p:nvPr/>
        </p:nvSpPr>
        <p:spPr>
          <a:xfrm>
            <a:off x="2420529" y="1314448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Millis()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4DDAA47-B88E-4976-8F8D-13B7A5652791}"/>
              </a:ext>
            </a:extLst>
          </p:cNvPr>
          <p:cNvSpPr/>
          <p:nvPr/>
        </p:nvSpPr>
        <p:spPr>
          <a:xfrm>
            <a:off x="2440395" y="2222675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Motors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3B4FED-9CD3-4261-926B-0BCD55890640}"/>
              </a:ext>
            </a:extLst>
          </p:cNvPr>
          <p:cNvSpPr/>
          <p:nvPr/>
        </p:nvSpPr>
        <p:spPr>
          <a:xfrm>
            <a:off x="3998685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Encoders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7609240-2BDA-40B3-9E3D-1D7283E2A0A6}"/>
              </a:ext>
            </a:extLst>
          </p:cNvPr>
          <p:cNvSpPr/>
          <p:nvPr/>
        </p:nvSpPr>
        <p:spPr>
          <a:xfrm>
            <a:off x="3998685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Time &amp; Speed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9214C44-E0D1-4A2F-AF95-B106CAC249D1}"/>
              </a:ext>
            </a:extLst>
          </p:cNvPr>
          <p:cNvSpPr/>
          <p:nvPr/>
        </p:nvSpPr>
        <p:spPr>
          <a:xfrm>
            <a:off x="5530759" y="1314447"/>
            <a:ext cx="1164227" cy="1755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75FF87-5ACB-492F-8327-1AF273CB3F59}"/>
              </a:ext>
            </a:extLst>
          </p:cNvPr>
          <p:cNvSpPr/>
          <p:nvPr/>
        </p:nvSpPr>
        <p:spPr>
          <a:xfrm>
            <a:off x="7094129" y="1314447"/>
            <a:ext cx="1164227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Line Following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3CBBC3-DFD7-4A9A-8FDC-CD66C5BE7378}"/>
              </a:ext>
            </a:extLst>
          </p:cNvPr>
          <p:cNvSpPr/>
          <p:nvPr/>
        </p:nvSpPr>
        <p:spPr>
          <a:xfrm>
            <a:off x="7094129" y="2222674"/>
            <a:ext cx="1164228" cy="847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Kinematics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13CEC66-7E48-423A-BABE-6AD4C2CE1D6D}"/>
              </a:ext>
            </a:extLst>
          </p:cNvPr>
          <p:cNvSpPr/>
          <p:nvPr/>
        </p:nvSpPr>
        <p:spPr>
          <a:xfrm>
            <a:off x="867908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Finite State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D55464-FA72-4757-B911-D1B747AB2CC2}"/>
              </a:ext>
            </a:extLst>
          </p:cNvPr>
          <p:cNvSpPr txBox="1"/>
          <p:nvPr/>
        </p:nvSpPr>
        <p:spPr>
          <a:xfrm>
            <a:off x="203543" y="518504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Lab Sessions / Sheets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1EDA13-E7A9-47B4-A35A-EE68A4314D0E}"/>
              </a:ext>
            </a:extLst>
          </p:cNvPr>
          <p:cNvSpPr txBox="1"/>
          <p:nvPr/>
        </p:nvSpPr>
        <p:spPr>
          <a:xfrm>
            <a:off x="181953" y="2500363"/>
            <a:ext cx="461665" cy="25518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dirty="0"/>
              <a:t>Lectures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9E91979-EDD3-4045-B929-3F6E34BB402D}"/>
              </a:ext>
            </a:extLst>
          </p:cNvPr>
          <p:cNvSpPr/>
          <p:nvPr/>
        </p:nvSpPr>
        <p:spPr>
          <a:xfrm>
            <a:off x="6934563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Assessment Op 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A26229-5DCC-4302-8519-A999C3E969E7}"/>
              </a:ext>
            </a:extLst>
          </p:cNvPr>
          <p:cNvSpPr/>
          <p:nvPr/>
        </p:nvSpPr>
        <p:spPr>
          <a:xfrm>
            <a:off x="8504465" y="5491099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Assessment Op 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B2BF137-E46E-4BD1-89D9-FF20C326AE08}"/>
              </a:ext>
            </a:extLst>
          </p:cNvPr>
          <p:cNvSpPr/>
          <p:nvPr/>
        </p:nvSpPr>
        <p:spPr>
          <a:xfrm>
            <a:off x="10071463" y="5491098"/>
            <a:ext cx="1473200" cy="99391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Assessment Op 3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615342E-26FA-4963-A65B-A94501E71492}"/>
              </a:ext>
            </a:extLst>
          </p:cNvPr>
          <p:cNvSpPr/>
          <p:nvPr/>
        </p:nvSpPr>
        <p:spPr>
          <a:xfrm>
            <a:off x="10225949" y="1316987"/>
            <a:ext cx="1164228" cy="175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9E281A4-2E27-458E-AFAC-5942A601A87C}"/>
              </a:ext>
            </a:extLst>
          </p:cNvPr>
          <p:cNvSpPr/>
          <p:nvPr/>
        </p:nvSpPr>
        <p:spPr>
          <a:xfrm>
            <a:off x="864938" y="3355946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Intro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738F120-3C56-44A5-9C79-37FA32E4CB64}"/>
              </a:ext>
            </a:extLst>
          </p:cNvPr>
          <p:cNvSpPr/>
          <p:nvPr/>
        </p:nvSpPr>
        <p:spPr>
          <a:xfrm>
            <a:off x="884804" y="4264173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Micro-controllers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B508C36-6B37-4267-B206-755EF405C528}"/>
              </a:ext>
            </a:extLst>
          </p:cNvPr>
          <p:cNvSpPr/>
          <p:nvPr/>
        </p:nvSpPr>
        <p:spPr>
          <a:xfrm>
            <a:off x="2417694" y="3335392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Sensors &amp; Actuators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5D8FD5D-8E7D-438D-8492-DE02F661A929}"/>
              </a:ext>
            </a:extLst>
          </p:cNvPr>
          <p:cNvSpPr/>
          <p:nvPr/>
        </p:nvSpPr>
        <p:spPr>
          <a:xfrm>
            <a:off x="2412046" y="426417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 Control 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449A8B2-A237-46A2-87A2-AEBB3F214520}"/>
              </a:ext>
            </a:extLst>
          </p:cNvPr>
          <p:cNvSpPr/>
          <p:nvPr/>
        </p:nvSpPr>
        <p:spPr>
          <a:xfrm>
            <a:off x="4004333" y="3375570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 Control 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05916F3-5413-47A5-9993-F4C21C67B15F}"/>
              </a:ext>
            </a:extLst>
          </p:cNvPr>
          <p:cNvSpPr/>
          <p:nvPr/>
        </p:nvSpPr>
        <p:spPr>
          <a:xfrm>
            <a:off x="5517378" y="4254334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PID Drop-In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91401B-9112-4A33-8569-12EBAA1F91E7}"/>
              </a:ext>
            </a:extLst>
          </p:cNvPr>
          <p:cNvSpPr/>
          <p:nvPr/>
        </p:nvSpPr>
        <p:spPr>
          <a:xfrm>
            <a:off x="3998684" y="4283797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Kinematics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3FF0BA8-49B6-4FEC-A849-844F4FEAF337}"/>
              </a:ext>
            </a:extLst>
          </p:cNvPr>
          <p:cNvSpPr/>
          <p:nvPr/>
        </p:nvSpPr>
        <p:spPr>
          <a:xfrm>
            <a:off x="5517378" y="3352447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Probabilistic Robotics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F7F3772-F394-47E7-A1F4-679E5626D9A3}"/>
              </a:ext>
            </a:extLst>
          </p:cNvPr>
          <p:cNvSpPr/>
          <p:nvPr/>
        </p:nvSpPr>
        <p:spPr>
          <a:xfrm>
            <a:off x="7105559" y="3352449"/>
            <a:ext cx="1164227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System</a:t>
            </a:r>
          </a:p>
          <a:p>
            <a:pPr algn="ctr"/>
            <a:r>
              <a:rPr lang="en-GB" sz="1200" dirty="0"/>
              <a:t>Architectures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323B2E-BCD0-4EB5-93B2-CEED031B1331}"/>
              </a:ext>
            </a:extLst>
          </p:cNvPr>
          <p:cNvGrpSpPr/>
          <p:nvPr/>
        </p:nvGrpSpPr>
        <p:grpSpPr>
          <a:xfrm>
            <a:off x="6962050" y="3162300"/>
            <a:ext cx="4801325" cy="2085976"/>
            <a:chOff x="6962050" y="3162300"/>
            <a:chExt cx="4953725" cy="2085976"/>
          </a:xfrm>
          <a:solidFill>
            <a:srgbClr val="FFC000"/>
          </a:solidFill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1979C0B-8951-48A3-A131-8B07A4B9034A}"/>
                </a:ext>
              </a:extLst>
            </p:cNvPr>
            <p:cNvSpPr/>
            <p:nvPr/>
          </p:nvSpPr>
          <p:spPr>
            <a:xfrm>
              <a:off x="8355693" y="3162300"/>
              <a:ext cx="3560082" cy="2085975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F832C2D-7FFB-4FA0-864E-69DD3AF0574D}"/>
                </a:ext>
              </a:extLst>
            </p:cNvPr>
            <p:cNvSpPr/>
            <p:nvPr/>
          </p:nvSpPr>
          <p:spPr>
            <a:xfrm>
              <a:off x="6962050" y="4223296"/>
              <a:ext cx="3560082" cy="1024980"/>
            </a:xfrm>
            <a:prstGeom prst="roundRect">
              <a:avLst/>
            </a:prstGeom>
            <a:grpFill/>
            <a:ln w="381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</a:t>
              </a:r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BA0AA33-220E-47F9-92BC-544EE60163A6}"/>
              </a:ext>
            </a:extLst>
          </p:cNvPr>
          <p:cNvSpPr/>
          <p:nvPr/>
        </p:nvSpPr>
        <p:spPr>
          <a:xfrm>
            <a:off x="8683550" y="4281227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Searching &amp; Mapping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BCD484C-7A71-4802-85A2-1C7F1F005F16}"/>
              </a:ext>
            </a:extLst>
          </p:cNvPr>
          <p:cNvSpPr/>
          <p:nvPr/>
        </p:nvSpPr>
        <p:spPr>
          <a:xfrm>
            <a:off x="8657499" y="3335392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Path Planning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687A0C4-D32B-45D9-A835-85D83BE252EA}"/>
              </a:ext>
            </a:extLst>
          </p:cNvPr>
          <p:cNvSpPr/>
          <p:nvPr/>
        </p:nvSpPr>
        <p:spPr>
          <a:xfrm>
            <a:off x="7107389" y="4302786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Sensor Fusion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B2828ED-BE6B-4E29-86F0-8C6244B001ED}"/>
              </a:ext>
            </a:extLst>
          </p:cNvPr>
          <p:cNvSpPr/>
          <p:nvPr/>
        </p:nvSpPr>
        <p:spPr>
          <a:xfrm>
            <a:off x="10196740" y="3375570"/>
            <a:ext cx="1164228" cy="84772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Experimental Robotics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B95A61-1067-4D3A-9817-543E713717CF}"/>
              </a:ext>
            </a:extLst>
          </p:cNvPr>
          <p:cNvSpPr txBox="1"/>
          <p:nvPr/>
        </p:nvSpPr>
        <p:spPr>
          <a:xfrm>
            <a:off x="10091492" y="4381925"/>
            <a:ext cx="1458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Toward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Assessment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961E46-AADC-47D4-8724-1474EB68183E}"/>
              </a:ext>
            </a:extLst>
          </p:cNvPr>
          <p:cNvSpPr/>
          <p:nvPr/>
        </p:nvSpPr>
        <p:spPr>
          <a:xfrm>
            <a:off x="6858095" y="3991400"/>
            <a:ext cx="1623979" cy="1470495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40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6" name="RecursiveBayes.pdf" descr="RecursiveBayes.pdf">
            <a:extLst>
              <a:ext uri="{FF2B5EF4-FFF2-40B4-BE49-F238E27FC236}">
                <a16:creationId xmlns:a16="http://schemas.microsoft.com/office/drawing/2014/main" id="{E0D4398C-0E05-479A-91B9-38CD3D94C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" r="1333" b="66407"/>
          <a:stretch/>
        </p:blipFill>
        <p:spPr>
          <a:xfrm>
            <a:off x="6264426" y="589497"/>
            <a:ext cx="4114818" cy="18970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5995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6" name="RecursiveBayes.pdf" descr="RecursiveBayes.pdf">
            <a:extLst>
              <a:ext uri="{FF2B5EF4-FFF2-40B4-BE49-F238E27FC236}">
                <a16:creationId xmlns:a16="http://schemas.microsoft.com/office/drawing/2014/main" id="{E0D4398C-0E05-479A-91B9-38CD3D94C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" r="1333" b="58308"/>
          <a:stretch/>
        </p:blipFill>
        <p:spPr>
          <a:xfrm>
            <a:off x="6264426" y="589498"/>
            <a:ext cx="4114818" cy="23622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83083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6" name="RecursiveBayes.pdf" descr="RecursiveBayes.pdf">
            <a:extLst>
              <a:ext uri="{FF2B5EF4-FFF2-40B4-BE49-F238E27FC236}">
                <a16:creationId xmlns:a16="http://schemas.microsoft.com/office/drawing/2014/main" id="{E0D4398C-0E05-479A-91B9-38CD3D94C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" r="1333" b="35688"/>
          <a:stretch/>
        </p:blipFill>
        <p:spPr>
          <a:xfrm>
            <a:off x="6264426" y="589497"/>
            <a:ext cx="4114818" cy="36616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267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6" name="RecursiveBayes.pdf" descr="RecursiveBayes.pdf">
            <a:extLst>
              <a:ext uri="{FF2B5EF4-FFF2-40B4-BE49-F238E27FC236}">
                <a16:creationId xmlns:a16="http://schemas.microsoft.com/office/drawing/2014/main" id="{E0D4398C-0E05-479A-91B9-38CD3D94C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" r="1333" b="19490"/>
          <a:stretch/>
        </p:blipFill>
        <p:spPr>
          <a:xfrm>
            <a:off x="6264426" y="589497"/>
            <a:ext cx="4114818" cy="45921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862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6" name="RecursiveBayes.pdf" descr="RecursiveBayes.pdf">
            <a:extLst>
              <a:ext uri="{FF2B5EF4-FFF2-40B4-BE49-F238E27FC236}">
                <a16:creationId xmlns:a16="http://schemas.microsoft.com/office/drawing/2014/main" id="{E0D4398C-0E05-479A-91B9-38CD3D94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0" r="1333" b="570"/>
          <a:stretch>
            <a:fillRect/>
          </a:stretch>
        </p:blipFill>
        <p:spPr>
          <a:xfrm>
            <a:off x="6264426" y="589497"/>
            <a:ext cx="4114818" cy="56790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850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546A-FEF9-4E0D-B210-2BBD55E6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4D19-842A-44D8-8537-9573978F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  <a:p>
            <a:r>
              <a:rPr lang="en-GB" dirty="0">
                <a:solidFill>
                  <a:srgbClr val="FF0000"/>
                </a:solidFill>
              </a:rPr>
              <a:t>Sensor Fusion</a:t>
            </a:r>
          </a:p>
          <a:p>
            <a:r>
              <a:rPr lang="en-GB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144641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B289-733A-4BD9-B508-5879C2F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Fusion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9975-4752-4116-9095-C7F49D61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Idea 1: Sensors are unreliable (and should not be trusted)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066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F0357A-FE26-4893-8F20-2FCB417B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 Fusion Intuition</a:t>
            </a:r>
          </a:p>
        </p:txBody>
      </p:sp>
      <p:pic>
        <p:nvPicPr>
          <p:cNvPr id="7" name="Picture 6" descr="Kalman-and-Bayesian-Filters-in-Python/01-g-h-filter.ipynb at master · rlabbe/Kalman-and-Bayesian-Filters-in-Python - Google Chrome">
            <a:extLst>
              <a:ext uri="{FF2B5EF4-FFF2-40B4-BE49-F238E27FC236}">
                <a16:creationId xmlns:a16="http://schemas.microsoft.com/office/drawing/2014/main" id="{634F6D26-A986-482A-8895-9214227B4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8" t="34013" r="28074" b="46658"/>
          <a:stretch/>
        </p:blipFill>
        <p:spPr>
          <a:xfrm>
            <a:off x="1049301" y="2160036"/>
            <a:ext cx="10093397" cy="25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30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F0357A-FE26-4893-8F20-2FCB417B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 Fusion Intuition</a:t>
            </a:r>
          </a:p>
        </p:txBody>
      </p:sp>
      <p:pic>
        <p:nvPicPr>
          <p:cNvPr id="3" name="Picture 2" descr="Kalman-and-Bayesian-Filters-in-Python/01-g-h-filter.ipynb at master · rlabbe/Kalman-and-Bayesian-Filters-in-Python - Google Chrome">
            <a:extLst>
              <a:ext uri="{FF2B5EF4-FFF2-40B4-BE49-F238E27FC236}">
                <a16:creationId xmlns:a16="http://schemas.microsoft.com/office/drawing/2014/main" id="{F7C0F28A-AD14-4137-A045-31C7F5ABF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3" t="22585" r="28537" b="58086"/>
          <a:stretch/>
        </p:blipFill>
        <p:spPr>
          <a:xfrm>
            <a:off x="1082011" y="2188029"/>
            <a:ext cx="10027977" cy="24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05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B289-733A-4BD9-B508-5879C2F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Fusion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9975-4752-4116-9095-C7F49D61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Idea 1: Sensors are unreliable (and should not be trusted)</a:t>
            </a:r>
          </a:p>
          <a:p>
            <a:r>
              <a:rPr lang="en-GB" dirty="0"/>
              <a:t>Key Idea 2: Combine multiple sensors to get a better estimate of our measured quantity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11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nsors_updated.pdf - Adobe Reader">
            <a:extLst>
              <a:ext uri="{FF2B5EF4-FFF2-40B4-BE49-F238E27FC236}">
                <a16:creationId xmlns:a16="http://schemas.microsoft.com/office/drawing/2014/main" id="{A1225442-1E43-4B5F-9C7E-830F8B6DE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2" t="14573" r="25000" b="23271"/>
          <a:stretch/>
        </p:blipFill>
        <p:spPr>
          <a:xfrm>
            <a:off x="1423301" y="195941"/>
            <a:ext cx="9345398" cy="53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B289-733A-4BD9-B508-5879C2F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Fusion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9975-4752-4116-9095-C7F49D61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Idea 1: Sensors are unreliable (and should not be trusted)</a:t>
            </a:r>
          </a:p>
          <a:p>
            <a:r>
              <a:rPr lang="en-GB" dirty="0"/>
              <a:t>Key Idea 2: Combine multiple sensors to get a better estimate of our measured quantity</a:t>
            </a:r>
          </a:p>
          <a:p>
            <a:pPr lvl="1"/>
            <a:r>
              <a:rPr lang="en-GB" dirty="0"/>
              <a:t>Don’t throw away information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392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Kalman-and-Bayesian-Filters-in-Python/01-g-h-filter.ipynb at master · rlabbe/Kalman-and-Bayesian-Filters-in-Python - Google Chrome">
            <a:extLst>
              <a:ext uri="{FF2B5EF4-FFF2-40B4-BE49-F238E27FC236}">
                <a16:creationId xmlns:a16="http://schemas.microsoft.com/office/drawing/2014/main" id="{FD8C2458-79EC-40C6-B97E-C69BE054D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43173" r="28554" b="26364"/>
          <a:stretch/>
        </p:blipFill>
        <p:spPr>
          <a:xfrm>
            <a:off x="2541147" y="2500606"/>
            <a:ext cx="7109706" cy="290243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4ECBA2D-8F62-4076-AF4B-1E06AA23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 Fusion Intuition</a:t>
            </a:r>
          </a:p>
        </p:txBody>
      </p:sp>
    </p:spTree>
    <p:extLst>
      <p:ext uri="{BB962C8B-B14F-4D97-AF65-F5344CB8AC3E}">
        <p14:creationId xmlns:p14="http://schemas.microsoft.com/office/powerpoint/2010/main" val="131270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ECBA2D-8F62-4076-AF4B-1E06AA23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 Fusion Intuition</a:t>
            </a:r>
          </a:p>
        </p:txBody>
      </p:sp>
      <p:pic>
        <p:nvPicPr>
          <p:cNvPr id="6" name="Content Placeholder 5" descr="Kalman-and-Bayesian-Filters-in-Python/01-g-h-filter.ipynb at master · rlabbe/Kalman-and-Bayesian-Filters-in-Python - Google Chrome">
            <a:extLst>
              <a:ext uri="{FF2B5EF4-FFF2-40B4-BE49-F238E27FC236}">
                <a16:creationId xmlns:a16="http://schemas.microsoft.com/office/drawing/2014/main" id="{00B72511-5269-4B8B-9FAA-BEFDBBFE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6" t="40815" r="29403" b="35812"/>
          <a:stretch/>
        </p:blipFill>
        <p:spPr>
          <a:xfrm>
            <a:off x="2961430" y="2817845"/>
            <a:ext cx="6269140" cy="190344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BC25A2-74D7-420A-8F06-9C95FB13CFED}"/>
              </a:ext>
            </a:extLst>
          </p:cNvPr>
          <p:cNvSpPr txBox="1"/>
          <p:nvPr/>
        </p:nvSpPr>
        <p:spPr>
          <a:xfrm>
            <a:off x="4546832" y="4721291"/>
            <a:ext cx="29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 = estimate + gain</a:t>
            </a:r>
          </a:p>
        </p:txBody>
      </p:sp>
    </p:spTree>
    <p:extLst>
      <p:ext uri="{BB962C8B-B14F-4D97-AF65-F5344CB8AC3E}">
        <p14:creationId xmlns:p14="http://schemas.microsoft.com/office/powerpoint/2010/main" val="452666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ECBA2D-8F62-4076-AF4B-1E06AA23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Sensors Fusion Intuition</a:t>
            </a:r>
          </a:p>
        </p:txBody>
      </p:sp>
      <p:pic>
        <p:nvPicPr>
          <p:cNvPr id="5" name="Picture 4" descr="Kalman-and-Bayesian-Filters-in-Python/01-g-h-filter.ipynb at master · rlabbe/Kalman-and-Bayesian-Filters-in-Python - Google Chrome">
            <a:extLst>
              <a:ext uri="{FF2B5EF4-FFF2-40B4-BE49-F238E27FC236}">
                <a16:creationId xmlns:a16="http://schemas.microsoft.com/office/drawing/2014/main" id="{7ECF62A4-31DF-4956-B6C8-DD01D0045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6" t="74693" r="27381" b="1224"/>
          <a:stretch/>
        </p:blipFill>
        <p:spPr>
          <a:xfrm>
            <a:off x="1856237" y="2477894"/>
            <a:ext cx="8479525" cy="2472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B90312-4934-4ABD-8B9B-AF6ADAF57D56}"/>
              </a:ext>
            </a:extLst>
          </p:cNvPr>
          <p:cNvSpPr txBox="1"/>
          <p:nvPr/>
        </p:nvSpPr>
        <p:spPr>
          <a:xfrm>
            <a:off x="4598563" y="5233019"/>
            <a:ext cx="29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Prediction = estimate + gain</a:t>
            </a:r>
          </a:p>
        </p:txBody>
      </p:sp>
    </p:spTree>
    <p:extLst>
      <p:ext uri="{BB962C8B-B14F-4D97-AF65-F5344CB8AC3E}">
        <p14:creationId xmlns:p14="http://schemas.microsoft.com/office/powerpoint/2010/main" val="84450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ECBA2D-8F62-4076-AF4B-1E06AA23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Sensors Fusion Intuition</a:t>
            </a:r>
          </a:p>
        </p:txBody>
      </p:sp>
      <p:pic>
        <p:nvPicPr>
          <p:cNvPr id="3" name="Picture 2" descr="Kalman-and-Bayesian-Filters-in-Python/01-g-h-filter.ipynb at master · rlabbe/Kalman-and-Bayesian-Filters-in-Python - Google Chrome">
            <a:extLst>
              <a:ext uri="{FF2B5EF4-FFF2-40B4-BE49-F238E27FC236}">
                <a16:creationId xmlns:a16="http://schemas.microsoft.com/office/drawing/2014/main" id="{E2F5E22E-BD66-4380-BE62-1882E6AAA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37823" r="27304" b="35646"/>
          <a:stretch/>
        </p:blipFill>
        <p:spPr>
          <a:xfrm>
            <a:off x="1556658" y="1824750"/>
            <a:ext cx="9209313" cy="30697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919E53-77F3-4CEF-957F-E52AC5BAF223}"/>
              </a:ext>
            </a:extLst>
          </p:cNvPr>
          <p:cNvSpPr/>
          <p:nvPr/>
        </p:nvSpPr>
        <p:spPr>
          <a:xfrm>
            <a:off x="4869210" y="5454359"/>
            <a:ext cx="278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Prediction = estimate + gain</a:t>
            </a:r>
          </a:p>
        </p:txBody>
      </p:sp>
    </p:spTree>
    <p:extLst>
      <p:ext uri="{BB962C8B-B14F-4D97-AF65-F5344CB8AC3E}">
        <p14:creationId xmlns:p14="http://schemas.microsoft.com/office/powerpoint/2010/main" val="1843841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4ECBA2D-8F62-4076-AF4B-1E06AA23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Sensors Fusion Intuition</a:t>
            </a:r>
          </a:p>
        </p:txBody>
      </p:sp>
      <p:pic>
        <p:nvPicPr>
          <p:cNvPr id="3" name="Picture 2" descr="Kalman-and-Bayesian-Filters-in-Python/01-g-h-filter.ipynb at master · rlabbe/Kalman-and-Bayesian-Filters-in-Python - Google Chrome">
            <a:extLst>
              <a:ext uri="{FF2B5EF4-FFF2-40B4-BE49-F238E27FC236}">
                <a16:creationId xmlns:a16="http://schemas.microsoft.com/office/drawing/2014/main" id="{E2F5E22E-BD66-4380-BE62-1882E6AAA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37823" r="27304" b="35646"/>
          <a:stretch/>
        </p:blipFill>
        <p:spPr>
          <a:xfrm>
            <a:off x="1491343" y="1981915"/>
            <a:ext cx="9209313" cy="30697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A8A40-048F-4CDC-A86D-5D5B901D8592}"/>
              </a:ext>
            </a:extLst>
          </p:cNvPr>
          <p:cNvSpPr txBox="1"/>
          <p:nvPr/>
        </p:nvSpPr>
        <p:spPr>
          <a:xfrm>
            <a:off x="2789338" y="5342914"/>
            <a:ext cx="66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New_Estimate</a:t>
            </a:r>
            <a:r>
              <a:rPr lang="en-GB" dirty="0"/>
              <a:t> = prediction + weight x (measurement – prediction)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04703-2C41-4C80-80C0-8224331DDD56}"/>
              </a:ext>
            </a:extLst>
          </p:cNvPr>
          <p:cNvSpPr/>
          <p:nvPr/>
        </p:nvSpPr>
        <p:spPr>
          <a:xfrm>
            <a:off x="2789338" y="5012635"/>
            <a:ext cx="278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Prediction = estimate + gain</a:t>
            </a:r>
          </a:p>
        </p:txBody>
      </p:sp>
    </p:spTree>
    <p:extLst>
      <p:ext uri="{BB962C8B-B14F-4D97-AF65-F5344CB8AC3E}">
        <p14:creationId xmlns:p14="http://schemas.microsoft.com/office/powerpoint/2010/main" val="2570216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5676B0-0BE1-4401-8F99-AAA2FEFA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Sensors Fusion Intuition</a:t>
            </a:r>
          </a:p>
        </p:txBody>
      </p:sp>
      <p:pic>
        <p:nvPicPr>
          <p:cNvPr id="9" name="Picture 8" descr="Kalman-and-Bayesian-Filters-in-Python/01-g-h-filter.ipynb at master · rlabbe/Kalman-and-Bayesian-Filters-in-Python - Google Chrome">
            <a:extLst>
              <a:ext uri="{FF2B5EF4-FFF2-40B4-BE49-F238E27FC236}">
                <a16:creationId xmlns:a16="http://schemas.microsoft.com/office/drawing/2014/main" id="{557260DC-73E0-49FA-8A7C-643C20B9A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1" t="36735" r="28074" b="31292"/>
          <a:stretch/>
        </p:blipFill>
        <p:spPr>
          <a:xfrm>
            <a:off x="2489051" y="1931414"/>
            <a:ext cx="7213897" cy="2995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037472-D22F-4A04-A07E-2F0694F937DE}"/>
              </a:ext>
            </a:extLst>
          </p:cNvPr>
          <p:cNvSpPr txBox="1"/>
          <p:nvPr/>
        </p:nvSpPr>
        <p:spPr>
          <a:xfrm>
            <a:off x="2789338" y="5342914"/>
            <a:ext cx="66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New_Estimate</a:t>
            </a:r>
            <a:r>
              <a:rPr lang="en-GB" dirty="0"/>
              <a:t> = prediction + weight x (measurement – prediction)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2C476-8EAC-4DE6-94EF-DABC83B413F7}"/>
              </a:ext>
            </a:extLst>
          </p:cNvPr>
          <p:cNvSpPr/>
          <p:nvPr/>
        </p:nvSpPr>
        <p:spPr>
          <a:xfrm>
            <a:off x="2789338" y="5012635"/>
            <a:ext cx="278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Prediction = estimate + 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53753A-7F0F-4F70-BCE0-B2F9EBBC59DA}"/>
              </a:ext>
            </a:extLst>
          </p:cNvPr>
          <p:cNvSpPr txBox="1"/>
          <p:nvPr/>
        </p:nvSpPr>
        <p:spPr>
          <a:xfrm>
            <a:off x="10002416" y="3059667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 = 1</a:t>
            </a:r>
          </a:p>
        </p:txBody>
      </p:sp>
    </p:spTree>
    <p:extLst>
      <p:ext uri="{BB962C8B-B14F-4D97-AF65-F5344CB8AC3E}">
        <p14:creationId xmlns:p14="http://schemas.microsoft.com/office/powerpoint/2010/main" val="1511812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5676B0-0BE1-4401-8F99-AAA2FEFA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Sensors Fusion Intuition</a:t>
            </a:r>
          </a:p>
        </p:txBody>
      </p:sp>
      <p:pic>
        <p:nvPicPr>
          <p:cNvPr id="7" name="Picture 6" descr="Kalman-and-Bayesian-Filters-in-Python/01-g-h-filter.ipynb at master · rlabbe/Kalman-and-Bayesian-Filters-in-Python - Google Chrome">
            <a:extLst>
              <a:ext uri="{FF2B5EF4-FFF2-40B4-BE49-F238E27FC236}">
                <a16:creationId xmlns:a16="http://schemas.microsoft.com/office/drawing/2014/main" id="{EE644F81-34AF-4FC2-85F5-A8CEB5FFD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t="37415" r="28074" b="32109"/>
          <a:stretch/>
        </p:blipFill>
        <p:spPr>
          <a:xfrm>
            <a:off x="1617898" y="1756152"/>
            <a:ext cx="8956201" cy="3441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2F69C8-0A88-4647-8FD2-178F00B850E2}"/>
              </a:ext>
            </a:extLst>
          </p:cNvPr>
          <p:cNvSpPr txBox="1"/>
          <p:nvPr/>
        </p:nvSpPr>
        <p:spPr>
          <a:xfrm>
            <a:off x="2789338" y="5342914"/>
            <a:ext cx="66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New_Estimate</a:t>
            </a:r>
            <a:r>
              <a:rPr lang="en-GB" dirty="0"/>
              <a:t> = prediction + weight x (measurement – prediction)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0CEC-FA32-4CF2-9617-E88A800DED16}"/>
              </a:ext>
            </a:extLst>
          </p:cNvPr>
          <p:cNvSpPr/>
          <p:nvPr/>
        </p:nvSpPr>
        <p:spPr>
          <a:xfrm>
            <a:off x="2789338" y="5012635"/>
            <a:ext cx="278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Prediction = estimate + gain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B5917-9496-43E8-B027-F164FFA4F2BD}"/>
              </a:ext>
            </a:extLst>
          </p:cNvPr>
          <p:cNvSpPr txBox="1"/>
          <p:nvPr/>
        </p:nvSpPr>
        <p:spPr>
          <a:xfrm>
            <a:off x="10496938" y="3059668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Gain = -1</a:t>
            </a:r>
          </a:p>
        </p:txBody>
      </p:sp>
    </p:spTree>
    <p:extLst>
      <p:ext uri="{BB962C8B-B14F-4D97-AF65-F5344CB8AC3E}">
        <p14:creationId xmlns:p14="http://schemas.microsoft.com/office/powerpoint/2010/main" val="442593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5676B0-0BE1-4401-8F99-AAA2FEFA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Sensors Fusion Intuition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6D09E-2027-4332-9A40-4D15A0B3E16B}"/>
              </a:ext>
            </a:extLst>
          </p:cNvPr>
          <p:cNvSpPr txBox="1"/>
          <p:nvPr/>
        </p:nvSpPr>
        <p:spPr>
          <a:xfrm>
            <a:off x="1978090" y="2593910"/>
            <a:ext cx="805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Q: Can we estimate the gain from past measurements?</a:t>
            </a:r>
          </a:p>
        </p:txBody>
      </p:sp>
    </p:spTree>
    <p:extLst>
      <p:ext uri="{BB962C8B-B14F-4D97-AF65-F5344CB8AC3E}">
        <p14:creationId xmlns:p14="http://schemas.microsoft.com/office/powerpoint/2010/main" val="1559429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5676B0-0BE1-4401-8F99-AAA2FEFA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Sensors Fusion Intuition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F69C8-0A88-4647-8FD2-178F00B850E2}"/>
              </a:ext>
            </a:extLst>
          </p:cNvPr>
          <p:cNvSpPr txBox="1"/>
          <p:nvPr/>
        </p:nvSpPr>
        <p:spPr>
          <a:xfrm>
            <a:off x="2789338" y="3607419"/>
            <a:ext cx="66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New_Estimate</a:t>
            </a:r>
            <a:r>
              <a:rPr lang="en-GB" dirty="0"/>
              <a:t> = prediction + weight_2 x (measurement – prediction)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0CEC-FA32-4CF2-9617-E88A800DED16}"/>
              </a:ext>
            </a:extLst>
          </p:cNvPr>
          <p:cNvSpPr/>
          <p:nvPr/>
        </p:nvSpPr>
        <p:spPr>
          <a:xfrm>
            <a:off x="2789338" y="3277140"/>
            <a:ext cx="278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Prediction = estimate + gain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51DB8-EACA-4A96-B23F-0D681983C8F9}"/>
              </a:ext>
            </a:extLst>
          </p:cNvPr>
          <p:cNvSpPr/>
          <p:nvPr/>
        </p:nvSpPr>
        <p:spPr>
          <a:xfrm>
            <a:off x="2789338" y="2907808"/>
            <a:ext cx="661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New Gain = old gain + weight_1 x (measurement – prediction) / time</a:t>
            </a:r>
          </a:p>
        </p:txBody>
      </p:sp>
    </p:spTree>
    <p:extLst>
      <p:ext uri="{BB962C8B-B14F-4D97-AF65-F5344CB8AC3E}">
        <p14:creationId xmlns:p14="http://schemas.microsoft.com/office/powerpoint/2010/main" val="127751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ensors_updated.pdf - Adobe Reader">
            <a:extLst>
              <a:ext uri="{FF2B5EF4-FFF2-40B4-BE49-F238E27FC236}">
                <a16:creationId xmlns:a16="http://schemas.microsoft.com/office/drawing/2014/main" id="{3118EBF6-420E-44D3-A480-EC2B6DC4A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8" t="9150" r="23098" b="1408"/>
          <a:stretch/>
        </p:blipFill>
        <p:spPr>
          <a:xfrm>
            <a:off x="2107274" y="847288"/>
            <a:ext cx="6927670" cy="5329675"/>
          </a:xfrm>
        </p:spPr>
      </p:pic>
    </p:spTree>
    <p:extLst>
      <p:ext uri="{BB962C8B-B14F-4D97-AF65-F5344CB8AC3E}">
        <p14:creationId xmlns:p14="http://schemas.microsoft.com/office/powerpoint/2010/main" val="225541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5676B0-0BE1-4401-8F99-AAA2FEFA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Sensors Fusion Intuition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F69C8-0A88-4647-8FD2-178F00B850E2}"/>
              </a:ext>
            </a:extLst>
          </p:cNvPr>
          <p:cNvSpPr txBox="1"/>
          <p:nvPr/>
        </p:nvSpPr>
        <p:spPr>
          <a:xfrm>
            <a:off x="2789338" y="3607419"/>
            <a:ext cx="661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New_Estimate</a:t>
            </a:r>
            <a:r>
              <a:rPr lang="en-GB" dirty="0"/>
              <a:t> = prediction + g x (measurement – prediction)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0CEC-FA32-4CF2-9617-E88A800DED16}"/>
              </a:ext>
            </a:extLst>
          </p:cNvPr>
          <p:cNvSpPr/>
          <p:nvPr/>
        </p:nvSpPr>
        <p:spPr>
          <a:xfrm>
            <a:off x="2789338" y="3277140"/>
            <a:ext cx="278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Prediction = estimate + gain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E51DB8-EACA-4A96-B23F-0D681983C8F9}"/>
              </a:ext>
            </a:extLst>
          </p:cNvPr>
          <p:cNvSpPr/>
          <p:nvPr/>
        </p:nvSpPr>
        <p:spPr>
          <a:xfrm>
            <a:off x="2789338" y="2907808"/>
            <a:ext cx="5864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New Gain = old gain + h x (measurement – prediction) / time</a:t>
            </a:r>
          </a:p>
        </p:txBody>
      </p:sp>
    </p:spTree>
    <p:extLst>
      <p:ext uri="{BB962C8B-B14F-4D97-AF65-F5344CB8AC3E}">
        <p14:creationId xmlns:p14="http://schemas.microsoft.com/office/powerpoint/2010/main" val="2493223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5676B0-0BE1-4401-8F99-AAA2FEFA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Sensors Fusion Intuition</a:t>
            </a:r>
          </a:p>
        </p:txBody>
      </p:sp>
      <p:pic>
        <p:nvPicPr>
          <p:cNvPr id="3" name="Picture 2" descr="Kalman-and-Bayesian-Filters-in-Python/01-g-h-filter.ipynb at master · rlabbe/Kalman-and-Bayesian-Filters-in-Python - Google Chrome">
            <a:extLst>
              <a:ext uri="{FF2B5EF4-FFF2-40B4-BE49-F238E27FC236}">
                <a16:creationId xmlns:a16="http://schemas.microsoft.com/office/drawing/2014/main" id="{47454136-98C3-4387-A983-EC0427935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3" t="27211" r="28305" b="40952"/>
          <a:stretch/>
        </p:blipFill>
        <p:spPr>
          <a:xfrm>
            <a:off x="1731727" y="1940766"/>
            <a:ext cx="8728546" cy="36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80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B289-733A-4BD9-B508-5879C2FC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Sensors Fusion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9975-4752-4116-9095-C7F49D619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Idea 1: Sensors are unreliable (and should not be trusted).</a:t>
            </a:r>
          </a:p>
          <a:p>
            <a:r>
              <a:rPr lang="en-GB" dirty="0"/>
              <a:t>Key Idea 2: Combine multiple sensors to get a better estimate of our measured quantity.</a:t>
            </a:r>
          </a:p>
          <a:p>
            <a:pPr lvl="1"/>
            <a:r>
              <a:rPr lang="en-GB" dirty="0"/>
              <a:t>Don’t throw away information.</a:t>
            </a:r>
          </a:p>
          <a:p>
            <a:r>
              <a:rPr lang="en-GB" dirty="0"/>
              <a:t>Key Idea 3: Incorporate prior knowledge </a:t>
            </a:r>
          </a:p>
          <a:p>
            <a:pPr lvl="1"/>
            <a:r>
              <a:rPr lang="en-GB" dirty="0"/>
              <a:t>Prior beliefs about our estimate</a:t>
            </a:r>
          </a:p>
          <a:p>
            <a:pPr lvl="1"/>
            <a:r>
              <a:rPr lang="en-GB" dirty="0"/>
              <a:t>Prior beliefs about the dynamics of our estimate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359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546A-FEF9-4E0D-B210-2BBD55E6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4D19-842A-44D8-8537-9573978F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  <a:p>
            <a:r>
              <a:rPr lang="en-GB" dirty="0"/>
              <a:t>Sensor Fusion</a:t>
            </a:r>
          </a:p>
          <a:p>
            <a:r>
              <a:rPr lang="en-GB" dirty="0">
                <a:solidFill>
                  <a:srgbClr val="FF0000"/>
                </a:solidFill>
              </a:rPr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712450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FA0E-8306-46AF-9577-9CF3D67C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  <p:pic>
        <p:nvPicPr>
          <p:cNvPr id="5" name="Content Placeholder 4" descr="PowerPoint Presentation - Adobe Reader">
            <a:extLst>
              <a:ext uri="{FF2B5EF4-FFF2-40B4-BE49-F238E27FC236}">
                <a16:creationId xmlns:a16="http://schemas.microsoft.com/office/drawing/2014/main" id="{CB9EB104-8DA7-4F0A-9045-6C5F7353C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7" t="10151" r="6997" b="4720"/>
          <a:stretch/>
        </p:blipFill>
        <p:spPr>
          <a:xfrm>
            <a:off x="2360888" y="1964405"/>
            <a:ext cx="7470224" cy="4068147"/>
          </a:xfrm>
        </p:spPr>
      </p:pic>
    </p:spTree>
    <p:extLst>
      <p:ext uri="{BB962C8B-B14F-4D97-AF65-F5344CB8AC3E}">
        <p14:creationId xmlns:p14="http://schemas.microsoft.com/office/powerpoint/2010/main" val="5768857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45CC-FF2E-40F9-A400-D6D93756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sources of heading information?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DD5B38-542D-41DD-BA98-C7BDB47A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1280948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45CC-FF2E-40F9-A400-D6D93756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sources of heading information?</a:t>
            </a:r>
          </a:p>
          <a:p>
            <a:pPr lvl="1"/>
            <a:r>
              <a:rPr lang="en-GB" dirty="0"/>
              <a:t>Encoders (via Kinematics)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DD5B38-542D-41DD-BA98-C7BDB47A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1348421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45CC-FF2E-40F9-A400-D6D93756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sources of heading information?</a:t>
            </a:r>
          </a:p>
          <a:p>
            <a:pPr lvl="1"/>
            <a:r>
              <a:rPr lang="en-GB" dirty="0"/>
              <a:t>Encoders (via Kinematics)</a:t>
            </a:r>
          </a:p>
          <a:p>
            <a:pPr lvl="1"/>
            <a:r>
              <a:rPr lang="en-GB" dirty="0"/>
              <a:t>Magnetometer (via some trigonometry)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DD5B38-542D-41DD-BA98-C7BDB47A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241694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45CC-FF2E-40F9-A400-D6D93756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sources of heading information?</a:t>
            </a:r>
          </a:p>
          <a:p>
            <a:pPr lvl="1"/>
            <a:r>
              <a:rPr lang="en-GB" dirty="0"/>
              <a:t>Encoders (via Kinematics)</a:t>
            </a:r>
          </a:p>
          <a:p>
            <a:pPr lvl="1"/>
            <a:r>
              <a:rPr lang="en-GB" dirty="0"/>
              <a:t>Magnetometer (via some trigonometry)</a:t>
            </a:r>
          </a:p>
          <a:p>
            <a:pPr lvl="1"/>
            <a:r>
              <a:rPr lang="en-GB" dirty="0"/>
              <a:t>Gyroscope (via Integration)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DD5B38-542D-41DD-BA98-C7BDB47A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1815992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45CC-FF2E-40F9-A400-D6D93756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sources of heading information?</a:t>
            </a:r>
          </a:p>
          <a:p>
            <a:pPr lvl="1"/>
            <a:r>
              <a:rPr lang="en-GB" dirty="0"/>
              <a:t>Encoders (via Kinematics)</a:t>
            </a:r>
          </a:p>
          <a:p>
            <a:pPr lvl="1"/>
            <a:r>
              <a:rPr lang="en-GB" dirty="0"/>
              <a:t>Magnetometer (via some trigonometry)</a:t>
            </a:r>
          </a:p>
          <a:p>
            <a:pPr lvl="1"/>
            <a:r>
              <a:rPr lang="en-GB" dirty="0"/>
              <a:t>Gyroscope (via Integration)</a:t>
            </a:r>
          </a:p>
          <a:p>
            <a:pPr lvl="1"/>
            <a:r>
              <a:rPr lang="en-GB" dirty="0"/>
              <a:t>Accelerometer (via double integration)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DD5B38-542D-41DD-BA98-C7BDB47A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148692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nsors_updated.pdf - Adobe Reader">
            <a:extLst>
              <a:ext uri="{FF2B5EF4-FFF2-40B4-BE49-F238E27FC236}">
                <a16:creationId xmlns:a16="http://schemas.microsoft.com/office/drawing/2014/main" id="{32DC17D7-FE3B-4D19-8725-9891B60DE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0" t="12749" r="23393" b="16256"/>
          <a:stretch/>
        </p:blipFill>
        <p:spPr>
          <a:xfrm>
            <a:off x="1454446" y="0"/>
            <a:ext cx="9283108" cy="56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241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45CC-FF2E-40F9-A400-D6D93756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sources of heading information?</a:t>
            </a:r>
          </a:p>
          <a:p>
            <a:pPr lvl="1"/>
            <a:r>
              <a:rPr lang="en-GB" dirty="0"/>
              <a:t>Encoders (via Kinematics)</a:t>
            </a:r>
          </a:p>
          <a:p>
            <a:pPr lvl="1"/>
            <a:r>
              <a:rPr lang="en-GB" dirty="0"/>
              <a:t>Magnetometer (via some trigonometry)</a:t>
            </a:r>
          </a:p>
          <a:p>
            <a:pPr lvl="1"/>
            <a:r>
              <a:rPr lang="en-GB" dirty="0"/>
              <a:t>Gyroscope (via Integration)</a:t>
            </a:r>
          </a:p>
          <a:p>
            <a:pPr lvl="1"/>
            <a:r>
              <a:rPr lang="en-GB" strike="sngStrike" dirty="0"/>
              <a:t>Accelerometer (via double integration)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DD5B38-542D-41DD-BA98-C7BDB47A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4084244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4A79-FD6C-476F-A0D9-5D5B896A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How do we get heading from the magnetometer?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40BDBC-C528-4D1A-AC0C-6EB0DAA5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190691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4A79-FD6C-476F-A0D9-5D5B896A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How do we get heading from the magnetometer?</a:t>
            </a:r>
          </a:p>
          <a:p>
            <a:r>
              <a:rPr lang="en-GB" dirty="0"/>
              <a:t>A: atan2(</a:t>
            </a:r>
            <a:r>
              <a:rPr lang="en-GB" dirty="0" err="1"/>
              <a:t>mY</a:t>
            </a:r>
            <a:r>
              <a:rPr lang="en-GB" dirty="0"/>
              <a:t>, </a:t>
            </a:r>
            <a:r>
              <a:rPr lang="en-GB" dirty="0" err="1"/>
              <a:t>mX</a:t>
            </a:r>
            <a:r>
              <a:rPr lang="en-GB" dirty="0"/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40BDBC-C528-4D1A-AC0C-6EB0DAA5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2634910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4A79-FD6C-476F-A0D9-5D5B896A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How do we get heading from the gyroscope?</a:t>
            </a:r>
          </a:p>
          <a:p>
            <a:r>
              <a:rPr lang="en-GB" dirty="0"/>
              <a:t>A: Integrate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Angle = angle + gyro * dt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40BDBC-C528-4D1A-AC0C-6EB0DAA5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34929186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4A79-FD6C-476F-A0D9-5D5B896A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Can we combine these sources?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40BDBC-C528-4D1A-AC0C-6EB0DAA5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3577726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4A79-FD6C-476F-A0D9-5D5B896A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Can we combine these sources?</a:t>
            </a:r>
          </a:p>
          <a:p>
            <a:r>
              <a:rPr lang="en-GB" dirty="0"/>
              <a:t>A: Yes! (With a complementary filter)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40BDBC-C528-4D1A-AC0C-6EB0DAA5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7062449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4A79-FD6C-476F-A0D9-5D5B896A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Can we combine these sources?</a:t>
            </a:r>
          </a:p>
          <a:p>
            <a:r>
              <a:rPr lang="en-GB" dirty="0"/>
              <a:t>A: Yes! (With a complementary filter)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40BDBC-C528-4D1A-AC0C-6EB0DAA5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9F332-4F1C-4369-B555-451ED2EF5477}"/>
              </a:ext>
            </a:extLst>
          </p:cNvPr>
          <p:cNvSpPr txBox="1"/>
          <p:nvPr/>
        </p:nvSpPr>
        <p:spPr>
          <a:xfrm>
            <a:off x="704674" y="3678128"/>
            <a:ext cx="1100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heading_complementary</a:t>
            </a:r>
            <a:r>
              <a:rPr lang="en-GB" sz="1400" dirty="0"/>
              <a:t> = alpha * (</a:t>
            </a:r>
            <a:r>
              <a:rPr lang="en-GB" sz="1400" dirty="0" err="1"/>
              <a:t>heading_complementary</a:t>
            </a:r>
            <a:r>
              <a:rPr lang="en-GB" sz="1400" dirty="0"/>
              <a:t> + ((</a:t>
            </a:r>
            <a:r>
              <a:rPr lang="en-GB" sz="1400" dirty="0" err="1"/>
              <a:t>gyro_reading</a:t>
            </a:r>
            <a:r>
              <a:rPr lang="en-GB" sz="1400" dirty="0"/>
              <a:t>) * </a:t>
            </a:r>
            <a:r>
              <a:rPr lang="en-GB" sz="1400" dirty="0" err="1"/>
              <a:t>elapsed_time</a:t>
            </a:r>
            <a:r>
              <a:rPr lang="en-GB" sz="1400" dirty="0"/>
              <a:t>)) + ((1-alpha) * </a:t>
            </a:r>
            <a:r>
              <a:rPr lang="en-GB" sz="1400" dirty="0" err="1"/>
              <a:t>heading_filter_mag</a:t>
            </a:r>
            <a:r>
              <a:rPr lang="en-GB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46642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4A79-FD6C-476F-A0D9-5D5B896A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Q: Can we integrate the encoders too?</a:t>
            </a:r>
          </a:p>
          <a:p>
            <a:r>
              <a:rPr lang="en-GB" dirty="0"/>
              <a:t>A: Yes! (</a:t>
            </a:r>
            <a:r>
              <a:rPr lang="en-GB" sz="2400" dirty="0"/>
              <a:t>With the g-h filter)</a:t>
            </a:r>
          </a:p>
          <a:p>
            <a:pPr lvl="1"/>
            <a:r>
              <a:rPr lang="en-GB" sz="2000" dirty="0"/>
              <a:t>Use the kinematics as the “prediction” and complementary filter output as the measurement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40BDBC-C528-4D1A-AC0C-6EB0DAA5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A specific problem: heading estimation</a:t>
            </a:r>
          </a:p>
        </p:txBody>
      </p:sp>
    </p:spTree>
    <p:extLst>
      <p:ext uri="{BB962C8B-B14F-4D97-AF65-F5344CB8AC3E}">
        <p14:creationId xmlns:p14="http://schemas.microsoft.com/office/powerpoint/2010/main" val="301866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nsors_updated.pdf - Adobe Reader">
            <a:extLst>
              <a:ext uri="{FF2B5EF4-FFF2-40B4-BE49-F238E27FC236}">
                <a16:creationId xmlns:a16="http://schemas.microsoft.com/office/drawing/2014/main" id="{0F274D6B-9067-4E84-AE4B-D4D1D9AC3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7" t="12609" r="25613" b="5733"/>
          <a:stretch/>
        </p:blipFill>
        <p:spPr>
          <a:xfrm>
            <a:off x="1539550" y="121437"/>
            <a:ext cx="8668140" cy="625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0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546A-FEF9-4E0D-B210-2BBD55E6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E4D19-842A-44D8-8537-9573978F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Bayesian Updating</a:t>
            </a:r>
          </a:p>
          <a:p>
            <a:r>
              <a:rPr lang="en-GB" dirty="0"/>
              <a:t>Sensor Fusion</a:t>
            </a:r>
          </a:p>
          <a:p>
            <a:r>
              <a:rPr lang="en-GB" dirty="0"/>
              <a:t>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302564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13" name="Picture 12" descr="Untitled - Google Chrome">
            <a:extLst>
              <a:ext uri="{FF2B5EF4-FFF2-40B4-BE49-F238E27FC236}">
                <a16:creationId xmlns:a16="http://schemas.microsoft.com/office/drawing/2014/main" id="{BF550CD8-5337-4D2D-B321-CFBC2AE9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16" t="76113" r="42500" b="18339"/>
          <a:stretch/>
        </p:blipFill>
        <p:spPr>
          <a:xfrm>
            <a:off x="1916326" y="2333815"/>
            <a:ext cx="8359348" cy="2261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E9F9D8-F9C2-4085-A2AA-46A14789708A}"/>
              </a:ext>
            </a:extLst>
          </p:cNvPr>
          <p:cNvSpPr txBox="1"/>
          <p:nvPr/>
        </p:nvSpPr>
        <p:spPr>
          <a:xfrm>
            <a:off x="3416969" y="3773452"/>
            <a:ext cx="179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Posterior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FAFA7-FC55-4FCA-92E4-4B44EEA36252}"/>
              </a:ext>
            </a:extLst>
          </p:cNvPr>
          <p:cNvSpPr txBox="1"/>
          <p:nvPr/>
        </p:nvSpPr>
        <p:spPr>
          <a:xfrm>
            <a:off x="6096000" y="1872150"/>
            <a:ext cx="179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Likelihood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2486A-C05D-4D60-9983-027F79BDD42C}"/>
              </a:ext>
            </a:extLst>
          </p:cNvPr>
          <p:cNvSpPr txBox="1"/>
          <p:nvPr/>
        </p:nvSpPr>
        <p:spPr>
          <a:xfrm>
            <a:off x="7892715" y="1830267"/>
            <a:ext cx="179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Prior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0BAB5-6F02-445E-98FF-E36D3134290B}"/>
              </a:ext>
            </a:extLst>
          </p:cNvPr>
          <p:cNvSpPr txBox="1"/>
          <p:nvPr/>
        </p:nvSpPr>
        <p:spPr>
          <a:xfrm>
            <a:off x="6846321" y="4166171"/>
            <a:ext cx="179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Evidence</a:t>
            </a:r>
          </a:p>
        </p:txBody>
      </p:sp>
    </p:spTree>
    <p:extLst>
      <p:ext uri="{BB962C8B-B14F-4D97-AF65-F5344CB8AC3E}">
        <p14:creationId xmlns:p14="http://schemas.microsoft.com/office/powerpoint/2010/main" val="8205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66-ADED-4003-B5C9-5C6462A6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Updating</a:t>
            </a:r>
          </a:p>
        </p:txBody>
      </p:sp>
      <p:pic>
        <p:nvPicPr>
          <p:cNvPr id="13" name="Picture 12" descr="Untitled - Google Chrome">
            <a:extLst>
              <a:ext uri="{FF2B5EF4-FFF2-40B4-BE49-F238E27FC236}">
                <a16:creationId xmlns:a16="http://schemas.microsoft.com/office/drawing/2014/main" id="{BF550CD8-5337-4D2D-B321-CFBC2AE9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16" t="76113" r="42500" b="18339"/>
          <a:stretch/>
        </p:blipFill>
        <p:spPr>
          <a:xfrm>
            <a:off x="1916326" y="2051300"/>
            <a:ext cx="8359348" cy="2261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E9F9D8-F9C2-4085-A2AA-46A14789708A}"/>
              </a:ext>
            </a:extLst>
          </p:cNvPr>
          <p:cNvSpPr txBox="1"/>
          <p:nvPr/>
        </p:nvSpPr>
        <p:spPr>
          <a:xfrm>
            <a:off x="3416969" y="3532820"/>
            <a:ext cx="179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Posterior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FAFA7-FC55-4FCA-92E4-4B44EEA36252}"/>
              </a:ext>
            </a:extLst>
          </p:cNvPr>
          <p:cNvSpPr txBox="1"/>
          <p:nvPr/>
        </p:nvSpPr>
        <p:spPr>
          <a:xfrm>
            <a:off x="6096000" y="1631518"/>
            <a:ext cx="179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Likelihood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E2486A-C05D-4D60-9983-027F79BDD42C}"/>
              </a:ext>
            </a:extLst>
          </p:cNvPr>
          <p:cNvSpPr txBox="1"/>
          <p:nvPr/>
        </p:nvSpPr>
        <p:spPr>
          <a:xfrm>
            <a:off x="7892715" y="1589635"/>
            <a:ext cx="179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Prior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0BAB5-6F02-445E-98FF-E36D3134290B}"/>
              </a:ext>
            </a:extLst>
          </p:cNvPr>
          <p:cNvSpPr txBox="1"/>
          <p:nvPr/>
        </p:nvSpPr>
        <p:spPr>
          <a:xfrm>
            <a:off x="6846321" y="3925539"/>
            <a:ext cx="1796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Evidence</a:t>
            </a:r>
          </a:p>
        </p:txBody>
      </p:sp>
      <p:sp>
        <p:nvSpPr>
          <p:cNvPr id="8" name="Bayes Rule lets us infer x from y…">
            <a:extLst>
              <a:ext uri="{FF2B5EF4-FFF2-40B4-BE49-F238E27FC236}">
                <a16:creationId xmlns:a16="http://schemas.microsoft.com/office/drawing/2014/main" id="{88CCBD21-52D2-4D69-9273-125A11D11425}"/>
              </a:ext>
            </a:extLst>
          </p:cNvPr>
          <p:cNvSpPr txBox="1"/>
          <p:nvPr/>
        </p:nvSpPr>
        <p:spPr>
          <a:xfrm>
            <a:off x="3023525" y="4496857"/>
            <a:ext cx="5364738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Bayes Rule lets us infer x from y</a:t>
            </a:r>
          </a:p>
          <a:p>
            <a:pPr algn="l"/>
            <a:r>
              <a:rPr dirty="0" err="1"/>
              <a:t>i.e</a:t>
            </a:r>
            <a:r>
              <a:rPr dirty="0"/>
              <a:t> We can infer our position (x) from our sensor data (y)</a:t>
            </a:r>
            <a:endParaRPr lang="en-GB" dirty="0"/>
          </a:p>
          <a:p>
            <a:pPr algn="l"/>
            <a:endParaRPr lang="en-GB" dirty="0"/>
          </a:p>
          <a:p>
            <a:r>
              <a:rPr lang="en-GB" dirty="0"/>
              <a:t>Bayes Rule also lets us integrate information over time</a:t>
            </a:r>
          </a:p>
          <a:p>
            <a:r>
              <a:rPr lang="en-GB" dirty="0"/>
              <a:t>as the posterior at time t becomes the prior at t+1</a:t>
            </a:r>
          </a:p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411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1438</Words>
  <Application>Microsoft Office PowerPoint</Application>
  <PresentationFormat>Widescreen</PresentationFormat>
  <Paragraphs>363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Office Theme</vt:lpstr>
      <vt:lpstr>Sensor Fusion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Bayesian Updating</vt:lpstr>
      <vt:lpstr>Outline</vt:lpstr>
      <vt:lpstr>Sensor Fusion Intuition</vt:lpstr>
      <vt:lpstr>Sensor Fusion Intuition</vt:lpstr>
      <vt:lpstr>Sensor Fusion Intuition</vt:lpstr>
      <vt:lpstr>Sensor Fusion Intuition</vt:lpstr>
      <vt:lpstr>Sensor Fusion Intuition</vt:lpstr>
      <vt:lpstr>Sensor Fusion Intuition</vt:lpstr>
      <vt:lpstr>Sensor Fusion Intuition</vt:lpstr>
      <vt:lpstr>Sensors Fusion Intuition</vt:lpstr>
      <vt:lpstr>Sensors Fusion Intuition</vt:lpstr>
      <vt:lpstr>Sensors Fusion Intuition</vt:lpstr>
      <vt:lpstr>Sensors Fusion Intuition</vt:lpstr>
      <vt:lpstr>Sensors Fusion Intuition</vt:lpstr>
      <vt:lpstr>Sensors Fusion Intuition</vt:lpstr>
      <vt:lpstr>Sensors Fusion Intuition</vt:lpstr>
      <vt:lpstr>Sensors Fusion Intuition</vt:lpstr>
      <vt:lpstr>Sensors Fusion Intuition</vt:lpstr>
      <vt:lpstr>Sensors Fusion Intuition</vt:lpstr>
      <vt:lpstr>Outline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  <vt:lpstr>A specific problem: heading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Fusion</dc:title>
  <dc:creator>Martin Garrad</dc:creator>
  <cp:lastModifiedBy>Martin Garrad</cp:lastModifiedBy>
  <cp:revision>17</cp:revision>
  <dcterms:created xsi:type="dcterms:W3CDTF">2019-03-10T19:02:15Z</dcterms:created>
  <dcterms:modified xsi:type="dcterms:W3CDTF">2019-10-30T18:33:43Z</dcterms:modified>
</cp:coreProperties>
</file>