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0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2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87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5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73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9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6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00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49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9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11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81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925" y="-225425"/>
            <a:ext cx="9007475" cy="7254875"/>
            <a:chOff x="22" y="-142"/>
            <a:chExt cx="5674" cy="4570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" y="-142"/>
              <a:ext cx="5674" cy="4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68" y="-107"/>
              <a:ext cx="5495" cy="4403"/>
              <a:chOff x="68" y="-107"/>
              <a:chExt cx="5495" cy="4403"/>
            </a:xfrm>
          </p:grpSpPr>
          <p:sp>
            <p:nvSpPr>
              <p:cNvPr id="1168" name="Rectangle 8"/>
              <p:cNvSpPr>
                <a:spLocks noChangeArrowheads="1"/>
              </p:cNvSpPr>
              <p:nvPr/>
            </p:nvSpPr>
            <p:spPr bwMode="auto">
              <a:xfrm>
                <a:off x="68" y="-107"/>
                <a:ext cx="4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0" name="Rectangle 10"/>
              <p:cNvSpPr>
                <a:spLocks noChangeArrowheads="1"/>
              </p:cNvSpPr>
              <p:nvPr/>
            </p:nvSpPr>
            <p:spPr bwMode="auto">
              <a:xfrm>
                <a:off x="1090" y="77"/>
                <a:ext cx="646" cy="513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1" name="Rectangle 11"/>
              <p:cNvSpPr>
                <a:spLocks noChangeArrowheads="1"/>
              </p:cNvSpPr>
              <p:nvPr/>
            </p:nvSpPr>
            <p:spPr bwMode="auto">
              <a:xfrm>
                <a:off x="1090" y="77"/>
                <a:ext cx="646" cy="513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2" name="Rectangle 12"/>
              <p:cNvSpPr>
                <a:spLocks noChangeArrowheads="1"/>
              </p:cNvSpPr>
              <p:nvPr/>
            </p:nvSpPr>
            <p:spPr bwMode="auto">
              <a:xfrm>
                <a:off x="1073" y="60"/>
                <a:ext cx="11" cy="513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3" name="Rectangle 13"/>
              <p:cNvSpPr>
                <a:spLocks noChangeArrowheads="1"/>
              </p:cNvSpPr>
              <p:nvPr/>
            </p:nvSpPr>
            <p:spPr bwMode="auto">
              <a:xfrm>
                <a:off x="1084" y="60"/>
                <a:ext cx="12" cy="513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4" name="Rectangle 14"/>
              <p:cNvSpPr>
                <a:spLocks noChangeArrowheads="1"/>
              </p:cNvSpPr>
              <p:nvPr/>
            </p:nvSpPr>
            <p:spPr bwMode="auto">
              <a:xfrm>
                <a:off x="1096" y="60"/>
                <a:ext cx="11" cy="513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5" name="Rectangle 15"/>
              <p:cNvSpPr>
                <a:spLocks noChangeArrowheads="1"/>
              </p:cNvSpPr>
              <p:nvPr/>
            </p:nvSpPr>
            <p:spPr bwMode="auto">
              <a:xfrm>
                <a:off x="1107" y="60"/>
                <a:ext cx="17" cy="513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6" name="Rectangle 16"/>
              <p:cNvSpPr>
                <a:spLocks noChangeArrowheads="1"/>
              </p:cNvSpPr>
              <p:nvPr/>
            </p:nvSpPr>
            <p:spPr bwMode="auto">
              <a:xfrm>
                <a:off x="1124" y="60"/>
                <a:ext cx="12" cy="513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7" name="Rectangle 17"/>
              <p:cNvSpPr>
                <a:spLocks noChangeArrowheads="1"/>
              </p:cNvSpPr>
              <p:nvPr/>
            </p:nvSpPr>
            <p:spPr bwMode="auto">
              <a:xfrm>
                <a:off x="1136" y="60"/>
                <a:ext cx="12" cy="513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8" name="Rectangle 18"/>
              <p:cNvSpPr>
                <a:spLocks noChangeArrowheads="1"/>
              </p:cNvSpPr>
              <p:nvPr/>
            </p:nvSpPr>
            <p:spPr bwMode="auto">
              <a:xfrm>
                <a:off x="1148" y="60"/>
                <a:ext cx="17" cy="513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9" name="Rectangle 19"/>
              <p:cNvSpPr>
                <a:spLocks noChangeArrowheads="1"/>
              </p:cNvSpPr>
              <p:nvPr/>
            </p:nvSpPr>
            <p:spPr bwMode="auto">
              <a:xfrm>
                <a:off x="1165" y="60"/>
                <a:ext cx="11" cy="513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0" name="Rectangle 20"/>
              <p:cNvSpPr>
                <a:spLocks noChangeArrowheads="1"/>
              </p:cNvSpPr>
              <p:nvPr/>
            </p:nvSpPr>
            <p:spPr bwMode="auto">
              <a:xfrm>
                <a:off x="1176" y="60"/>
                <a:ext cx="12" cy="513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1" name="Rectangle 21"/>
              <p:cNvSpPr>
                <a:spLocks noChangeArrowheads="1"/>
              </p:cNvSpPr>
              <p:nvPr/>
            </p:nvSpPr>
            <p:spPr bwMode="auto">
              <a:xfrm>
                <a:off x="1188" y="60"/>
                <a:ext cx="17" cy="513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2" name="Rectangle 22"/>
              <p:cNvSpPr>
                <a:spLocks noChangeArrowheads="1"/>
              </p:cNvSpPr>
              <p:nvPr/>
            </p:nvSpPr>
            <p:spPr bwMode="auto">
              <a:xfrm>
                <a:off x="1205" y="60"/>
                <a:ext cx="12" cy="513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3" name="Rectangle 23"/>
              <p:cNvSpPr>
                <a:spLocks noChangeArrowheads="1"/>
              </p:cNvSpPr>
              <p:nvPr/>
            </p:nvSpPr>
            <p:spPr bwMode="auto">
              <a:xfrm>
                <a:off x="1217" y="60"/>
                <a:ext cx="11" cy="513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4" name="Rectangle 24"/>
              <p:cNvSpPr>
                <a:spLocks noChangeArrowheads="1"/>
              </p:cNvSpPr>
              <p:nvPr/>
            </p:nvSpPr>
            <p:spPr bwMode="auto">
              <a:xfrm>
                <a:off x="1228" y="60"/>
                <a:ext cx="18" cy="513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5" name="Rectangle 25"/>
              <p:cNvSpPr>
                <a:spLocks noChangeArrowheads="1"/>
              </p:cNvSpPr>
              <p:nvPr/>
            </p:nvSpPr>
            <p:spPr bwMode="auto">
              <a:xfrm>
                <a:off x="1246" y="60"/>
                <a:ext cx="23" cy="513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6" name="Rectangle 26"/>
              <p:cNvSpPr>
                <a:spLocks noChangeArrowheads="1"/>
              </p:cNvSpPr>
              <p:nvPr/>
            </p:nvSpPr>
            <p:spPr bwMode="auto">
              <a:xfrm>
                <a:off x="1269" y="60"/>
                <a:ext cx="17" cy="513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7" name="Rectangle 27"/>
              <p:cNvSpPr>
                <a:spLocks noChangeArrowheads="1"/>
              </p:cNvSpPr>
              <p:nvPr/>
            </p:nvSpPr>
            <p:spPr bwMode="auto">
              <a:xfrm>
                <a:off x="1286" y="60"/>
                <a:ext cx="12" cy="513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8" name="Rectangle 28"/>
              <p:cNvSpPr>
                <a:spLocks noChangeArrowheads="1"/>
              </p:cNvSpPr>
              <p:nvPr/>
            </p:nvSpPr>
            <p:spPr bwMode="auto">
              <a:xfrm>
                <a:off x="1298" y="60"/>
                <a:ext cx="11" cy="513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9" name="Rectangle 29"/>
              <p:cNvSpPr>
                <a:spLocks noChangeArrowheads="1"/>
              </p:cNvSpPr>
              <p:nvPr/>
            </p:nvSpPr>
            <p:spPr bwMode="auto">
              <a:xfrm>
                <a:off x="1309" y="60"/>
                <a:ext cx="18" cy="513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0" name="Rectangle 30"/>
              <p:cNvSpPr>
                <a:spLocks noChangeArrowheads="1"/>
              </p:cNvSpPr>
              <p:nvPr/>
            </p:nvSpPr>
            <p:spPr bwMode="auto">
              <a:xfrm>
                <a:off x="1327" y="60"/>
                <a:ext cx="11" cy="513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1" name="Rectangle 31"/>
              <p:cNvSpPr>
                <a:spLocks noChangeArrowheads="1"/>
              </p:cNvSpPr>
              <p:nvPr/>
            </p:nvSpPr>
            <p:spPr bwMode="auto">
              <a:xfrm>
                <a:off x="1338" y="60"/>
                <a:ext cx="12" cy="513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2" name="Rectangle 32"/>
              <p:cNvSpPr>
                <a:spLocks noChangeArrowheads="1"/>
              </p:cNvSpPr>
              <p:nvPr/>
            </p:nvSpPr>
            <p:spPr bwMode="auto">
              <a:xfrm>
                <a:off x="1350" y="60"/>
                <a:ext cx="17" cy="513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3" name="Rectangle 33"/>
              <p:cNvSpPr>
                <a:spLocks noChangeArrowheads="1"/>
              </p:cNvSpPr>
              <p:nvPr/>
            </p:nvSpPr>
            <p:spPr bwMode="auto">
              <a:xfrm>
                <a:off x="1367" y="60"/>
                <a:ext cx="11" cy="513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4" name="Rectangle 34"/>
              <p:cNvSpPr>
                <a:spLocks noChangeArrowheads="1"/>
              </p:cNvSpPr>
              <p:nvPr/>
            </p:nvSpPr>
            <p:spPr bwMode="auto">
              <a:xfrm>
                <a:off x="1378" y="60"/>
                <a:ext cx="12" cy="513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5" name="Rectangle 35"/>
              <p:cNvSpPr>
                <a:spLocks noChangeArrowheads="1"/>
              </p:cNvSpPr>
              <p:nvPr/>
            </p:nvSpPr>
            <p:spPr bwMode="auto">
              <a:xfrm>
                <a:off x="1390" y="60"/>
                <a:ext cx="329" cy="513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6" name="Rectangle 36"/>
              <p:cNvSpPr>
                <a:spLocks noChangeArrowheads="1"/>
              </p:cNvSpPr>
              <p:nvPr/>
            </p:nvSpPr>
            <p:spPr bwMode="auto">
              <a:xfrm>
                <a:off x="1073" y="60"/>
                <a:ext cx="646" cy="513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7" name="Rectangle 37"/>
              <p:cNvSpPr>
                <a:spLocks noChangeArrowheads="1"/>
              </p:cNvSpPr>
              <p:nvPr/>
            </p:nvSpPr>
            <p:spPr bwMode="auto">
              <a:xfrm>
                <a:off x="1246" y="94"/>
                <a:ext cx="30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«interface»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8" name="Rectangle 38"/>
              <p:cNvSpPr>
                <a:spLocks noChangeArrowheads="1"/>
              </p:cNvSpPr>
              <p:nvPr/>
            </p:nvSpPr>
            <p:spPr bwMode="auto">
              <a:xfrm>
                <a:off x="1194" y="169"/>
                <a:ext cx="41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MyUserObject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9" name="Line 39"/>
              <p:cNvSpPr>
                <a:spLocks noChangeShapeType="1"/>
              </p:cNvSpPr>
              <p:nvPr/>
            </p:nvSpPr>
            <p:spPr bwMode="auto">
              <a:xfrm>
                <a:off x="1073" y="238"/>
                <a:ext cx="646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0" name="Rectangle 40"/>
              <p:cNvSpPr>
                <a:spLocks noChangeArrowheads="1"/>
              </p:cNvSpPr>
              <p:nvPr/>
            </p:nvSpPr>
            <p:spPr bwMode="auto">
              <a:xfrm>
                <a:off x="1101" y="273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1" name="Rectangle 41"/>
              <p:cNvSpPr>
                <a:spLocks noChangeArrowheads="1"/>
              </p:cNvSpPr>
              <p:nvPr/>
            </p:nvSpPr>
            <p:spPr bwMode="auto">
              <a:xfrm>
                <a:off x="1200" y="273"/>
                <a:ext cx="491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getName() : String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2" name="Rectangle 42"/>
              <p:cNvSpPr>
                <a:spLocks noChangeArrowheads="1"/>
              </p:cNvSpPr>
              <p:nvPr/>
            </p:nvSpPr>
            <p:spPr bwMode="auto">
              <a:xfrm>
                <a:off x="1101" y="348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3" name="Rectangle 43"/>
              <p:cNvSpPr>
                <a:spLocks noChangeArrowheads="1"/>
              </p:cNvSpPr>
              <p:nvPr/>
            </p:nvSpPr>
            <p:spPr bwMode="auto">
              <a:xfrm>
                <a:off x="1200" y="348"/>
                <a:ext cx="40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getIcon() : Icon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4" name="Rectangle 44"/>
              <p:cNvSpPr>
                <a:spLocks noChangeArrowheads="1"/>
              </p:cNvSpPr>
              <p:nvPr/>
            </p:nvSpPr>
            <p:spPr bwMode="auto">
              <a:xfrm>
                <a:off x="1026" y="838"/>
                <a:ext cx="780" cy="628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5" name="Rectangle 45"/>
              <p:cNvSpPr>
                <a:spLocks noChangeArrowheads="1"/>
              </p:cNvSpPr>
              <p:nvPr/>
            </p:nvSpPr>
            <p:spPr bwMode="auto">
              <a:xfrm>
                <a:off x="1026" y="838"/>
                <a:ext cx="780" cy="628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6" name="Rectangle 46"/>
              <p:cNvSpPr>
                <a:spLocks noChangeArrowheads="1"/>
              </p:cNvSpPr>
              <p:nvPr/>
            </p:nvSpPr>
            <p:spPr bwMode="auto">
              <a:xfrm>
                <a:off x="1009" y="820"/>
                <a:ext cx="29" cy="629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7" name="Rectangle 47"/>
              <p:cNvSpPr>
                <a:spLocks noChangeArrowheads="1"/>
              </p:cNvSpPr>
              <p:nvPr/>
            </p:nvSpPr>
            <p:spPr bwMode="auto">
              <a:xfrm>
                <a:off x="1038" y="820"/>
                <a:ext cx="29" cy="629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8" name="Rectangle 48"/>
              <p:cNvSpPr>
                <a:spLocks noChangeArrowheads="1"/>
              </p:cNvSpPr>
              <p:nvPr/>
            </p:nvSpPr>
            <p:spPr bwMode="auto">
              <a:xfrm>
                <a:off x="1067" y="820"/>
                <a:ext cx="34" cy="629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9" name="Rectangle 49"/>
              <p:cNvSpPr>
                <a:spLocks noChangeArrowheads="1"/>
              </p:cNvSpPr>
              <p:nvPr/>
            </p:nvSpPr>
            <p:spPr bwMode="auto">
              <a:xfrm>
                <a:off x="1101" y="820"/>
                <a:ext cx="35" cy="629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0" name="Rectangle 50"/>
              <p:cNvSpPr>
                <a:spLocks noChangeArrowheads="1"/>
              </p:cNvSpPr>
              <p:nvPr/>
            </p:nvSpPr>
            <p:spPr bwMode="auto">
              <a:xfrm>
                <a:off x="1136" y="820"/>
                <a:ext cx="29" cy="629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1" name="Rectangle 51"/>
              <p:cNvSpPr>
                <a:spLocks noChangeArrowheads="1"/>
              </p:cNvSpPr>
              <p:nvPr/>
            </p:nvSpPr>
            <p:spPr bwMode="auto">
              <a:xfrm>
                <a:off x="1165" y="820"/>
                <a:ext cx="35" cy="629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2" name="Rectangle 52"/>
              <p:cNvSpPr>
                <a:spLocks noChangeArrowheads="1"/>
              </p:cNvSpPr>
              <p:nvPr/>
            </p:nvSpPr>
            <p:spPr bwMode="auto">
              <a:xfrm>
                <a:off x="1200" y="820"/>
                <a:ext cx="46" cy="629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3" name="Rectangle 53"/>
              <p:cNvSpPr>
                <a:spLocks noChangeArrowheads="1"/>
              </p:cNvSpPr>
              <p:nvPr/>
            </p:nvSpPr>
            <p:spPr bwMode="auto">
              <a:xfrm>
                <a:off x="1246" y="820"/>
                <a:ext cx="34" cy="629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4" name="Rectangle 54"/>
              <p:cNvSpPr>
                <a:spLocks noChangeArrowheads="1"/>
              </p:cNvSpPr>
              <p:nvPr/>
            </p:nvSpPr>
            <p:spPr bwMode="auto">
              <a:xfrm>
                <a:off x="1280" y="820"/>
                <a:ext cx="35" cy="629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5" name="Rectangle 55"/>
              <p:cNvSpPr>
                <a:spLocks noChangeArrowheads="1"/>
              </p:cNvSpPr>
              <p:nvPr/>
            </p:nvSpPr>
            <p:spPr bwMode="auto">
              <a:xfrm>
                <a:off x="1315" y="820"/>
                <a:ext cx="29" cy="629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6" name="Rectangle 56"/>
              <p:cNvSpPr>
                <a:spLocks noChangeArrowheads="1"/>
              </p:cNvSpPr>
              <p:nvPr/>
            </p:nvSpPr>
            <p:spPr bwMode="auto">
              <a:xfrm>
                <a:off x="1344" y="820"/>
                <a:ext cx="34" cy="629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7" name="Rectangle 57"/>
              <p:cNvSpPr>
                <a:spLocks noChangeArrowheads="1"/>
              </p:cNvSpPr>
              <p:nvPr/>
            </p:nvSpPr>
            <p:spPr bwMode="auto">
              <a:xfrm>
                <a:off x="1378" y="820"/>
                <a:ext cx="410" cy="629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8" name="Rectangle 58"/>
              <p:cNvSpPr>
                <a:spLocks noChangeArrowheads="1"/>
              </p:cNvSpPr>
              <p:nvPr/>
            </p:nvSpPr>
            <p:spPr bwMode="auto">
              <a:xfrm>
                <a:off x="1009" y="820"/>
                <a:ext cx="779" cy="629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9" name="Rectangle 59"/>
              <p:cNvSpPr>
                <a:spLocks noChangeArrowheads="1"/>
              </p:cNvSpPr>
              <p:nvPr/>
            </p:nvSpPr>
            <p:spPr bwMode="auto">
              <a:xfrm>
                <a:off x="1246" y="855"/>
                <a:ext cx="30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«interface»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0" name="Rectangle 60"/>
              <p:cNvSpPr>
                <a:spLocks noChangeArrowheads="1"/>
              </p:cNvSpPr>
              <p:nvPr/>
            </p:nvSpPr>
            <p:spPr bwMode="auto">
              <a:xfrm>
                <a:off x="1084" y="930"/>
                <a:ext cx="635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MyUserObjectWithFile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1" name="Line 61"/>
              <p:cNvSpPr>
                <a:spLocks noChangeShapeType="1"/>
              </p:cNvSpPr>
              <p:nvPr/>
            </p:nvSpPr>
            <p:spPr bwMode="auto">
              <a:xfrm>
                <a:off x="1009" y="999"/>
                <a:ext cx="779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2" name="Rectangle 62"/>
              <p:cNvSpPr>
                <a:spLocks noChangeArrowheads="1"/>
              </p:cNvSpPr>
              <p:nvPr/>
            </p:nvSpPr>
            <p:spPr bwMode="auto">
              <a:xfrm>
                <a:off x="1038" y="1034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3" name="Rectangle 63"/>
              <p:cNvSpPr>
                <a:spLocks noChangeArrowheads="1"/>
              </p:cNvSpPr>
              <p:nvPr/>
            </p:nvSpPr>
            <p:spPr bwMode="auto">
              <a:xfrm>
                <a:off x="1136" y="1034"/>
                <a:ext cx="42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listFiles() : File[]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4" name="Rectangle 64"/>
              <p:cNvSpPr>
                <a:spLocks noChangeArrowheads="1"/>
              </p:cNvSpPr>
              <p:nvPr/>
            </p:nvSpPr>
            <p:spPr bwMode="auto">
              <a:xfrm>
                <a:off x="1038" y="1109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5" name="Rectangle 65"/>
              <p:cNvSpPr>
                <a:spLocks noChangeArrowheads="1"/>
              </p:cNvSpPr>
              <p:nvPr/>
            </p:nvSpPr>
            <p:spPr bwMode="auto">
              <a:xfrm>
                <a:off x="1136" y="1109"/>
                <a:ext cx="583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isDirectory() : boolean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6" name="Rectangle 66"/>
              <p:cNvSpPr>
                <a:spLocks noChangeArrowheads="1"/>
              </p:cNvSpPr>
              <p:nvPr/>
            </p:nvSpPr>
            <p:spPr bwMode="auto">
              <a:xfrm>
                <a:off x="1038" y="1183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7" name="Rectangle 67"/>
              <p:cNvSpPr>
                <a:spLocks noChangeArrowheads="1"/>
              </p:cNvSpPr>
              <p:nvPr/>
            </p:nvSpPr>
            <p:spPr bwMode="auto">
              <a:xfrm>
                <a:off x="1136" y="1183"/>
                <a:ext cx="612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isExpanded() : boolean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8" name="Rectangle 68"/>
              <p:cNvSpPr>
                <a:spLocks noChangeArrowheads="1"/>
              </p:cNvSpPr>
              <p:nvPr/>
            </p:nvSpPr>
            <p:spPr bwMode="auto">
              <a:xfrm>
                <a:off x="1038" y="1258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9" name="Rectangle 69"/>
              <p:cNvSpPr>
                <a:spLocks noChangeArrowheads="1"/>
              </p:cNvSpPr>
              <p:nvPr/>
            </p:nvSpPr>
            <p:spPr bwMode="auto">
              <a:xfrm>
                <a:off x="1136" y="1258"/>
                <a:ext cx="40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expand()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0" name="Rectangle 70"/>
              <p:cNvSpPr>
                <a:spLocks noChangeArrowheads="1"/>
              </p:cNvSpPr>
              <p:nvPr/>
            </p:nvSpPr>
            <p:spPr bwMode="auto">
              <a:xfrm>
                <a:off x="957" y="1731"/>
                <a:ext cx="918" cy="1251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1" name="Rectangle 71"/>
              <p:cNvSpPr>
                <a:spLocks noChangeArrowheads="1"/>
              </p:cNvSpPr>
              <p:nvPr/>
            </p:nvSpPr>
            <p:spPr bwMode="auto">
              <a:xfrm>
                <a:off x="957" y="1731"/>
                <a:ext cx="918" cy="1251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2" name="Rectangle 72"/>
              <p:cNvSpPr>
                <a:spLocks noChangeArrowheads="1"/>
              </p:cNvSpPr>
              <p:nvPr/>
            </p:nvSpPr>
            <p:spPr bwMode="auto">
              <a:xfrm>
                <a:off x="940" y="1714"/>
                <a:ext cx="29" cy="1250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3" name="Rectangle 73"/>
              <p:cNvSpPr>
                <a:spLocks noChangeArrowheads="1"/>
              </p:cNvSpPr>
              <p:nvPr/>
            </p:nvSpPr>
            <p:spPr bwMode="auto">
              <a:xfrm>
                <a:off x="969" y="1714"/>
                <a:ext cx="40" cy="1250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4" name="Rectangle 74"/>
              <p:cNvSpPr>
                <a:spLocks noChangeArrowheads="1"/>
              </p:cNvSpPr>
              <p:nvPr/>
            </p:nvSpPr>
            <p:spPr bwMode="auto">
              <a:xfrm>
                <a:off x="1009" y="1714"/>
                <a:ext cx="40" cy="1250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5" name="Rectangle 75"/>
              <p:cNvSpPr>
                <a:spLocks noChangeArrowheads="1"/>
              </p:cNvSpPr>
              <p:nvPr/>
            </p:nvSpPr>
            <p:spPr bwMode="auto">
              <a:xfrm>
                <a:off x="1049" y="1714"/>
                <a:ext cx="35" cy="1250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6" name="Rectangle 76"/>
              <p:cNvSpPr>
                <a:spLocks noChangeArrowheads="1"/>
              </p:cNvSpPr>
              <p:nvPr/>
            </p:nvSpPr>
            <p:spPr bwMode="auto">
              <a:xfrm>
                <a:off x="1084" y="1714"/>
                <a:ext cx="40" cy="1250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7" name="Rectangle 77"/>
              <p:cNvSpPr>
                <a:spLocks noChangeArrowheads="1"/>
              </p:cNvSpPr>
              <p:nvPr/>
            </p:nvSpPr>
            <p:spPr bwMode="auto">
              <a:xfrm>
                <a:off x="1124" y="1714"/>
                <a:ext cx="41" cy="1250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8" name="Rectangle 78"/>
              <p:cNvSpPr>
                <a:spLocks noChangeArrowheads="1"/>
              </p:cNvSpPr>
              <p:nvPr/>
            </p:nvSpPr>
            <p:spPr bwMode="auto">
              <a:xfrm>
                <a:off x="1165" y="1714"/>
                <a:ext cx="52" cy="1250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9" name="Rectangle 79"/>
              <p:cNvSpPr>
                <a:spLocks noChangeArrowheads="1"/>
              </p:cNvSpPr>
              <p:nvPr/>
            </p:nvSpPr>
            <p:spPr bwMode="auto">
              <a:xfrm>
                <a:off x="1217" y="1714"/>
                <a:ext cx="40" cy="1250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0" name="Rectangle 80"/>
              <p:cNvSpPr>
                <a:spLocks noChangeArrowheads="1"/>
              </p:cNvSpPr>
              <p:nvPr/>
            </p:nvSpPr>
            <p:spPr bwMode="auto">
              <a:xfrm>
                <a:off x="1257" y="1714"/>
                <a:ext cx="41" cy="1250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1" name="Rectangle 81"/>
              <p:cNvSpPr>
                <a:spLocks noChangeArrowheads="1"/>
              </p:cNvSpPr>
              <p:nvPr/>
            </p:nvSpPr>
            <p:spPr bwMode="auto">
              <a:xfrm>
                <a:off x="1298" y="1714"/>
                <a:ext cx="34" cy="1250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2" name="Rectangle 82"/>
              <p:cNvSpPr>
                <a:spLocks noChangeArrowheads="1"/>
              </p:cNvSpPr>
              <p:nvPr/>
            </p:nvSpPr>
            <p:spPr bwMode="auto">
              <a:xfrm>
                <a:off x="1332" y="1714"/>
                <a:ext cx="41" cy="1250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3" name="Rectangle 83"/>
              <p:cNvSpPr>
                <a:spLocks noChangeArrowheads="1"/>
              </p:cNvSpPr>
              <p:nvPr/>
            </p:nvSpPr>
            <p:spPr bwMode="auto">
              <a:xfrm>
                <a:off x="1373" y="1714"/>
                <a:ext cx="485" cy="1250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4" name="Rectangle 84"/>
              <p:cNvSpPr>
                <a:spLocks noChangeArrowheads="1"/>
              </p:cNvSpPr>
              <p:nvPr/>
            </p:nvSpPr>
            <p:spPr bwMode="auto">
              <a:xfrm>
                <a:off x="940" y="1714"/>
                <a:ext cx="918" cy="1250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5" name="Rectangle 85"/>
              <p:cNvSpPr>
                <a:spLocks noChangeArrowheads="1"/>
              </p:cNvSpPr>
              <p:nvPr/>
            </p:nvSpPr>
            <p:spPr bwMode="auto">
              <a:xfrm>
                <a:off x="1124" y="1766"/>
                <a:ext cx="56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AbstractUserObject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6" name="Line 86"/>
              <p:cNvSpPr>
                <a:spLocks noChangeShapeType="1"/>
              </p:cNvSpPr>
              <p:nvPr/>
            </p:nvSpPr>
            <p:spPr bwMode="auto">
              <a:xfrm>
                <a:off x="940" y="1869"/>
                <a:ext cx="918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7" name="Rectangle 87"/>
              <p:cNvSpPr>
                <a:spLocks noChangeArrowheads="1"/>
              </p:cNvSpPr>
              <p:nvPr/>
            </p:nvSpPr>
            <p:spPr bwMode="auto">
              <a:xfrm>
                <a:off x="969" y="1892"/>
                <a:ext cx="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8" name="Rectangle 88"/>
              <p:cNvSpPr>
                <a:spLocks noChangeArrowheads="1"/>
              </p:cNvSpPr>
              <p:nvPr/>
            </p:nvSpPr>
            <p:spPr bwMode="auto">
              <a:xfrm>
                <a:off x="1067" y="1892"/>
                <a:ext cx="23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file:  File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9" name="Rectangle 89"/>
              <p:cNvSpPr>
                <a:spLocks noChangeArrowheads="1"/>
              </p:cNvSpPr>
              <p:nvPr/>
            </p:nvSpPr>
            <p:spPr bwMode="auto">
              <a:xfrm>
                <a:off x="969" y="1967"/>
                <a:ext cx="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0" name="Rectangle 90"/>
              <p:cNvSpPr>
                <a:spLocks noChangeArrowheads="1"/>
              </p:cNvSpPr>
              <p:nvPr/>
            </p:nvSpPr>
            <p:spPr bwMode="auto">
              <a:xfrm>
                <a:off x="1067" y="1967"/>
                <a:ext cx="525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expanded:  boolean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1" name="Line 91"/>
              <p:cNvSpPr>
                <a:spLocks noChangeShapeType="1"/>
              </p:cNvSpPr>
              <p:nvPr/>
            </p:nvSpPr>
            <p:spPr bwMode="auto">
              <a:xfrm>
                <a:off x="940" y="2094"/>
                <a:ext cx="923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2" name="Rectangle 92"/>
              <p:cNvSpPr>
                <a:spLocks noChangeArrowheads="1"/>
              </p:cNvSpPr>
              <p:nvPr/>
            </p:nvSpPr>
            <p:spPr bwMode="auto">
              <a:xfrm>
                <a:off x="969" y="2117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3" name="Rectangle 93"/>
              <p:cNvSpPr>
                <a:spLocks noChangeArrowheads="1"/>
              </p:cNvSpPr>
              <p:nvPr/>
            </p:nvSpPr>
            <p:spPr bwMode="auto">
              <a:xfrm>
                <a:off x="1067" y="2117"/>
                <a:ext cx="75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AbstractUserObject(file :File)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4" name="Rectangle 94"/>
              <p:cNvSpPr>
                <a:spLocks noChangeArrowheads="1"/>
              </p:cNvSpPr>
              <p:nvPr/>
            </p:nvSpPr>
            <p:spPr bwMode="auto">
              <a:xfrm>
                <a:off x="1107" y="2192"/>
                <a:ext cx="3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this.file = file;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5" name="Rectangle 95"/>
              <p:cNvSpPr>
                <a:spLocks noChangeArrowheads="1"/>
              </p:cNvSpPr>
              <p:nvPr/>
            </p:nvSpPr>
            <p:spPr bwMode="auto">
              <a:xfrm>
                <a:off x="1107" y="2267"/>
                <a:ext cx="47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expanded = false;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6" name="Rectangle 96"/>
              <p:cNvSpPr>
                <a:spLocks noChangeArrowheads="1"/>
              </p:cNvSpPr>
              <p:nvPr/>
            </p:nvSpPr>
            <p:spPr bwMode="auto">
              <a:xfrm>
                <a:off x="969" y="2342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7" name="Rectangle 97"/>
              <p:cNvSpPr>
                <a:spLocks noChangeArrowheads="1"/>
              </p:cNvSpPr>
              <p:nvPr/>
            </p:nvSpPr>
            <p:spPr bwMode="auto">
              <a:xfrm>
                <a:off x="1067" y="2342"/>
                <a:ext cx="375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getFile() : File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8" name="Rectangle 98"/>
              <p:cNvSpPr>
                <a:spLocks noChangeArrowheads="1"/>
              </p:cNvSpPr>
              <p:nvPr/>
            </p:nvSpPr>
            <p:spPr bwMode="auto">
              <a:xfrm>
                <a:off x="1107" y="2417"/>
                <a:ext cx="27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file;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9" name="Rectangle 99"/>
              <p:cNvSpPr>
                <a:spLocks noChangeArrowheads="1"/>
              </p:cNvSpPr>
              <p:nvPr/>
            </p:nvSpPr>
            <p:spPr bwMode="auto">
              <a:xfrm>
                <a:off x="969" y="2492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0" name="Rectangle 100"/>
              <p:cNvSpPr>
                <a:spLocks noChangeArrowheads="1"/>
              </p:cNvSpPr>
              <p:nvPr/>
            </p:nvSpPr>
            <p:spPr bwMode="auto">
              <a:xfrm>
                <a:off x="1067" y="2492"/>
                <a:ext cx="612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isExpanded() : boolean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1" name="Rectangle 101"/>
              <p:cNvSpPr>
                <a:spLocks noChangeArrowheads="1"/>
              </p:cNvSpPr>
              <p:nvPr/>
            </p:nvSpPr>
            <p:spPr bwMode="auto">
              <a:xfrm>
                <a:off x="1107" y="2567"/>
                <a:ext cx="45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expanded;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2" name="Rectangle 102"/>
              <p:cNvSpPr>
                <a:spLocks noChangeArrowheads="1"/>
              </p:cNvSpPr>
              <p:nvPr/>
            </p:nvSpPr>
            <p:spPr bwMode="auto">
              <a:xfrm>
                <a:off x="969" y="2642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3" name="Rectangle 103"/>
              <p:cNvSpPr>
                <a:spLocks noChangeArrowheads="1"/>
              </p:cNvSpPr>
              <p:nvPr/>
            </p:nvSpPr>
            <p:spPr bwMode="auto">
              <a:xfrm>
                <a:off x="1067" y="2642"/>
                <a:ext cx="40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expand()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4" name="Rectangle 104"/>
              <p:cNvSpPr>
                <a:spLocks noChangeArrowheads="1"/>
              </p:cNvSpPr>
              <p:nvPr/>
            </p:nvSpPr>
            <p:spPr bwMode="auto">
              <a:xfrm>
                <a:off x="1107" y="2716"/>
                <a:ext cx="45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expanded = true;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5" name="Rectangle 105"/>
              <p:cNvSpPr>
                <a:spLocks noChangeArrowheads="1"/>
              </p:cNvSpPr>
              <p:nvPr/>
            </p:nvSpPr>
            <p:spPr bwMode="auto">
              <a:xfrm>
                <a:off x="969" y="2791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6" name="Rectangle 106"/>
              <p:cNvSpPr>
                <a:spLocks noChangeArrowheads="1"/>
              </p:cNvSpPr>
              <p:nvPr/>
            </p:nvSpPr>
            <p:spPr bwMode="auto">
              <a:xfrm>
                <a:off x="1067" y="2791"/>
                <a:ext cx="42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listFiles() : File[]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7" name="Rectangle 107"/>
              <p:cNvSpPr>
                <a:spLocks noChangeArrowheads="1"/>
              </p:cNvSpPr>
              <p:nvPr/>
            </p:nvSpPr>
            <p:spPr bwMode="auto">
              <a:xfrm>
                <a:off x="1107" y="2866"/>
                <a:ext cx="525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file.listFiles();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8" name="Rectangle 108"/>
              <p:cNvSpPr>
                <a:spLocks noChangeArrowheads="1"/>
              </p:cNvSpPr>
              <p:nvPr/>
            </p:nvSpPr>
            <p:spPr bwMode="auto">
              <a:xfrm>
                <a:off x="184" y="3264"/>
                <a:ext cx="1125" cy="951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9" name="Rectangle 109"/>
              <p:cNvSpPr>
                <a:spLocks noChangeArrowheads="1"/>
              </p:cNvSpPr>
              <p:nvPr/>
            </p:nvSpPr>
            <p:spPr bwMode="auto">
              <a:xfrm>
                <a:off x="184" y="3264"/>
                <a:ext cx="1125" cy="951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0" name="Rectangle 110"/>
              <p:cNvSpPr>
                <a:spLocks noChangeArrowheads="1"/>
              </p:cNvSpPr>
              <p:nvPr/>
            </p:nvSpPr>
            <p:spPr bwMode="auto">
              <a:xfrm>
                <a:off x="166" y="3247"/>
                <a:ext cx="41" cy="951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1" name="Rectangle 111"/>
              <p:cNvSpPr>
                <a:spLocks noChangeArrowheads="1"/>
              </p:cNvSpPr>
              <p:nvPr/>
            </p:nvSpPr>
            <p:spPr bwMode="auto">
              <a:xfrm>
                <a:off x="207" y="3247"/>
                <a:ext cx="46" cy="951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2" name="Rectangle 112"/>
              <p:cNvSpPr>
                <a:spLocks noChangeArrowheads="1"/>
              </p:cNvSpPr>
              <p:nvPr/>
            </p:nvSpPr>
            <p:spPr bwMode="auto">
              <a:xfrm>
                <a:off x="253" y="3247"/>
                <a:ext cx="46" cy="951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3" name="Rectangle 113"/>
              <p:cNvSpPr>
                <a:spLocks noChangeArrowheads="1"/>
              </p:cNvSpPr>
              <p:nvPr/>
            </p:nvSpPr>
            <p:spPr bwMode="auto">
              <a:xfrm>
                <a:off x="299" y="3247"/>
                <a:ext cx="46" cy="951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4" name="Rectangle 114"/>
              <p:cNvSpPr>
                <a:spLocks noChangeArrowheads="1"/>
              </p:cNvSpPr>
              <p:nvPr/>
            </p:nvSpPr>
            <p:spPr bwMode="auto">
              <a:xfrm>
                <a:off x="345" y="3247"/>
                <a:ext cx="46" cy="951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5" name="Rectangle 115"/>
              <p:cNvSpPr>
                <a:spLocks noChangeArrowheads="1"/>
              </p:cNvSpPr>
              <p:nvPr/>
            </p:nvSpPr>
            <p:spPr bwMode="auto">
              <a:xfrm>
                <a:off x="391" y="3247"/>
                <a:ext cx="47" cy="951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6" name="Rectangle 116"/>
              <p:cNvSpPr>
                <a:spLocks noChangeArrowheads="1"/>
              </p:cNvSpPr>
              <p:nvPr/>
            </p:nvSpPr>
            <p:spPr bwMode="auto">
              <a:xfrm>
                <a:off x="438" y="3247"/>
                <a:ext cx="63" cy="951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7" name="Rectangle 117"/>
              <p:cNvSpPr>
                <a:spLocks noChangeArrowheads="1"/>
              </p:cNvSpPr>
              <p:nvPr/>
            </p:nvSpPr>
            <p:spPr bwMode="auto">
              <a:xfrm>
                <a:off x="501" y="3247"/>
                <a:ext cx="58" cy="951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8" name="Rectangle 118"/>
              <p:cNvSpPr>
                <a:spLocks noChangeArrowheads="1"/>
              </p:cNvSpPr>
              <p:nvPr/>
            </p:nvSpPr>
            <p:spPr bwMode="auto">
              <a:xfrm>
                <a:off x="559" y="3247"/>
                <a:ext cx="46" cy="951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9" name="Rectangle 119"/>
              <p:cNvSpPr>
                <a:spLocks noChangeArrowheads="1"/>
              </p:cNvSpPr>
              <p:nvPr/>
            </p:nvSpPr>
            <p:spPr bwMode="auto">
              <a:xfrm>
                <a:off x="605" y="3247"/>
                <a:ext cx="46" cy="951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0" name="Rectangle 120"/>
              <p:cNvSpPr>
                <a:spLocks noChangeArrowheads="1"/>
              </p:cNvSpPr>
              <p:nvPr/>
            </p:nvSpPr>
            <p:spPr bwMode="auto">
              <a:xfrm>
                <a:off x="651" y="3247"/>
                <a:ext cx="46" cy="951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1" name="Rectangle 121"/>
              <p:cNvSpPr>
                <a:spLocks noChangeArrowheads="1"/>
              </p:cNvSpPr>
              <p:nvPr/>
            </p:nvSpPr>
            <p:spPr bwMode="auto">
              <a:xfrm>
                <a:off x="697" y="3247"/>
                <a:ext cx="595" cy="951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2" name="Rectangle 122"/>
              <p:cNvSpPr>
                <a:spLocks noChangeArrowheads="1"/>
              </p:cNvSpPr>
              <p:nvPr/>
            </p:nvSpPr>
            <p:spPr bwMode="auto">
              <a:xfrm>
                <a:off x="166" y="3247"/>
                <a:ext cx="1126" cy="951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3" name="Rectangle 123"/>
              <p:cNvSpPr>
                <a:spLocks noChangeArrowheads="1"/>
              </p:cNvSpPr>
              <p:nvPr/>
            </p:nvSpPr>
            <p:spPr bwMode="auto">
              <a:xfrm>
                <a:off x="478" y="3299"/>
                <a:ext cx="51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ParentUserObject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4" name="Line 124"/>
              <p:cNvSpPr>
                <a:spLocks noChangeShapeType="1"/>
              </p:cNvSpPr>
              <p:nvPr/>
            </p:nvSpPr>
            <p:spPr bwMode="auto">
              <a:xfrm>
                <a:off x="166" y="3402"/>
                <a:ext cx="1126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5" name="Rectangle 125"/>
              <p:cNvSpPr>
                <a:spLocks noChangeArrowheads="1"/>
              </p:cNvSpPr>
              <p:nvPr/>
            </p:nvSpPr>
            <p:spPr bwMode="auto">
              <a:xfrm>
                <a:off x="195" y="3425"/>
                <a:ext cx="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6" name="Rectangle 126"/>
              <p:cNvSpPr>
                <a:spLocks noChangeArrowheads="1"/>
              </p:cNvSpPr>
              <p:nvPr/>
            </p:nvSpPr>
            <p:spPr bwMode="auto">
              <a:xfrm>
                <a:off x="293" y="3425"/>
                <a:ext cx="6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rootIcon:  Icon = hdd.png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7" name="Line 127"/>
              <p:cNvSpPr>
                <a:spLocks noChangeShapeType="1"/>
              </p:cNvSpPr>
              <p:nvPr/>
            </p:nvSpPr>
            <p:spPr bwMode="auto">
              <a:xfrm>
                <a:off x="166" y="3552"/>
                <a:ext cx="1132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8" name="Rectangle 128"/>
              <p:cNvSpPr>
                <a:spLocks noChangeArrowheads="1"/>
              </p:cNvSpPr>
              <p:nvPr/>
            </p:nvSpPr>
            <p:spPr bwMode="auto">
              <a:xfrm>
                <a:off x="195" y="3575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9" name="Rectangle 129"/>
              <p:cNvSpPr>
                <a:spLocks noChangeArrowheads="1"/>
              </p:cNvSpPr>
              <p:nvPr/>
            </p:nvSpPr>
            <p:spPr bwMode="auto">
              <a:xfrm>
                <a:off x="293" y="3575"/>
                <a:ext cx="71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ParentUserObject(file :File)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0" name="Rectangle 130"/>
              <p:cNvSpPr>
                <a:spLocks noChangeArrowheads="1"/>
              </p:cNvSpPr>
              <p:nvPr/>
            </p:nvSpPr>
            <p:spPr bwMode="auto">
              <a:xfrm>
                <a:off x="334" y="3650"/>
                <a:ext cx="29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super(file);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1" name="Rectangle 131"/>
              <p:cNvSpPr>
                <a:spLocks noChangeArrowheads="1"/>
              </p:cNvSpPr>
              <p:nvPr/>
            </p:nvSpPr>
            <p:spPr bwMode="auto">
              <a:xfrm>
                <a:off x="195" y="3725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2" name="Rectangle 132"/>
              <p:cNvSpPr>
                <a:spLocks noChangeArrowheads="1"/>
              </p:cNvSpPr>
              <p:nvPr/>
            </p:nvSpPr>
            <p:spPr bwMode="auto">
              <a:xfrm>
                <a:off x="293" y="3725"/>
                <a:ext cx="491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getName() : String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3" name="Rectangle 133"/>
              <p:cNvSpPr>
                <a:spLocks noChangeArrowheads="1"/>
              </p:cNvSpPr>
              <p:nvPr/>
            </p:nvSpPr>
            <p:spPr bwMode="auto">
              <a:xfrm>
                <a:off x="334" y="3800"/>
                <a:ext cx="88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getFile().getAbsolutePath();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4" name="Rectangle 134"/>
              <p:cNvSpPr>
                <a:spLocks noChangeArrowheads="1"/>
              </p:cNvSpPr>
              <p:nvPr/>
            </p:nvSpPr>
            <p:spPr bwMode="auto">
              <a:xfrm>
                <a:off x="195" y="3875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5" name="Rectangle 135"/>
              <p:cNvSpPr>
                <a:spLocks noChangeArrowheads="1"/>
              </p:cNvSpPr>
              <p:nvPr/>
            </p:nvSpPr>
            <p:spPr bwMode="auto">
              <a:xfrm>
                <a:off x="293" y="3875"/>
                <a:ext cx="40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getIcon() : Icon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6" name="Rectangle 136"/>
              <p:cNvSpPr>
                <a:spLocks noChangeArrowheads="1"/>
              </p:cNvSpPr>
              <p:nvPr/>
            </p:nvSpPr>
            <p:spPr bwMode="auto">
              <a:xfrm>
                <a:off x="334" y="3950"/>
                <a:ext cx="410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rootIcon;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7" name="Rectangle 137"/>
              <p:cNvSpPr>
                <a:spLocks noChangeArrowheads="1"/>
              </p:cNvSpPr>
              <p:nvPr/>
            </p:nvSpPr>
            <p:spPr bwMode="auto">
              <a:xfrm>
                <a:off x="195" y="4025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8" name="Rectangle 138"/>
              <p:cNvSpPr>
                <a:spLocks noChangeArrowheads="1"/>
              </p:cNvSpPr>
              <p:nvPr/>
            </p:nvSpPr>
            <p:spPr bwMode="auto">
              <a:xfrm>
                <a:off x="293" y="4025"/>
                <a:ext cx="583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isDirectory() : boolean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9" name="Rectangle 139"/>
              <p:cNvSpPr>
                <a:spLocks noChangeArrowheads="1"/>
              </p:cNvSpPr>
              <p:nvPr/>
            </p:nvSpPr>
            <p:spPr bwMode="auto">
              <a:xfrm>
                <a:off x="334" y="4100"/>
                <a:ext cx="30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true;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0" name="Rectangle 140"/>
              <p:cNvSpPr>
                <a:spLocks noChangeArrowheads="1"/>
              </p:cNvSpPr>
              <p:nvPr/>
            </p:nvSpPr>
            <p:spPr bwMode="auto">
              <a:xfrm>
                <a:off x="1482" y="3270"/>
                <a:ext cx="1316" cy="1026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1" name="Rectangle 141"/>
              <p:cNvSpPr>
                <a:spLocks noChangeArrowheads="1"/>
              </p:cNvSpPr>
              <p:nvPr/>
            </p:nvSpPr>
            <p:spPr bwMode="auto">
              <a:xfrm>
                <a:off x="1482" y="3270"/>
                <a:ext cx="1316" cy="1026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2" name="Rectangle 142"/>
              <p:cNvSpPr>
                <a:spLocks noChangeArrowheads="1"/>
              </p:cNvSpPr>
              <p:nvPr/>
            </p:nvSpPr>
            <p:spPr bwMode="auto">
              <a:xfrm>
                <a:off x="1465" y="3252"/>
                <a:ext cx="46" cy="1026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3" name="Rectangle 143"/>
              <p:cNvSpPr>
                <a:spLocks noChangeArrowheads="1"/>
              </p:cNvSpPr>
              <p:nvPr/>
            </p:nvSpPr>
            <p:spPr bwMode="auto">
              <a:xfrm>
                <a:off x="1511" y="3252"/>
                <a:ext cx="52" cy="1026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4" name="Rectangle 144"/>
              <p:cNvSpPr>
                <a:spLocks noChangeArrowheads="1"/>
              </p:cNvSpPr>
              <p:nvPr/>
            </p:nvSpPr>
            <p:spPr bwMode="auto">
              <a:xfrm>
                <a:off x="1563" y="3252"/>
                <a:ext cx="58" cy="1026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5" name="Rectangle 145"/>
              <p:cNvSpPr>
                <a:spLocks noChangeArrowheads="1"/>
              </p:cNvSpPr>
              <p:nvPr/>
            </p:nvSpPr>
            <p:spPr bwMode="auto">
              <a:xfrm>
                <a:off x="1621" y="3252"/>
                <a:ext cx="52" cy="1026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6" name="Rectangle 146"/>
              <p:cNvSpPr>
                <a:spLocks noChangeArrowheads="1"/>
              </p:cNvSpPr>
              <p:nvPr/>
            </p:nvSpPr>
            <p:spPr bwMode="auto">
              <a:xfrm>
                <a:off x="1673" y="3252"/>
                <a:ext cx="58" cy="1026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7" name="Rectangle 147"/>
              <p:cNvSpPr>
                <a:spLocks noChangeArrowheads="1"/>
              </p:cNvSpPr>
              <p:nvPr/>
            </p:nvSpPr>
            <p:spPr bwMode="auto">
              <a:xfrm>
                <a:off x="1731" y="3252"/>
                <a:ext cx="52" cy="1026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8" name="Rectangle 148"/>
              <p:cNvSpPr>
                <a:spLocks noChangeArrowheads="1"/>
              </p:cNvSpPr>
              <p:nvPr/>
            </p:nvSpPr>
            <p:spPr bwMode="auto">
              <a:xfrm>
                <a:off x="1783" y="3252"/>
                <a:ext cx="75" cy="1026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9" name="Rectangle 149"/>
              <p:cNvSpPr>
                <a:spLocks noChangeArrowheads="1"/>
              </p:cNvSpPr>
              <p:nvPr/>
            </p:nvSpPr>
            <p:spPr bwMode="auto">
              <a:xfrm>
                <a:off x="1858" y="3252"/>
                <a:ext cx="63" cy="1026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0" name="Rectangle 150"/>
              <p:cNvSpPr>
                <a:spLocks noChangeArrowheads="1"/>
              </p:cNvSpPr>
              <p:nvPr/>
            </p:nvSpPr>
            <p:spPr bwMode="auto">
              <a:xfrm>
                <a:off x="1921" y="3252"/>
                <a:ext cx="52" cy="1026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1" name="Rectangle 151"/>
              <p:cNvSpPr>
                <a:spLocks noChangeArrowheads="1"/>
              </p:cNvSpPr>
              <p:nvPr/>
            </p:nvSpPr>
            <p:spPr bwMode="auto">
              <a:xfrm>
                <a:off x="1973" y="3252"/>
                <a:ext cx="58" cy="1026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2" name="Rectangle 152"/>
              <p:cNvSpPr>
                <a:spLocks noChangeArrowheads="1"/>
              </p:cNvSpPr>
              <p:nvPr/>
            </p:nvSpPr>
            <p:spPr bwMode="auto">
              <a:xfrm>
                <a:off x="2031" y="3252"/>
                <a:ext cx="52" cy="1026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3" name="Rectangle 153"/>
              <p:cNvSpPr>
                <a:spLocks noChangeArrowheads="1"/>
              </p:cNvSpPr>
              <p:nvPr/>
            </p:nvSpPr>
            <p:spPr bwMode="auto">
              <a:xfrm>
                <a:off x="2083" y="3252"/>
                <a:ext cx="698" cy="1026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4" name="Rectangle 154"/>
              <p:cNvSpPr>
                <a:spLocks noChangeArrowheads="1"/>
              </p:cNvSpPr>
              <p:nvPr/>
            </p:nvSpPr>
            <p:spPr bwMode="auto">
              <a:xfrm>
                <a:off x="1465" y="3252"/>
                <a:ext cx="1316" cy="1026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5" name="Rectangle 155"/>
              <p:cNvSpPr>
                <a:spLocks noChangeArrowheads="1"/>
              </p:cNvSpPr>
              <p:nvPr/>
            </p:nvSpPr>
            <p:spPr bwMode="auto">
              <a:xfrm>
                <a:off x="1892" y="3304"/>
                <a:ext cx="47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ChildUserObject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6" name="Line 156"/>
              <p:cNvSpPr>
                <a:spLocks noChangeShapeType="1"/>
              </p:cNvSpPr>
              <p:nvPr/>
            </p:nvSpPr>
            <p:spPr bwMode="auto">
              <a:xfrm>
                <a:off x="1465" y="3408"/>
                <a:ext cx="1316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7" name="Rectangle 157"/>
              <p:cNvSpPr>
                <a:spLocks noChangeArrowheads="1"/>
              </p:cNvSpPr>
              <p:nvPr/>
            </p:nvSpPr>
            <p:spPr bwMode="auto">
              <a:xfrm>
                <a:off x="1494" y="3431"/>
                <a:ext cx="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8" name="Rectangle 158"/>
              <p:cNvSpPr>
                <a:spLocks noChangeArrowheads="1"/>
              </p:cNvSpPr>
              <p:nvPr/>
            </p:nvSpPr>
            <p:spPr bwMode="auto">
              <a:xfrm>
                <a:off x="1592" y="3431"/>
                <a:ext cx="670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dirIcon:  Icon = folder.png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9" name="Rectangle 159"/>
              <p:cNvSpPr>
                <a:spLocks noChangeArrowheads="1"/>
              </p:cNvSpPr>
              <p:nvPr/>
            </p:nvSpPr>
            <p:spPr bwMode="auto">
              <a:xfrm>
                <a:off x="1494" y="3506"/>
                <a:ext cx="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0" name="Rectangle 160"/>
              <p:cNvSpPr>
                <a:spLocks noChangeArrowheads="1"/>
              </p:cNvSpPr>
              <p:nvPr/>
            </p:nvSpPr>
            <p:spPr bwMode="auto">
              <a:xfrm>
                <a:off x="1592" y="3506"/>
                <a:ext cx="612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fileIcon:  Icon = file.png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" name="Line 161"/>
              <p:cNvSpPr>
                <a:spLocks noChangeShapeType="1"/>
              </p:cNvSpPr>
              <p:nvPr/>
            </p:nvSpPr>
            <p:spPr bwMode="auto">
              <a:xfrm>
                <a:off x="1465" y="3633"/>
                <a:ext cx="1322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22" name="Rectangle 162"/>
              <p:cNvSpPr>
                <a:spLocks noChangeArrowheads="1"/>
              </p:cNvSpPr>
              <p:nvPr/>
            </p:nvSpPr>
            <p:spPr bwMode="auto">
              <a:xfrm>
                <a:off x="1494" y="3656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3" name="Rectangle 163"/>
              <p:cNvSpPr>
                <a:spLocks noChangeArrowheads="1"/>
              </p:cNvSpPr>
              <p:nvPr/>
            </p:nvSpPr>
            <p:spPr bwMode="auto">
              <a:xfrm>
                <a:off x="1592" y="3656"/>
                <a:ext cx="675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ChildUserObject(file :File)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4" name="Rectangle 164"/>
              <p:cNvSpPr>
                <a:spLocks noChangeArrowheads="1"/>
              </p:cNvSpPr>
              <p:nvPr/>
            </p:nvSpPr>
            <p:spPr bwMode="auto">
              <a:xfrm>
                <a:off x="1632" y="3731"/>
                <a:ext cx="29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super(file);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5" name="Rectangle 165"/>
              <p:cNvSpPr>
                <a:spLocks noChangeArrowheads="1"/>
              </p:cNvSpPr>
              <p:nvPr/>
            </p:nvSpPr>
            <p:spPr bwMode="auto">
              <a:xfrm>
                <a:off x="1494" y="3806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6" name="Rectangle 166"/>
              <p:cNvSpPr>
                <a:spLocks noChangeArrowheads="1"/>
              </p:cNvSpPr>
              <p:nvPr/>
            </p:nvSpPr>
            <p:spPr bwMode="auto">
              <a:xfrm>
                <a:off x="1592" y="3806"/>
                <a:ext cx="491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getName() : String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7" name="Rectangle 167"/>
              <p:cNvSpPr>
                <a:spLocks noChangeArrowheads="1"/>
              </p:cNvSpPr>
              <p:nvPr/>
            </p:nvSpPr>
            <p:spPr bwMode="auto">
              <a:xfrm>
                <a:off x="1632" y="3881"/>
                <a:ext cx="70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getFile().getName();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8" name="Rectangle 168"/>
              <p:cNvSpPr>
                <a:spLocks noChangeArrowheads="1"/>
              </p:cNvSpPr>
              <p:nvPr/>
            </p:nvSpPr>
            <p:spPr bwMode="auto">
              <a:xfrm>
                <a:off x="1494" y="3955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9" name="Rectangle 169"/>
              <p:cNvSpPr>
                <a:spLocks noChangeArrowheads="1"/>
              </p:cNvSpPr>
              <p:nvPr/>
            </p:nvSpPr>
            <p:spPr bwMode="auto">
              <a:xfrm>
                <a:off x="1592" y="3955"/>
                <a:ext cx="40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getIcon() : Icon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0" name="Rectangle 170"/>
              <p:cNvSpPr>
                <a:spLocks noChangeArrowheads="1"/>
              </p:cNvSpPr>
              <p:nvPr/>
            </p:nvSpPr>
            <p:spPr bwMode="auto">
              <a:xfrm>
                <a:off x="1632" y="4030"/>
                <a:ext cx="106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getFile().isFile() ? fileIcon : dirIcon;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1" name="Rectangle 171"/>
              <p:cNvSpPr>
                <a:spLocks noChangeArrowheads="1"/>
              </p:cNvSpPr>
              <p:nvPr/>
            </p:nvSpPr>
            <p:spPr bwMode="auto">
              <a:xfrm>
                <a:off x="1494" y="4105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2" name="Rectangle 172"/>
              <p:cNvSpPr>
                <a:spLocks noChangeArrowheads="1"/>
              </p:cNvSpPr>
              <p:nvPr/>
            </p:nvSpPr>
            <p:spPr bwMode="auto">
              <a:xfrm>
                <a:off x="1592" y="4105"/>
                <a:ext cx="583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isDirectory() : boolean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3" name="Rectangle 173"/>
              <p:cNvSpPr>
                <a:spLocks noChangeArrowheads="1"/>
              </p:cNvSpPr>
              <p:nvPr/>
            </p:nvSpPr>
            <p:spPr bwMode="auto">
              <a:xfrm>
                <a:off x="2897" y="446"/>
                <a:ext cx="2666" cy="3198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4" name="Rectangle 174"/>
              <p:cNvSpPr>
                <a:spLocks noChangeArrowheads="1"/>
              </p:cNvSpPr>
              <p:nvPr/>
            </p:nvSpPr>
            <p:spPr bwMode="auto">
              <a:xfrm>
                <a:off x="2897" y="446"/>
                <a:ext cx="2666" cy="3198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5" name="Rectangle 175"/>
              <p:cNvSpPr>
                <a:spLocks noChangeArrowheads="1"/>
              </p:cNvSpPr>
              <p:nvPr/>
            </p:nvSpPr>
            <p:spPr bwMode="auto">
              <a:xfrm>
                <a:off x="2879" y="429"/>
                <a:ext cx="87" cy="3198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6" name="Rectangle 176"/>
              <p:cNvSpPr>
                <a:spLocks noChangeArrowheads="1"/>
              </p:cNvSpPr>
              <p:nvPr/>
            </p:nvSpPr>
            <p:spPr bwMode="auto">
              <a:xfrm>
                <a:off x="2966" y="429"/>
                <a:ext cx="109" cy="3198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7" name="Rectangle 177"/>
              <p:cNvSpPr>
                <a:spLocks noChangeArrowheads="1"/>
              </p:cNvSpPr>
              <p:nvPr/>
            </p:nvSpPr>
            <p:spPr bwMode="auto">
              <a:xfrm>
                <a:off x="3075" y="429"/>
                <a:ext cx="116" cy="3198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8" name="Rectangle 178"/>
              <p:cNvSpPr>
                <a:spLocks noChangeArrowheads="1"/>
              </p:cNvSpPr>
              <p:nvPr/>
            </p:nvSpPr>
            <p:spPr bwMode="auto">
              <a:xfrm>
                <a:off x="3191" y="429"/>
                <a:ext cx="110" cy="3198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9" name="Rectangle 179"/>
              <p:cNvSpPr>
                <a:spLocks noChangeArrowheads="1"/>
              </p:cNvSpPr>
              <p:nvPr/>
            </p:nvSpPr>
            <p:spPr bwMode="auto">
              <a:xfrm>
                <a:off x="3301" y="429"/>
                <a:ext cx="109" cy="3198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0" name="Rectangle 180"/>
              <p:cNvSpPr>
                <a:spLocks noChangeArrowheads="1"/>
              </p:cNvSpPr>
              <p:nvPr/>
            </p:nvSpPr>
            <p:spPr bwMode="auto">
              <a:xfrm>
                <a:off x="3410" y="429"/>
                <a:ext cx="110" cy="3198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1" name="Rectangle 181"/>
              <p:cNvSpPr>
                <a:spLocks noChangeArrowheads="1"/>
              </p:cNvSpPr>
              <p:nvPr/>
            </p:nvSpPr>
            <p:spPr bwMode="auto">
              <a:xfrm>
                <a:off x="3520" y="429"/>
                <a:ext cx="156" cy="3198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2" name="Rectangle 182"/>
              <p:cNvSpPr>
                <a:spLocks noChangeArrowheads="1"/>
              </p:cNvSpPr>
              <p:nvPr/>
            </p:nvSpPr>
            <p:spPr bwMode="auto">
              <a:xfrm>
                <a:off x="3676" y="429"/>
                <a:ext cx="121" cy="3198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3" name="Rectangle 183"/>
              <p:cNvSpPr>
                <a:spLocks noChangeArrowheads="1"/>
              </p:cNvSpPr>
              <p:nvPr/>
            </p:nvSpPr>
            <p:spPr bwMode="auto">
              <a:xfrm>
                <a:off x="3797" y="429"/>
                <a:ext cx="115" cy="3198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4" name="Rectangle 184"/>
              <p:cNvSpPr>
                <a:spLocks noChangeArrowheads="1"/>
              </p:cNvSpPr>
              <p:nvPr/>
            </p:nvSpPr>
            <p:spPr bwMode="auto">
              <a:xfrm>
                <a:off x="3912" y="429"/>
                <a:ext cx="110" cy="3198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5" name="Rectangle 185"/>
              <p:cNvSpPr>
                <a:spLocks noChangeArrowheads="1"/>
              </p:cNvSpPr>
              <p:nvPr/>
            </p:nvSpPr>
            <p:spPr bwMode="auto">
              <a:xfrm>
                <a:off x="4022" y="429"/>
                <a:ext cx="110" cy="3198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6" name="Rectangle 186"/>
              <p:cNvSpPr>
                <a:spLocks noChangeArrowheads="1"/>
              </p:cNvSpPr>
              <p:nvPr/>
            </p:nvSpPr>
            <p:spPr bwMode="auto">
              <a:xfrm>
                <a:off x="4132" y="429"/>
                <a:ext cx="1414" cy="3198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7" name="Rectangle 187"/>
              <p:cNvSpPr>
                <a:spLocks noChangeArrowheads="1"/>
              </p:cNvSpPr>
              <p:nvPr/>
            </p:nvSpPr>
            <p:spPr bwMode="auto">
              <a:xfrm>
                <a:off x="2879" y="429"/>
                <a:ext cx="2667" cy="3198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8" name="Rectangle 188"/>
              <p:cNvSpPr>
                <a:spLocks noChangeArrowheads="1"/>
              </p:cNvSpPr>
              <p:nvPr/>
            </p:nvSpPr>
            <p:spPr bwMode="auto">
              <a:xfrm>
                <a:off x="4074" y="480"/>
                <a:ext cx="300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LocalTree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9" name="Line 189"/>
              <p:cNvSpPr>
                <a:spLocks noChangeShapeType="1"/>
              </p:cNvSpPr>
              <p:nvPr/>
            </p:nvSpPr>
            <p:spPr bwMode="auto">
              <a:xfrm>
                <a:off x="2879" y="584"/>
                <a:ext cx="2667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0" name="Rectangle 190"/>
              <p:cNvSpPr>
                <a:spLocks noChangeArrowheads="1"/>
              </p:cNvSpPr>
              <p:nvPr/>
            </p:nvSpPr>
            <p:spPr bwMode="auto">
              <a:xfrm>
                <a:off x="2908" y="607"/>
                <a:ext cx="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" name="Rectangle 191"/>
              <p:cNvSpPr>
                <a:spLocks noChangeArrowheads="1"/>
              </p:cNvSpPr>
              <p:nvPr/>
            </p:nvSpPr>
            <p:spPr bwMode="auto">
              <a:xfrm>
                <a:off x="3006" y="607"/>
                <a:ext cx="31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tree:  JTree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" name="Rectangle 192"/>
              <p:cNvSpPr>
                <a:spLocks noChangeArrowheads="1"/>
              </p:cNvSpPr>
              <p:nvPr/>
            </p:nvSpPr>
            <p:spPr bwMode="auto">
              <a:xfrm>
                <a:off x="2908" y="682"/>
                <a:ext cx="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" name="Rectangle 193"/>
              <p:cNvSpPr>
                <a:spLocks noChangeArrowheads="1"/>
              </p:cNvSpPr>
              <p:nvPr/>
            </p:nvSpPr>
            <p:spPr bwMode="auto">
              <a:xfrm>
                <a:off x="3006" y="682"/>
                <a:ext cx="410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frame:  JFrame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" name="Line 194"/>
              <p:cNvSpPr>
                <a:spLocks noChangeShapeType="1"/>
              </p:cNvSpPr>
              <p:nvPr/>
            </p:nvSpPr>
            <p:spPr bwMode="auto">
              <a:xfrm>
                <a:off x="2879" y="809"/>
                <a:ext cx="2673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5" name="Rectangle 195"/>
              <p:cNvSpPr>
                <a:spLocks noChangeArrowheads="1"/>
              </p:cNvSpPr>
              <p:nvPr/>
            </p:nvSpPr>
            <p:spPr bwMode="auto">
              <a:xfrm>
                <a:off x="2908" y="832"/>
                <a:ext cx="6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" name="Rectangle 196"/>
              <p:cNvSpPr>
                <a:spLocks noChangeArrowheads="1"/>
              </p:cNvSpPr>
              <p:nvPr/>
            </p:nvSpPr>
            <p:spPr bwMode="auto">
              <a:xfrm>
                <a:off x="3006" y="832"/>
                <a:ext cx="31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LocalTree()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" name="Rectangle 197"/>
              <p:cNvSpPr>
                <a:spLocks noChangeArrowheads="1"/>
              </p:cNvSpPr>
              <p:nvPr/>
            </p:nvSpPr>
            <p:spPr bwMode="auto">
              <a:xfrm>
                <a:off x="3047" y="907"/>
                <a:ext cx="150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init();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" name="Rectangle 198"/>
              <p:cNvSpPr>
                <a:spLocks noChangeArrowheads="1"/>
              </p:cNvSpPr>
              <p:nvPr/>
            </p:nvSpPr>
            <p:spPr bwMode="auto">
              <a:xfrm>
                <a:off x="2908" y="982"/>
                <a:ext cx="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" name="Rectangle 199"/>
              <p:cNvSpPr>
                <a:spLocks noChangeArrowheads="1"/>
              </p:cNvSpPr>
              <p:nvPr/>
            </p:nvSpPr>
            <p:spPr bwMode="auto">
              <a:xfrm>
                <a:off x="3006" y="982"/>
                <a:ext cx="289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init()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" name="Rectangle 200"/>
              <p:cNvSpPr>
                <a:spLocks noChangeArrowheads="1"/>
              </p:cNvSpPr>
              <p:nvPr/>
            </p:nvSpPr>
            <p:spPr bwMode="auto">
              <a:xfrm>
                <a:off x="3047" y="1057"/>
                <a:ext cx="260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setLAF();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" name="Rectangle 201"/>
              <p:cNvSpPr>
                <a:spLocks noChangeArrowheads="1"/>
              </p:cNvSpPr>
              <p:nvPr/>
            </p:nvSpPr>
            <p:spPr bwMode="auto">
              <a:xfrm>
                <a:off x="3047" y="1132"/>
                <a:ext cx="31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initFrame();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" name="Rectangle 202"/>
              <p:cNvSpPr>
                <a:spLocks noChangeArrowheads="1"/>
              </p:cNvSpPr>
              <p:nvPr/>
            </p:nvSpPr>
            <p:spPr bwMode="auto">
              <a:xfrm>
                <a:off x="2908" y="1207"/>
                <a:ext cx="58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" name="Rectangle 203"/>
              <p:cNvSpPr>
                <a:spLocks noChangeArrowheads="1"/>
              </p:cNvSpPr>
              <p:nvPr/>
            </p:nvSpPr>
            <p:spPr bwMode="auto">
              <a:xfrm>
                <a:off x="3006" y="1207"/>
                <a:ext cx="450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initFrame()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" name="Rectangle 204"/>
              <p:cNvSpPr>
                <a:spLocks noChangeArrowheads="1"/>
              </p:cNvSpPr>
              <p:nvPr/>
            </p:nvSpPr>
            <p:spPr bwMode="auto">
              <a:xfrm>
                <a:off x="3047" y="1281"/>
                <a:ext cx="271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initTree();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Rectangle 206"/>
            <p:cNvSpPr>
              <a:spLocks noChangeArrowheads="1"/>
            </p:cNvSpPr>
            <p:nvPr/>
          </p:nvSpPr>
          <p:spPr bwMode="auto">
            <a:xfrm>
              <a:off x="3047" y="1356"/>
              <a:ext cx="2234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Egyéb ablak beállítások (pl. fa hozzáadása a tartalompanelhez, frame megjelenítése...)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207"/>
            <p:cNvSpPr>
              <a:spLocks noChangeArrowheads="1"/>
            </p:cNvSpPr>
            <p:nvPr/>
          </p:nvSpPr>
          <p:spPr bwMode="auto">
            <a:xfrm>
              <a:off x="2908" y="1431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8"/>
            <p:cNvSpPr>
              <a:spLocks noChangeArrowheads="1"/>
            </p:cNvSpPr>
            <p:nvPr/>
          </p:nvSpPr>
          <p:spPr bwMode="auto">
            <a:xfrm>
              <a:off x="3006" y="1431"/>
              <a:ext cx="404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initTree()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209"/>
            <p:cNvSpPr>
              <a:spLocks noChangeArrowheads="1"/>
            </p:cNvSpPr>
            <p:nvPr/>
          </p:nvSpPr>
          <p:spPr bwMode="auto">
            <a:xfrm>
              <a:off x="3047" y="1506"/>
              <a:ext cx="1460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- fa gyökerének létrehozása (user-object: MyUserObject)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210"/>
            <p:cNvSpPr>
              <a:spLocks noChangeArrowheads="1"/>
            </p:cNvSpPr>
            <p:nvPr/>
          </p:nvSpPr>
          <p:spPr bwMode="auto">
            <a:xfrm>
              <a:off x="3047" y="1581"/>
              <a:ext cx="73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- fa modelljének létrehozása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11"/>
            <p:cNvSpPr>
              <a:spLocks noChangeArrowheads="1"/>
            </p:cNvSpPr>
            <p:nvPr/>
          </p:nvSpPr>
          <p:spPr bwMode="auto">
            <a:xfrm>
              <a:off x="3047" y="1656"/>
              <a:ext cx="416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- fa létrehozása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212"/>
            <p:cNvSpPr>
              <a:spLocks noChangeArrowheads="1"/>
            </p:cNvSpPr>
            <p:nvPr/>
          </p:nvSpPr>
          <p:spPr bwMode="auto">
            <a:xfrm>
              <a:off x="3047" y="1731"/>
              <a:ext cx="387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- fa beállítása: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13"/>
            <p:cNvSpPr>
              <a:spLocks noChangeArrowheads="1"/>
            </p:cNvSpPr>
            <p:nvPr/>
          </p:nvSpPr>
          <p:spPr bwMode="auto">
            <a:xfrm>
              <a:off x="3047" y="1806"/>
              <a:ext cx="531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setTreeParants();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14"/>
            <p:cNvSpPr>
              <a:spLocks noChangeArrowheads="1"/>
            </p:cNvSpPr>
            <p:nvPr/>
          </p:nvSpPr>
          <p:spPr bwMode="auto">
            <a:xfrm>
              <a:off x="3047" y="1881"/>
              <a:ext cx="681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setTreeEventHandler();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15"/>
            <p:cNvSpPr>
              <a:spLocks noChangeArrowheads="1"/>
            </p:cNvSpPr>
            <p:nvPr/>
          </p:nvSpPr>
          <p:spPr bwMode="auto">
            <a:xfrm>
              <a:off x="3047" y="1956"/>
              <a:ext cx="675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setTreeCellRenderer();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16"/>
            <p:cNvSpPr>
              <a:spLocks noChangeArrowheads="1"/>
            </p:cNvSpPr>
            <p:nvPr/>
          </p:nvSpPr>
          <p:spPr bwMode="auto">
            <a:xfrm>
              <a:off x="2908" y="2031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17"/>
            <p:cNvSpPr>
              <a:spLocks noChangeArrowheads="1"/>
            </p:cNvSpPr>
            <p:nvPr/>
          </p:nvSpPr>
          <p:spPr bwMode="auto">
            <a:xfrm>
              <a:off x="3006" y="2031"/>
              <a:ext cx="392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setLAF()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18"/>
            <p:cNvSpPr>
              <a:spLocks noChangeArrowheads="1"/>
            </p:cNvSpPr>
            <p:nvPr/>
          </p:nvSpPr>
          <p:spPr bwMode="auto">
            <a:xfrm>
              <a:off x="3047" y="2106"/>
              <a:ext cx="159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Operációs rendszer alapértelmezett kinézetének alkalmazása.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9"/>
            <p:cNvSpPr>
              <a:spLocks noChangeArrowheads="1"/>
            </p:cNvSpPr>
            <p:nvPr/>
          </p:nvSpPr>
          <p:spPr bwMode="auto">
            <a:xfrm>
              <a:off x="2908" y="2180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20"/>
            <p:cNvSpPr>
              <a:spLocks noChangeArrowheads="1"/>
            </p:cNvSpPr>
            <p:nvPr/>
          </p:nvSpPr>
          <p:spPr bwMode="auto">
            <a:xfrm>
              <a:off x="3006" y="2180"/>
              <a:ext cx="756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setTreeEventHandler()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21"/>
            <p:cNvSpPr>
              <a:spLocks noChangeArrowheads="1"/>
            </p:cNvSpPr>
            <p:nvPr/>
          </p:nvSpPr>
          <p:spPr bwMode="auto">
            <a:xfrm>
              <a:off x="3047" y="2255"/>
              <a:ext cx="1177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TreeWillExpandListener  megírása, beállítása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2"/>
            <p:cNvSpPr>
              <a:spLocks noChangeArrowheads="1"/>
            </p:cNvSpPr>
            <p:nvPr/>
          </p:nvSpPr>
          <p:spPr bwMode="auto">
            <a:xfrm>
              <a:off x="3047" y="2330"/>
              <a:ext cx="1310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Az eseménykezelõ becsukásra nem csinál semmit,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23"/>
            <p:cNvSpPr>
              <a:spLocks noChangeArrowheads="1"/>
            </p:cNvSpPr>
            <p:nvPr/>
          </p:nvSpPr>
          <p:spPr bwMode="auto">
            <a:xfrm>
              <a:off x="3047" y="2405"/>
              <a:ext cx="1784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lenyílásra az ághoz tartozó összes gyereket kiterjeszti (expandNode).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4"/>
            <p:cNvSpPr>
              <a:spLocks noChangeArrowheads="1"/>
            </p:cNvSpPr>
            <p:nvPr/>
          </p:nvSpPr>
          <p:spPr bwMode="auto">
            <a:xfrm>
              <a:off x="2908" y="2480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25"/>
            <p:cNvSpPr>
              <a:spLocks noChangeArrowheads="1"/>
            </p:cNvSpPr>
            <p:nvPr/>
          </p:nvSpPr>
          <p:spPr bwMode="auto">
            <a:xfrm>
              <a:off x="3006" y="2480"/>
              <a:ext cx="745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setTreeCellRenderer()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26"/>
            <p:cNvSpPr>
              <a:spLocks noChangeArrowheads="1"/>
            </p:cNvSpPr>
            <p:nvPr/>
          </p:nvSpPr>
          <p:spPr bwMode="auto">
            <a:xfrm>
              <a:off x="3047" y="2555"/>
              <a:ext cx="121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Beállítja, hogyan jelenítse meg a fa a tartalmát.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27"/>
            <p:cNvSpPr>
              <a:spLocks noChangeArrowheads="1"/>
            </p:cNvSpPr>
            <p:nvPr/>
          </p:nvSpPr>
          <p:spPr bwMode="auto">
            <a:xfrm>
              <a:off x="2908" y="2630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28"/>
            <p:cNvSpPr>
              <a:spLocks noChangeArrowheads="1"/>
            </p:cNvSpPr>
            <p:nvPr/>
          </p:nvSpPr>
          <p:spPr bwMode="auto">
            <a:xfrm>
              <a:off x="3006" y="2630"/>
              <a:ext cx="606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setTreeParents()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29"/>
            <p:cNvSpPr>
              <a:spLocks noChangeArrowheads="1"/>
            </p:cNvSpPr>
            <p:nvPr/>
          </p:nvSpPr>
          <p:spPr bwMode="auto">
            <a:xfrm>
              <a:off x="3047" y="2705"/>
              <a:ext cx="1980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Hozzáadja a fa gyökeréhez a "meghajtókat" és kiterjeszti õket (expandNode).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30"/>
            <p:cNvSpPr>
              <a:spLocks noChangeArrowheads="1"/>
            </p:cNvSpPr>
            <p:nvPr/>
          </p:nvSpPr>
          <p:spPr bwMode="auto">
            <a:xfrm>
              <a:off x="2908" y="2780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31"/>
            <p:cNvSpPr>
              <a:spLocks noChangeArrowheads="1"/>
            </p:cNvSpPr>
            <p:nvPr/>
          </p:nvSpPr>
          <p:spPr bwMode="auto">
            <a:xfrm>
              <a:off x="3006" y="2780"/>
              <a:ext cx="230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createNode(root :DefaultMutableTreeNode, uo :MyUserObject) : DefaultMutableTreeNode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32"/>
            <p:cNvSpPr>
              <a:spLocks noChangeArrowheads="1"/>
            </p:cNvSpPr>
            <p:nvPr/>
          </p:nvSpPr>
          <p:spPr bwMode="auto">
            <a:xfrm>
              <a:off x="3047" y="2855"/>
              <a:ext cx="1553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Új ágat hoz létre úgy, hogy lehessen hozzá adni gyerekeket,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Rectangle 233"/>
            <p:cNvSpPr>
              <a:spLocks noChangeArrowheads="1"/>
            </p:cNvSpPr>
            <p:nvPr/>
          </p:nvSpPr>
          <p:spPr bwMode="auto">
            <a:xfrm>
              <a:off x="3047" y="2930"/>
              <a:ext cx="2020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és a megadott user-object-et beállítja az ágnak. Ezt adja visszatérési értéknek.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Rectangle 234"/>
            <p:cNvSpPr>
              <a:spLocks noChangeArrowheads="1"/>
            </p:cNvSpPr>
            <p:nvPr/>
          </p:nvSpPr>
          <p:spPr bwMode="auto">
            <a:xfrm>
              <a:off x="2908" y="3005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235"/>
            <p:cNvSpPr>
              <a:spLocks noChangeArrowheads="1"/>
            </p:cNvSpPr>
            <p:nvPr/>
          </p:nvSpPr>
          <p:spPr bwMode="auto">
            <a:xfrm>
              <a:off x="3006" y="3005"/>
              <a:ext cx="133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expandNode(node :DefaultMutableTreeNode)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236"/>
            <p:cNvSpPr>
              <a:spLocks noChangeArrowheads="1"/>
            </p:cNvSpPr>
            <p:nvPr/>
          </p:nvSpPr>
          <p:spPr bwMode="auto">
            <a:xfrm>
              <a:off x="3047" y="3080"/>
              <a:ext cx="1356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Kiterjeszti a paraméterben megadott ágat úgy, hogy: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237"/>
            <p:cNvSpPr>
              <a:spLocks noChangeArrowheads="1"/>
            </p:cNvSpPr>
            <p:nvPr/>
          </p:nvSpPr>
          <p:spPr bwMode="auto">
            <a:xfrm>
              <a:off x="3047" y="3154"/>
              <a:ext cx="947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- elkéri az ág user-object objektumát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238"/>
            <p:cNvSpPr>
              <a:spLocks noChangeArrowheads="1"/>
            </p:cNvSpPr>
            <p:nvPr/>
          </p:nvSpPr>
          <p:spPr bwMode="auto">
            <a:xfrm>
              <a:off x="3047" y="3229"/>
              <a:ext cx="1530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- Ha az user-object egy MyUserObjectWithFile (instanceof):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239"/>
            <p:cNvSpPr>
              <a:spLocks noChangeArrowheads="1"/>
            </p:cNvSpPr>
            <p:nvPr/>
          </p:nvSpPr>
          <p:spPr bwMode="auto">
            <a:xfrm>
              <a:off x="3047" y="3304"/>
              <a:ext cx="1587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Ha könyvtárral és még nem kiterjesztett ággal van dolgunk: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240"/>
            <p:cNvSpPr>
              <a:spLocks noChangeArrowheads="1"/>
            </p:cNvSpPr>
            <p:nvPr/>
          </p:nvSpPr>
          <p:spPr bwMode="auto">
            <a:xfrm>
              <a:off x="3047" y="3379"/>
              <a:ext cx="218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File tömb elkérése és végigjárás közben új ágak hozzáadása a megadott ághoz.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241"/>
            <p:cNvSpPr>
              <a:spLocks noChangeArrowheads="1"/>
            </p:cNvSpPr>
            <p:nvPr/>
          </p:nvSpPr>
          <p:spPr bwMode="auto">
            <a:xfrm>
              <a:off x="2908" y="3454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Rectangle 242"/>
            <p:cNvSpPr>
              <a:spLocks noChangeArrowheads="1"/>
            </p:cNvSpPr>
            <p:nvPr/>
          </p:nvSpPr>
          <p:spPr bwMode="auto">
            <a:xfrm>
              <a:off x="3006" y="3454"/>
              <a:ext cx="664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main(args :String[])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243"/>
            <p:cNvSpPr>
              <a:spLocks noChangeArrowheads="1"/>
            </p:cNvSpPr>
            <p:nvPr/>
          </p:nvSpPr>
          <p:spPr bwMode="auto">
            <a:xfrm>
              <a:off x="3047" y="3529"/>
              <a:ext cx="450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new LocalTree();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244"/>
            <p:cNvSpPr>
              <a:spLocks noChangeArrowheads="1"/>
            </p:cNvSpPr>
            <p:nvPr/>
          </p:nvSpPr>
          <p:spPr bwMode="auto">
            <a:xfrm>
              <a:off x="2008" y="2780"/>
              <a:ext cx="658" cy="24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7" name="Rectangle 245"/>
            <p:cNvSpPr>
              <a:spLocks noChangeArrowheads="1"/>
            </p:cNvSpPr>
            <p:nvPr/>
          </p:nvSpPr>
          <p:spPr bwMode="auto">
            <a:xfrm>
              <a:off x="2008" y="2780"/>
              <a:ext cx="658" cy="242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8" name="Freeform 246"/>
            <p:cNvSpPr>
              <a:spLocks/>
            </p:cNvSpPr>
            <p:nvPr/>
          </p:nvSpPr>
          <p:spPr bwMode="auto">
            <a:xfrm>
              <a:off x="1990" y="2693"/>
              <a:ext cx="664" cy="317"/>
            </a:xfrm>
            <a:custGeom>
              <a:avLst/>
              <a:gdLst>
                <a:gd name="T0" fmla="*/ 0 w 664"/>
                <a:gd name="T1" fmla="*/ 0 h 317"/>
                <a:gd name="T2" fmla="*/ 0 w 664"/>
                <a:gd name="T3" fmla="*/ 317 h 317"/>
                <a:gd name="T4" fmla="*/ 664 w 664"/>
                <a:gd name="T5" fmla="*/ 317 h 317"/>
                <a:gd name="T6" fmla="*/ 664 w 664"/>
                <a:gd name="T7" fmla="*/ 70 h 317"/>
                <a:gd name="T8" fmla="*/ 595 w 664"/>
                <a:gd name="T9" fmla="*/ 0 h 317"/>
                <a:gd name="T10" fmla="*/ 0 w 664"/>
                <a:gd name="T1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4" h="317">
                  <a:moveTo>
                    <a:pt x="0" y="0"/>
                  </a:moveTo>
                  <a:lnTo>
                    <a:pt x="0" y="317"/>
                  </a:lnTo>
                  <a:lnTo>
                    <a:pt x="664" y="317"/>
                  </a:lnTo>
                  <a:lnTo>
                    <a:pt x="664" y="70"/>
                  </a:lnTo>
                  <a:lnTo>
                    <a:pt x="5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9" name="Freeform 247"/>
            <p:cNvSpPr>
              <a:spLocks/>
            </p:cNvSpPr>
            <p:nvPr/>
          </p:nvSpPr>
          <p:spPr bwMode="auto">
            <a:xfrm>
              <a:off x="1990" y="2693"/>
              <a:ext cx="664" cy="317"/>
            </a:xfrm>
            <a:custGeom>
              <a:avLst/>
              <a:gdLst>
                <a:gd name="T0" fmla="*/ 0 w 664"/>
                <a:gd name="T1" fmla="*/ 0 h 317"/>
                <a:gd name="T2" fmla="*/ 0 w 664"/>
                <a:gd name="T3" fmla="*/ 317 h 317"/>
                <a:gd name="T4" fmla="*/ 664 w 664"/>
                <a:gd name="T5" fmla="*/ 317 h 317"/>
                <a:gd name="T6" fmla="*/ 664 w 664"/>
                <a:gd name="T7" fmla="*/ 70 h 317"/>
                <a:gd name="T8" fmla="*/ 595 w 664"/>
                <a:gd name="T9" fmla="*/ 0 h 317"/>
                <a:gd name="T10" fmla="*/ 0 w 664"/>
                <a:gd name="T1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4" h="317">
                  <a:moveTo>
                    <a:pt x="0" y="0"/>
                  </a:moveTo>
                  <a:lnTo>
                    <a:pt x="0" y="317"/>
                  </a:lnTo>
                  <a:lnTo>
                    <a:pt x="664" y="317"/>
                  </a:lnTo>
                  <a:lnTo>
                    <a:pt x="664" y="70"/>
                  </a:lnTo>
                  <a:lnTo>
                    <a:pt x="59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0" name="Freeform 248"/>
            <p:cNvSpPr>
              <a:spLocks/>
            </p:cNvSpPr>
            <p:nvPr/>
          </p:nvSpPr>
          <p:spPr bwMode="auto">
            <a:xfrm>
              <a:off x="2585" y="2693"/>
              <a:ext cx="69" cy="70"/>
            </a:xfrm>
            <a:custGeom>
              <a:avLst/>
              <a:gdLst>
                <a:gd name="T0" fmla="*/ 0 w 69"/>
                <a:gd name="T1" fmla="*/ 0 h 70"/>
                <a:gd name="T2" fmla="*/ 0 w 69"/>
                <a:gd name="T3" fmla="*/ 70 h 70"/>
                <a:gd name="T4" fmla="*/ 69 w 69"/>
                <a:gd name="T5" fmla="*/ 70 h 70"/>
                <a:gd name="T6" fmla="*/ 0 w 69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0" y="70"/>
                  </a:lnTo>
                  <a:lnTo>
                    <a:pt x="69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1" name="Freeform 249"/>
            <p:cNvSpPr>
              <a:spLocks/>
            </p:cNvSpPr>
            <p:nvPr/>
          </p:nvSpPr>
          <p:spPr bwMode="auto">
            <a:xfrm>
              <a:off x="2585" y="2693"/>
              <a:ext cx="69" cy="70"/>
            </a:xfrm>
            <a:custGeom>
              <a:avLst/>
              <a:gdLst>
                <a:gd name="T0" fmla="*/ 0 w 69"/>
                <a:gd name="T1" fmla="*/ 0 h 70"/>
                <a:gd name="T2" fmla="*/ 0 w 69"/>
                <a:gd name="T3" fmla="*/ 70 h 70"/>
                <a:gd name="T4" fmla="*/ 69 w 69"/>
                <a:gd name="T5" fmla="*/ 70 h 70"/>
                <a:gd name="T6" fmla="*/ 0 w 69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0">
                  <a:moveTo>
                    <a:pt x="0" y="0"/>
                  </a:moveTo>
                  <a:lnTo>
                    <a:pt x="0" y="70"/>
                  </a:lnTo>
                  <a:lnTo>
                    <a:pt x="69" y="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2" name="Rectangle 250"/>
            <p:cNvSpPr>
              <a:spLocks noChangeArrowheads="1"/>
            </p:cNvSpPr>
            <p:nvPr/>
          </p:nvSpPr>
          <p:spPr bwMode="auto">
            <a:xfrm>
              <a:off x="2019" y="2774"/>
              <a:ext cx="664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könyvtárak és fájlok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251"/>
            <p:cNvSpPr>
              <a:spLocks noChangeArrowheads="1"/>
            </p:cNvSpPr>
            <p:nvPr/>
          </p:nvSpPr>
          <p:spPr bwMode="auto">
            <a:xfrm>
              <a:off x="2019" y="2849"/>
              <a:ext cx="277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osztálya.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52"/>
            <p:cNvSpPr>
              <a:spLocks noChangeArrowheads="1"/>
            </p:cNvSpPr>
            <p:nvPr/>
          </p:nvSpPr>
          <p:spPr bwMode="auto">
            <a:xfrm>
              <a:off x="201" y="2809"/>
              <a:ext cx="658" cy="24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5" name="Rectangle 253"/>
            <p:cNvSpPr>
              <a:spLocks noChangeArrowheads="1"/>
            </p:cNvSpPr>
            <p:nvPr/>
          </p:nvSpPr>
          <p:spPr bwMode="auto">
            <a:xfrm>
              <a:off x="201" y="2809"/>
              <a:ext cx="658" cy="242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6" name="Freeform 254"/>
            <p:cNvSpPr>
              <a:spLocks/>
            </p:cNvSpPr>
            <p:nvPr/>
          </p:nvSpPr>
          <p:spPr bwMode="auto">
            <a:xfrm>
              <a:off x="184" y="2722"/>
              <a:ext cx="663" cy="317"/>
            </a:xfrm>
            <a:custGeom>
              <a:avLst/>
              <a:gdLst>
                <a:gd name="T0" fmla="*/ 0 w 663"/>
                <a:gd name="T1" fmla="*/ 0 h 317"/>
                <a:gd name="T2" fmla="*/ 0 w 663"/>
                <a:gd name="T3" fmla="*/ 317 h 317"/>
                <a:gd name="T4" fmla="*/ 663 w 663"/>
                <a:gd name="T5" fmla="*/ 317 h 317"/>
                <a:gd name="T6" fmla="*/ 663 w 663"/>
                <a:gd name="T7" fmla="*/ 69 h 317"/>
                <a:gd name="T8" fmla="*/ 594 w 663"/>
                <a:gd name="T9" fmla="*/ 0 h 317"/>
                <a:gd name="T10" fmla="*/ 0 w 663"/>
                <a:gd name="T1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3" h="317">
                  <a:moveTo>
                    <a:pt x="0" y="0"/>
                  </a:moveTo>
                  <a:lnTo>
                    <a:pt x="0" y="317"/>
                  </a:lnTo>
                  <a:lnTo>
                    <a:pt x="663" y="317"/>
                  </a:lnTo>
                  <a:lnTo>
                    <a:pt x="663" y="69"/>
                  </a:lnTo>
                  <a:lnTo>
                    <a:pt x="5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7" name="Freeform 255"/>
            <p:cNvSpPr>
              <a:spLocks/>
            </p:cNvSpPr>
            <p:nvPr/>
          </p:nvSpPr>
          <p:spPr bwMode="auto">
            <a:xfrm>
              <a:off x="184" y="2722"/>
              <a:ext cx="663" cy="317"/>
            </a:xfrm>
            <a:custGeom>
              <a:avLst/>
              <a:gdLst>
                <a:gd name="T0" fmla="*/ 0 w 663"/>
                <a:gd name="T1" fmla="*/ 0 h 317"/>
                <a:gd name="T2" fmla="*/ 0 w 663"/>
                <a:gd name="T3" fmla="*/ 317 h 317"/>
                <a:gd name="T4" fmla="*/ 663 w 663"/>
                <a:gd name="T5" fmla="*/ 317 h 317"/>
                <a:gd name="T6" fmla="*/ 663 w 663"/>
                <a:gd name="T7" fmla="*/ 69 h 317"/>
                <a:gd name="T8" fmla="*/ 594 w 663"/>
                <a:gd name="T9" fmla="*/ 0 h 317"/>
                <a:gd name="T10" fmla="*/ 0 w 663"/>
                <a:gd name="T1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3" h="317">
                  <a:moveTo>
                    <a:pt x="0" y="0"/>
                  </a:moveTo>
                  <a:lnTo>
                    <a:pt x="0" y="317"/>
                  </a:lnTo>
                  <a:lnTo>
                    <a:pt x="663" y="317"/>
                  </a:lnTo>
                  <a:lnTo>
                    <a:pt x="663" y="69"/>
                  </a:lnTo>
                  <a:lnTo>
                    <a:pt x="59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8" name="Freeform 256"/>
            <p:cNvSpPr>
              <a:spLocks/>
            </p:cNvSpPr>
            <p:nvPr/>
          </p:nvSpPr>
          <p:spPr bwMode="auto">
            <a:xfrm>
              <a:off x="778" y="2722"/>
              <a:ext cx="69" cy="69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69 h 69"/>
                <a:gd name="T4" fmla="*/ 69 w 69"/>
                <a:gd name="T5" fmla="*/ 69 h 69"/>
                <a:gd name="T6" fmla="*/ 0 w 69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lnTo>
                    <a:pt x="0" y="69"/>
                  </a:lnTo>
                  <a:lnTo>
                    <a:pt x="69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9" name="Freeform 257"/>
            <p:cNvSpPr>
              <a:spLocks/>
            </p:cNvSpPr>
            <p:nvPr/>
          </p:nvSpPr>
          <p:spPr bwMode="auto">
            <a:xfrm>
              <a:off x="778" y="2722"/>
              <a:ext cx="69" cy="69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69 h 69"/>
                <a:gd name="T4" fmla="*/ 69 w 69"/>
                <a:gd name="T5" fmla="*/ 69 h 69"/>
                <a:gd name="T6" fmla="*/ 0 w 69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lnTo>
                    <a:pt x="0" y="69"/>
                  </a:lnTo>
                  <a:lnTo>
                    <a:pt x="69" y="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0" name="Rectangle 258"/>
            <p:cNvSpPr>
              <a:spLocks noChangeArrowheads="1"/>
            </p:cNvSpPr>
            <p:nvPr/>
          </p:nvSpPr>
          <p:spPr bwMode="auto">
            <a:xfrm>
              <a:off x="212" y="2803"/>
              <a:ext cx="444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"meghajtók"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59"/>
            <p:cNvSpPr>
              <a:spLocks noChangeArrowheads="1"/>
            </p:cNvSpPr>
            <p:nvPr/>
          </p:nvSpPr>
          <p:spPr bwMode="auto">
            <a:xfrm>
              <a:off x="212" y="2878"/>
              <a:ext cx="277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osztálya.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60"/>
            <p:cNvSpPr>
              <a:spLocks noChangeArrowheads="1"/>
            </p:cNvSpPr>
            <p:nvPr/>
          </p:nvSpPr>
          <p:spPr bwMode="auto">
            <a:xfrm>
              <a:off x="2077" y="1328"/>
              <a:ext cx="514" cy="155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3" name="Rectangle 261"/>
            <p:cNvSpPr>
              <a:spLocks noChangeArrowheads="1"/>
            </p:cNvSpPr>
            <p:nvPr/>
          </p:nvSpPr>
          <p:spPr bwMode="auto">
            <a:xfrm>
              <a:off x="2077" y="1328"/>
              <a:ext cx="514" cy="155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4" name="Rectangle 262"/>
            <p:cNvSpPr>
              <a:spLocks noChangeArrowheads="1"/>
            </p:cNvSpPr>
            <p:nvPr/>
          </p:nvSpPr>
          <p:spPr bwMode="auto">
            <a:xfrm>
              <a:off x="2060" y="1310"/>
              <a:ext cx="5" cy="15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5" name="Rectangle 263"/>
            <p:cNvSpPr>
              <a:spLocks noChangeArrowheads="1"/>
            </p:cNvSpPr>
            <p:nvPr/>
          </p:nvSpPr>
          <p:spPr bwMode="auto">
            <a:xfrm>
              <a:off x="2065" y="1310"/>
              <a:ext cx="12" cy="156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6" name="Rectangle 264"/>
            <p:cNvSpPr>
              <a:spLocks noChangeArrowheads="1"/>
            </p:cNvSpPr>
            <p:nvPr/>
          </p:nvSpPr>
          <p:spPr bwMode="auto">
            <a:xfrm>
              <a:off x="2077" y="1310"/>
              <a:ext cx="11" cy="156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7" name="Rectangle 265"/>
            <p:cNvSpPr>
              <a:spLocks noChangeArrowheads="1"/>
            </p:cNvSpPr>
            <p:nvPr/>
          </p:nvSpPr>
          <p:spPr bwMode="auto">
            <a:xfrm>
              <a:off x="2088" y="1310"/>
              <a:ext cx="12" cy="156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8" name="Rectangle 266"/>
            <p:cNvSpPr>
              <a:spLocks noChangeArrowheads="1"/>
            </p:cNvSpPr>
            <p:nvPr/>
          </p:nvSpPr>
          <p:spPr bwMode="auto">
            <a:xfrm>
              <a:off x="2100" y="1310"/>
              <a:ext cx="12" cy="156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9" name="Rectangle 267"/>
            <p:cNvSpPr>
              <a:spLocks noChangeArrowheads="1"/>
            </p:cNvSpPr>
            <p:nvPr/>
          </p:nvSpPr>
          <p:spPr bwMode="auto">
            <a:xfrm>
              <a:off x="2112" y="1310"/>
              <a:ext cx="11" cy="156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0" name="Rectangle 268"/>
            <p:cNvSpPr>
              <a:spLocks noChangeArrowheads="1"/>
            </p:cNvSpPr>
            <p:nvPr/>
          </p:nvSpPr>
          <p:spPr bwMode="auto">
            <a:xfrm>
              <a:off x="2123" y="1310"/>
              <a:ext cx="12" cy="156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1" name="Rectangle 269"/>
            <p:cNvSpPr>
              <a:spLocks noChangeArrowheads="1"/>
            </p:cNvSpPr>
            <p:nvPr/>
          </p:nvSpPr>
          <p:spPr bwMode="auto">
            <a:xfrm>
              <a:off x="2135" y="1310"/>
              <a:ext cx="5" cy="156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2" name="Rectangle 270"/>
            <p:cNvSpPr>
              <a:spLocks noChangeArrowheads="1"/>
            </p:cNvSpPr>
            <p:nvPr/>
          </p:nvSpPr>
          <p:spPr bwMode="auto">
            <a:xfrm>
              <a:off x="2140" y="1310"/>
              <a:ext cx="12" cy="156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3" name="Rectangle 271"/>
            <p:cNvSpPr>
              <a:spLocks noChangeArrowheads="1"/>
            </p:cNvSpPr>
            <p:nvPr/>
          </p:nvSpPr>
          <p:spPr bwMode="auto">
            <a:xfrm>
              <a:off x="2152" y="1310"/>
              <a:ext cx="11" cy="156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4" name="Rectangle 272"/>
            <p:cNvSpPr>
              <a:spLocks noChangeArrowheads="1"/>
            </p:cNvSpPr>
            <p:nvPr/>
          </p:nvSpPr>
          <p:spPr bwMode="auto">
            <a:xfrm>
              <a:off x="2163" y="1310"/>
              <a:ext cx="12" cy="156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5" name="Rectangle 273"/>
            <p:cNvSpPr>
              <a:spLocks noChangeArrowheads="1"/>
            </p:cNvSpPr>
            <p:nvPr/>
          </p:nvSpPr>
          <p:spPr bwMode="auto">
            <a:xfrm>
              <a:off x="2175" y="1310"/>
              <a:ext cx="12" cy="156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6" name="Rectangle 274"/>
            <p:cNvSpPr>
              <a:spLocks noChangeArrowheads="1"/>
            </p:cNvSpPr>
            <p:nvPr/>
          </p:nvSpPr>
          <p:spPr bwMode="auto">
            <a:xfrm>
              <a:off x="2187" y="1310"/>
              <a:ext cx="11" cy="156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7" name="Rectangle 275"/>
            <p:cNvSpPr>
              <a:spLocks noChangeArrowheads="1"/>
            </p:cNvSpPr>
            <p:nvPr/>
          </p:nvSpPr>
          <p:spPr bwMode="auto">
            <a:xfrm>
              <a:off x="2198" y="1310"/>
              <a:ext cx="17" cy="156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8" name="Rectangle 276"/>
            <p:cNvSpPr>
              <a:spLocks noChangeArrowheads="1"/>
            </p:cNvSpPr>
            <p:nvPr/>
          </p:nvSpPr>
          <p:spPr bwMode="auto">
            <a:xfrm>
              <a:off x="2215" y="1310"/>
              <a:ext cx="12" cy="156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9" name="Rectangle 277"/>
            <p:cNvSpPr>
              <a:spLocks noChangeArrowheads="1"/>
            </p:cNvSpPr>
            <p:nvPr/>
          </p:nvSpPr>
          <p:spPr bwMode="auto">
            <a:xfrm>
              <a:off x="2227" y="1310"/>
              <a:ext cx="12" cy="156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0" name="Rectangle 278"/>
            <p:cNvSpPr>
              <a:spLocks noChangeArrowheads="1"/>
            </p:cNvSpPr>
            <p:nvPr/>
          </p:nvSpPr>
          <p:spPr bwMode="auto">
            <a:xfrm>
              <a:off x="2239" y="1310"/>
              <a:ext cx="11" cy="156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1" name="Rectangle 279"/>
            <p:cNvSpPr>
              <a:spLocks noChangeArrowheads="1"/>
            </p:cNvSpPr>
            <p:nvPr/>
          </p:nvSpPr>
          <p:spPr bwMode="auto">
            <a:xfrm>
              <a:off x="2250" y="1310"/>
              <a:ext cx="12" cy="156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2" name="Rectangle 280"/>
            <p:cNvSpPr>
              <a:spLocks noChangeArrowheads="1"/>
            </p:cNvSpPr>
            <p:nvPr/>
          </p:nvSpPr>
          <p:spPr bwMode="auto">
            <a:xfrm>
              <a:off x="2262" y="1310"/>
              <a:ext cx="11" cy="156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3" name="Rectangle 281"/>
            <p:cNvSpPr>
              <a:spLocks noChangeArrowheads="1"/>
            </p:cNvSpPr>
            <p:nvPr/>
          </p:nvSpPr>
          <p:spPr bwMode="auto">
            <a:xfrm>
              <a:off x="2273" y="1310"/>
              <a:ext cx="12" cy="156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4" name="Rectangle 282"/>
            <p:cNvSpPr>
              <a:spLocks noChangeArrowheads="1"/>
            </p:cNvSpPr>
            <p:nvPr/>
          </p:nvSpPr>
          <p:spPr bwMode="auto">
            <a:xfrm>
              <a:off x="2285" y="1310"/>
              <a:ext cx="5" cy="156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5" name="Rectangle 283"/>
            <p:cNvSpPr>
              <a:spLocks noChangeArrowheads="1"/>
            </p:cNvSpPr>
            <p:nvPr/>
          </p:nvSpPr>
          <p:spPr bwMode="auto">
            <a:xfrm>
              <a:off x="2290" y="1310"/>
              <a:ext cx="12" cy="156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6" name="Rectangle 284"/>
            <p:cNvSpPr>
              <a:spLocks noChangeArrowheads="1"/>
            </p:cNvSpPr>
            <p:nvPr/>
          </p:nvSpPr>
          <p:spPr bwMode="auto">
            <a:xfrm>
              <a:off x="2302" y="1310"/>
              <a:ext cx="12" cy="156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7" name="Rectangle 285"/>
            <p:cNvSpPr>
              <a:spLocks noChangeArrowheads="1"/>
            </p:cNvSpPr>
            <p:nvPr/>
          </p:nvSpPr>
          <p:spPr bwMode="auto">
            <a:xfrm>
              <a:off x="2314" y="1310"/>
              <a:ext cx="259" cy="156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8" name="Rectangle 286"/>
            <p:cNvSpPr>
              <a:spLocks noChangeArrowheads="1"/>
            </p:cNvSpPr>
            <p:nvPr/>
          </p:nvSpPr>
          <p:spPr bwMode="auto">
            <a:xfrm>
              <a:off x="2060" y="1310"/>
              <a:ext cx="513" cy="156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9" name="Rectangle 287"/>
            <p:cNvSpPr>
              <a:spLocks noChangeArrowheads="1"/>
            </p:cNvSpPr>
            <p:nvPr/>
          </p:nvSpPr>
          <p:spPr bwMode="auto">
            <a:xfrm>
              <a:off x="2210" y="1362"/>
              <a:ext cx="231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JFrame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Rectangle 288"/>
            <p:cNvSpPr>
              <a:spLocks noChangeArrowheads="1"/>
            </p:cNvSpPr>
            <p:nvPr/>
          </p:nvSpPr>
          <p:spPr bwMode="auto">
            <a:xfrm>
              <a:off x="2071" y="843"/>
              <a:ext cx="514" cy="156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1" name="Rectangle 289"/>
            <p:cNvSpPr>
              <a:spLocks noChangeArrowheads="1"/>
            </p:cNvSpPr>
            <p:nvPr/>
          </p:nvSpPr>
          <p:spPr bwMode="auto">
            <a:xfrm>
              <a:off x="2071" y="843"/>
              <a:ext cx="514" cy="156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2" name="Rectangle 290"/>
            <p:cNvSpPr>
              <a:spLocks noChangeArrowheads="1"/>
            </p:cNvSpPr>
            <p:nvPr/>
          </p:nvSpPr>
          <p:spPr bwMode="auto">
            <a:xfrm>
              <a:off x="2054" y="826"/>
              <a:ext cx="6" cy="15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3" name="Rectangle 291"/>
            <p:cNvSpPr>
              <a:spLocks noChangeArrowheads="1"/>
            </p:cNvSpPr>
            <p:nvPr/>
          </p:nvSpPr>
          <p:spPr bwMode="auto">
            <a:xfrm>
              <a:off x="2060" y="826"/>
              <a:ext cx="11" cy="156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4" name="Rectangle 292"/>
            <p:cNvSpPr>
              <a:spLocks noChangeArrowheads="1"/>
            </p:cNvSpPr>
            <p:nvPr/>
          </p:nvSpPr>
          <p:spPr bwMode="auto">
            <a:xfrm>
              <a:off x="2071" y="826"/>
              <a:ext cx="12" cy="156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5" name="Rectangle 293"/>
            <p:cNvSpPr>
              <a:spLocks noChangeArrowheads="1"/>
            </p:cNvSpPr>
            <p:nvPr/>
          </p:nvSpPr>
          <p:spPr bwMode="auto">
            <a:xfrm>
              <a:off x="2083" y="826"/>
              <a:ext cx="11" cy="156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6" name="Rectangle 294"/>
            <p:cNvSpPr>
              <a:spLocks noChangeArrowheads="1"/>
            </p:cNvSpPr>
            <p:nvPr/>
          </p:nvSpPr>
          <p:spPr bwMode="auto">
            <a:xfrm>
              <a:off x="2094" y="826"/>
              <a:ext cx="12" cy="156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7" name="Rectangle 295"/>
            <p:cNvSpPr>
              <a:spLocks noChangeArrowheads="1"/>
            </p:cNvSpPr>
            <p:nvPr/>
          </p:nvSpPr>
          <p:spPr bwMode="auto">
            <a:xfrm>
              <a:off x="2106" y="826"/>
              <a:ext cx="11" cy="156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8" name="Rectangle 296"/>
            <p:cNvSpPr>
              <a:spLocks noChangeArrowheads="1"/>
            </p:cNvSpPr>
            <p:nvPr/>
          </p:nvSpPr>
          <p:spPr bwMode="auto">
            <a:xfrm>
              <a:off x="2117" y="826"/>
              <a:ext cx="12" cy="156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9" name="Rectangle 297"/>
            <p:cNvSpPr>
              <a:spLocks noChangeArrowheads="1"/>
            </p:cNvSpPr>
            <p:nvPr/>
          </p:nvSpPr>
          <p:spPr bwMode="auto">
            <a:xfrm>
              <a:off x="2129" y="826"/>
              <a:ext cx="6" cy="156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0" name="Rectangle 298"/>
            <p:cNvSpPr>
              <a:spLocks noChangeArrowheads="1"/>
            </p:cNvSpPr>
            <p:nvPr/>
          </p:nvSpPr>
          <p:spPr bwMode="auto">
            <a:xfrm>
              <a:off x="2135" y="826"/>
              <a:ext cx="11" cy="156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1" name="Rectangle 299"/>
            <p:cNvSpPr>
              <a:spLocks noChangeArrowheads="1"/>
            </p:cNvSpPr>
            <p:nvPr/>
          </p:nvSpPr>
          <p:spPr bwMode="auto">
            <a:xfrm>
              <a:off x="2146" y="826"/>
              <a:ext cx="12" cy="156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2" name="Rectangle 300"/>
            <p:cNvSpPr>
              <a:spLocks noChangeArrowheads="1"/>
            </p:cNvSpPr>
            <p:nvPr/>
          </p:nvSpPr>
          <p:spPr bwMode="auto">
            <a:xfrm>
              <a:off x="2158" y="826"/>
              <a:ext cx="11" cy="156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3" name="Rectangle 301"/>
            <p:cNvSpPr>
              <a:spLocks noChangeArrowheads="1"/>
            </p:cNvSpPr>
            <p:nvPr/>
          </p:nvSpPr>
          <p:spPr bwMode="auto">
            <a:xfrm>
              <a:off x="2169" y="826"/>
              <a:ext cx="12" cy="156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4" name="Rectangle 302"/>
            <p:cNvSpPr>
              <a:spLocks noChangeArrowheads="1"/>
            </p:cNvSpPr>
            <p:nvPr/>
          </p:nvSpPr>
          <p:spPr bwMode="auto">
            <a:xfrm>
              <a:off x="2181" y="826"/>
              <a:ext cx="11" cy="156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5" name="Rectangle 303"/>
            <p:cNvSpPr>
              <a:spLocks noChangeArrowheads="1"/>
            </p:cNvSpPr>
            <p:nvPr/>
          </p:nvSpPr>
          <p:spPr bwMode="auto">
            <a:xfrm>
              <a:off x="2192" y="826"/>
              <a:ext cx="18" cy="156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6" name="Rectangle 304"/>
            <p:cNvSpPr>
              <a:spLocks noChangeArrowheads="1"/>
            </p:cNvSpPr>
            <p:nvPr/>
          </p:nvSpPr>
          <p:spPr bwMode="auto">
            <a:xfrm>
              <a:off x="2210" y="826"/>
              <a:ext cx="11" cy="156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7" name="Rectangle 305"/>
            <p:cNvSpPr>
              <a:spLocks noChangeArrowheads="1"/>
            </p:cNvSpPr>
            <p:nvPr/>
          </p:nvSpPr>
          <p:spPr bwMode="auto">
            <a:xfrm>
              <a:off x="2221" y="826"/>
              <a:ext cx="12" cy="156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8" name="Rectangle 306"/>
            <p:cNvSpPr>
              <a:spLocks noChangeArrowheads="1"/>
            </p:cNvSpPr>
            <p:nvPr/>
          </p:nvSpPr>
          <p:spPr bwMode="auto">
            <a:xfrm>
              <a:off x="2233" y="826"/>
              <a:ext cx="11" cy="156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9" name="Rectangle 307"/>
            <p:cNvSpPr>
              <a:spLocks noChangeArrowheads="1"/>
            </p:cNvSpPr>
            <p:nvPr/>
          </p:nvSpPr>
          <p:spPr bwMode="auto">
            <a:xfrm>
              <a:off x="2244" y="826"/>
              <a:ext cx="12" cy="156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0" name="Rectangle 308"/>
            <p:cNvSpPr>
              <a:spLocks noChangeArrowheads="1"/>
            </p:cNvSpPr>
            <p:nvPr/>
          </p:nvSpPr>
          <p:spPr bwMode="auto">
            <a:xfrm>
              <a:off x="2256" y="826"/>
              <a:ext cx="11" cy="156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1" name="Rectangle 309"/>
            <p:cNvSpPr>
              <a:spLocks noChangeArrowheads="1"/>
            </p:cNvSpPr>
            <p:nvPr/>
          </p:nvSpPr>
          <p:spPr bwMode="auto">
            <a:xfrm>
              <a:off x="2267" y="826"/>
              <a:ext cx="12" cy="156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2" name="Rectangle 310"/>
            <p:cNvSpPr>
              <a:spLocks noChangeArrowheads="1"/>
            </p:cNvSpPr>
            <p:nvPr/>
          </p:nvSpPr>
          <p:spPr bwMode="auto">
            <a:xfrm>
              <a:off x="2279" y="826"/>
              <a:ext cx="6" cy="156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3" name="Rectangle 311"/>
            <p:cNvSpPr>
              <a:spLocks noChangeArrowheads="1"/>
            </p:cNvSpPr>
            <p:nvPr/>
          </p:nvSpPr>
          <p:spPr bwMode="auto">
            <a:xfrm>
              <a:off x="2285" y="826"/>
              <a:ext cx="11" cy="156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4" name="Rectangle 312"/>
            <p:cNvSpPr>
              <a:spLocks noChangeArrowheads="1"/>
            </p:cNvSpPr>
            <p:nvPr/>
          </p:nvSpPr>
          <p:spPr bwMode="auto">
            <a:xfrm>
              <a:off x="2296" y="826"/>
              <a:ext cx="12" cy="156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5" name="Rectangle 313"/>
            <p:cNvSpPr>
              <a:spLocks noChangeArrowheads="1"/>
            </p:cNvSpPr>
            <p:nvPr/>
          </p:nvSpPr>
          <p:spPr bwMode="auto">
            <a:xfrm>
              <a:off x="2308" y="826"/>
              <a:ext cx="260" cy="156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6" name="Rectangle 314"/>
            <p:cNvSpPr>
              <a:spLocks noChangeArrowheads="1"/>
            </p:cNvSpPr>
            <p:nvPr/>
          </p:nvSpPr>
          <p:spPr bwMode="auto">
            <a:xfrm>
              <a:off x="2054" y="826"/>
              <a:ext cx="514" cy="156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7" name="Rectangle 315"/>
            <p:cNvSpPr>
              <a:spLocks noChangeArrowheads="1"/>
            </p:cNvSpPr>
            <p:nvPr/>
          </p:nvSpPr>
          <p:spPr bwMode="auto">
            <a:xfrm>
              <a:off x="2233" y="878"/>
              <a:ext cx="185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JTree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8" name="Rectangle 316"/>
            <p:cNvSpPr>
              <a:spLocks noChangeArrowheads="1"/>
            </p:cNvSpPr>
            <p:nvPr/>
          </p:nvSpPr>
          <p:spPr bwMode="auto">
            <a:xfrm>
              <a:off x="2077" y="256"/>
              <a:ext cx="514" cy="155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9" name="Rectangle 317"/>
            <p:cNvSpPr>
              <a:spLocks noChangeArrowheads="1"/>
            </p:cNvSpPr>
            <p:nvPr/>
          </p:nvSpPr>
          <p:spPr bwMode="auto">
            <a:xfrm>
              <a:off x="2077" y="256"/>
              <a:ext cx="514" cy="155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0" name="Rectangle 318"/>
            <p:cNvSpPr>
              <a:spLocks noChangeArrowheads="1"/>
            </p:cNvSpPr>
            <p:nvPr/>
          </p:nvSpPr>
          <p:spPr bwMode="auto">
            <a:xfrm>
              <a:off x="2060" y="238"/>
              <a:ext cx="5" cy="15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1" name="Rectangle 319"/>
            <p:cNvSpPr>
              <a:spLocks noChangeArrowheads="1"/>
            </p:cNvSpPr>
            <p:nvPr/>
          </p:nvSpPr>
          <p:spPr bwMode="auto">
            <a:xfrm>
              <a:off x="2065" y="238"/>
              <a:ext cx="12" cy="156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2" name="Rectangle 320"/>
            <p:cNvSpPr>
              <a:spLocks noChangeArrowheads="1"/>
            </p:cNvSpPr>
            <p:nvPr/>
          </p:nvSpPr>
          <p:spPr bwMode="auto">
            <a:xfrm>
              <a:off x="2077" y="238"/>
              <a:ext cx="11" cy="156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3" name="Rectangle 321"/>
            <p:cNvSpPr>
              <a:spLocks noChangeArrowheads="1"/>
            </p:cNvSpPr>
            <p:nvPr/>
          </p:nvSpPr>
          <p:spPr bwMode="auto">
            <a:xfrm>
              <a:off x="2088" y="238"/>
              <a:ext cx="12" cy="156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4" name="Rectangle 322"/>
            <p:cNvSpPr>
              <a:spLocks noChangeArrowheads="1"/>
            </p:cNvSpPr>
            <p:nvPr/>
          </p:nvSpPr>
          <p:spPr bwMode="auto">
            <a:xfrm>
              <a:off x="2100" y="238"/>
              <a:ext cx="12" cy="156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5" name="Rectangle 323"/>
            <p:cNvSpPr>
              <a:spLocks noChangeArrowheads="1"/>
            </p:cNvSpPr>
            <p:nvPr/>
          </p:nvSpPr>
          <p:spPr bwMode="auto">
            <a:xfrm>
              <a:off x="2112" y="238"/>
              <a:ext cx="11" cy="156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6" name="Rectangle 324"/>
            <p:cNvSpPr>
              <a:spLocks noChangeArrowheads="1"/>
            </p:cNvSpPr>
            <p:nvPr/>
          </p:nvSpPr>
          <p:spPr bwMode="auto">
            <a:xfrm>
              <a:off x="2123" y="238"/>
              <a:ext cx="12" cy="156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7" name="Rectangle 325"/>
            <p:cNvSpPr>
              <a:spLocks noChangeArrowheads="1"/>
            </p:cNvSpPr>
            <p:nvPr/>
          </p:nvSpPr>
          <p:spPr bwMode="auto">
            <a:xfrm>
              <a:off x="2135" y="238"/>
              <a:ext cx="5" cy="156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8" name="Rectangle 326"/>
            <p:cNvSpPr>
              <a:spLocks noChangeArrowheads="1"/>
            </p:cNvSpPr>
            <p:nvPr/>
          </p:nvSpPr>
          <p:spPr bwMode="auto">
            <a:xfrm>
              <a:off x="2140" y="238"/>
              <a:ext cx="12" cy="156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9" name="Rectangle 327"/>
            <p:cNvSpPr>
              <a:spLocks noChangeArrowheads="1"/>
            </p:cNvSpPr>
            <p:nvPr/>
          </p:nvSpPr>
          <p:spPr bwMode="auto">
            <a:xfrm>
              <a:off x="2152" y="238"/>
              <a:ext cx="11" cy="156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0" name="Rectangle 328"/>
            <p:cNvSpPr>
              <a:spLocks noChangeArrowheads="1"/>
            </p:cNvSpPr>
            <p:nvPr/>
          </p:nvSpPr>
          <p:spPr bwMode="auto">
            <a:xfrm>
              <a:off x="2163" y="238"/>
              <a:ext cx="12" cy="156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1" name="Rectangle 329"/>
            <p:cNvSpPr>
              <a:spLocks noChangeArrowheads="1"/>
            </p:cNvSpPr>
            <p:nvPr/>
          </p:nvSpPr>
          <p:spPr bwMode="auto">
            <a:xfrm>
              <a:off x="2175" y="238"/>
              <a:ext cx="12" cy="156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2" name="Rectangle 330"/>
            <p:cNvSpPr>
              <a:spLocks noChangeArrowheads="1"/>
            </p:cNvSpPr>
            <p:nvPr/>
          </p:nvSpPr>
          <p:spPr bwMode="auto">
            <a:xfrm>
              <a:off x="2187" y="238"/>
              <a:ext cx="11" cy="156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3" name="Rectangle 331"/>
            <p:cNvSpPr>
              <a:spLocks noChangeArrowheads="1"/>
            </p:cNvSpPr>
            <p:nvPr/>
          </p:nvSpPr>
          <p:spPr bwMode="auto">
            <a:xfrm>
              <a:off x="2198" y="238"/>
              <a:ext cx="17" cy="156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4" name="Rectangle 332"/>
            <p:cNvSpPr>
              <a:spLocks noChangeArrowheads="1"/>
            </p:cNvSpPr>
            <p:nvPr/>
          </p:nvSpPr>
          <p:spPr bwMode="auto">
            <a:xfrm>
              <a:off x="2215" y="238"/>
              <a:ext cx="12" cy="156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5" name="Rectangle 333"/>
            <p:cNvSpPr>
              <a:spLocks noChangeArrowheads="1"/>
            </p:cNvSpPr>
            <p:nvPr/>
          </p:nvSpPr>
          <p:spPr bwMode="auto">
            <a:xfrm>
              <a:off x="2227" y="238"/>
              <a:ext cx="12" cy="156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6" name="Rectangle 334"/>
            <p:cNvSpPr>
              <a:spLocks noChangeArrowheads="1"/>
            </p:cNvSpPr>
            <p:nvPr/>
          </p:nvSpPr>
          <p:spPr bwMode="auto">
            <a:xfrm>
              <a:off x="2239" y="238"/>
              <a:ext cx="11" cy="156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7" name="Rectangle 335"/>
            <p:cNvSpPr>
              <a:spLocks noChangeArrowheads="1"/>
            </p:cNvSpPr>
            <p:nvPr/>
          </p:nvSpPr>
          <p:spPr bwMode="auto">
            <a:xfrm>
              <a:off x="2250" y="238"/>
              <a:ext cx="12" cy="156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8" name="Rectangle 336"/>
            <p:cNvSpPr>
              <a:spLocks noChangeArrowheads="1"/>
            </p:cNvSpPr>
            <p:nvPr/>
          </p:nvSpPr>
          <p:spPr bwMode="auto">
            <a:xfrm>
              <a:off x="2262" y="238"/>
              <a:ext cx="11" cy="156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9" name="Rectangle 337"/>
            <p:cNvSpPr>
              <a:spLocks noChangeArrowheads="1"/>
            </p:cNvSpPr>
            <p:nvPr/>
          </p:nvSpPr>
          <p:spPr bwMode="auto">
            <a:xfrm>
              <a:off x="2273" y="238"/>
              <a:ext cx="12" cy="156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0" name="Rectangle 338"/>
            <p:cNvSpPr>
              <a:spLocks noChangeArrowheads="1"/>
            </p:cNvSpPr>
            <p:nvPr/>
          </p:nvSpPr>
          <p:spPr bwMode="auto">
            <a:xfrm>
              <a:off x="2285" y="238"/>
              <a:ext cx="5" cy="156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1" name="Rectangle 339"/>
            <p:cNvSpPr>
              <a:spLocks noChangeArrowheads="1"/>
            </p:cNvSpPr>
            <p:nvPr/>
          </p:nvSpPr>
          <p:spPr bwMode="auto">
            <a:xfrm>
              <a:off x="2290" y="238"/>
              <a:ext cx="12" cy="156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2" name="Rectangle 340"/>
            <p:cNvSpPr>
              <a:spLocks noChangeArrowheads="1"/>
            </p:cNvSpPr>
            <p:nvPr/>
          </p:nvSpPr>
          <p:spPr bwMode="auto">
            <a:xfrm>
              <a:off x="2302" y="238"/>
              <a:ext cx="12" cy="156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3" name="Rectangle 341"/>
            <p:cNvSpPr>
              <a:spLocks noChangeArrowheads="1"/>
            </p:cNvSpPr>
            <p:nvPr/>
          </p:nvSpPr>
          <p:spPr bwMode="auto">
            <a:xfrm>
              <a:off x="2314" y="238"/>
              <a:ext cx="259" cy="156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4" name="Rectangle 342"/>
            <p:cNvSpPr>
              <a:spLocks noChangeArrowheads="1"/>
            </p:cNvSpPr>
            <p:nvPr/>
          </p:nvSpPr>
          <p:spPr bwMode="auto">
            <a:xfrm>
              <a:off x="2060" y="238"/>
              <a:ext cx="513" cy="156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5" name="Rectangle 343"/>
            <p:cNvSpPr>
              <a:spLocks noChangeArrowheads="1"/>
            </p:cNvSpPr>
            <p:nvPr/>
          </p:nvSpPr>
          <p:spPr bwMode="auto">
            <a:xfrm>
              <a:off x="2071" y="290"/>
              <a:ext cx="50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MutableTreeNode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6" name="Line 344"/>
            <p:cNvSpPr>
              <a:spLocks noChangeShapeType="1"/>
            </p:cNvSpPr>
            <p:nvPr/>
          </p:nvSpPr>
          <p:spPr bwMode="auto">
            <a:xfrm>
              <a:off x="2579" y="1391"/>
              <a:ext cx="30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7" name="Freeform 345"/>
            <p:cNvSpPr>
              <a:spLocks/>
            </p:cNvSpPr>
            <p:nvPr/>
          </p:nvSpPr>
          <p:spPr bwMode="auto">
            <a:xfrm>
              <a:off x="2764" y="1362"/>
              <a:ext cx="115" cy="58"/>
            </a:xfrm>
            <a:custGeom>
              <a:avLst/>
              <a:gdLst>
                <a:gd name="T0" fmla="*/ 57 w 115"/>
                <a:gd name="T1" fmla="*/ 58 h 58"/>
                <a:gd name="T2" fmla="*/ 115 w 115"/>
                <a:gd name="T3" fmla="*/ 29 h 58"/>
                <a:gd name="T4" fmla="*/ 57 w 115"/>
                <a:gd name="T5" fmla="*/ 0 h 58"/>
                <a:gd name="T6" fmla="*/ 0 w 115"/>
                <a:gd name="T7" fmla="*/ 29 h 58"/>
                <a:gd name="T8" fmla="*/ 57 w 11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8">
                  <a:moveTo>
                    <a:pt x="57" y="58"/>
                  </a:moveTo>
                  <a:lnTo>
                    <a:pt x="115" y="29"/>
                  </a:lnTo>
                  <a:lnTo>
                    <a:pt x="57" y="0"/>
                  </a:lnTo>
                  <a:lnTo>
                    <a:pt x="0" y="29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8" name="Freeform 346"/>
            <p:cNvSpPr>
              <a:spLocks/>
            </p:cNvSpPr>
            <p:nvPr/>
          </p:nvSpPr>
          <p:spPr bwMode="auto">
            <a:xfrm>
              <a:off x="2764" y="1362"/>
              <a:ext cx="115" cy="58"/>
            </a:xfrm>
            <a:custGeom>
              <a:avLst/>
              <a:gdLst>
                <a:gd name="T0" fmla="*/ 57 w 115"/>
                <a:gd name="T1" fmla="*/ 58 h 58"/>
                <a:gd name="T2" fmla="*/ 115 w 115"/>
                <a:gd name="T3" fmla="*/ 29 h 58"/>
                <a:gd name="T4" fmla="*/ 57 w 115"/>
                <a:gd name="T5" fmla="*/ 0 h 58"/>
                <a:gd name="T6" fmla="*/ 0 w 115"/>
                <a:gd name="T7" fmla="*/ 29 h 58"/>
                <a:gd name="T8" fmla="*/ 57 w 11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8">
                  <a:moveTo>
                    <a:pt x="57" y="58"/>
                  </a:moveTo>
                  <a:lnTo>
                    <a:pt x="115" y="29"/>
                  </a:lnTo>
                  <a:lnTo>
                    <a:pt x="57" y="0"/>
                  </a:lnTo>
                  <a:lnTo>
                    <a:pt x="0" y="29"/>
                  </a:lnTo>
                  <a:lnTo>
                    <a:pt x="57" y="58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9" name="Rectangle 347"/>
            <p:cNvSpPr>
              <a:spLocks noChangeArrowheads="1"/>
            </p:cNvSpPr>
            <p:nvPr/>
          </p:nvSpPr>
          <p:spPr bwMode="auto">
            <a:xfrm>
              <a:off x="2810" y="1449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0" name="Freeform 348"/>
            <p:cNvSpPr>
              <a:spLocks noEditPoints="1"/>
            </p:cNvSpPr>
            <p:nvPr/>
          </p:nvSpPr>
          <p:spPr bwMode="auto">
            <a:xfrm>
              <a:off x="513" y="3039"/>
              <a:ext cx="0" cy="208"/>
            </a:xfrm>
            <a:custGeom>
              <a:avLst/>
              <a:gdLst>
                <a:gd name="T0" fmla="*/ 208 h 208"/>
                <a:gd name="T1" fmla="*/ 190 h 208"/>
                <a:gd name="T2" fmla="*/ 167 h 208"/>
                <a:gd name="T3" fmla="*/ 150 h 208"/>
                <a:gd name="T4" fmla="*/ 127 h 208"/>
                <a:gd name="T5" fmla="*/ 110 h 208"/>
                <a:gd name="T6" fmla="*/ 87 h 208"/>
                <a:gd name="T7" fmla="*/ 69 h 208"/>
                <a:gd name="T8" fmla="*/ 46 h 208"/>
                <a:gd name="T9" fmla="*/ 29 h 208"/>
                <a:gd name="T10" fmla="*/ 6 h 208"/>
                <a:gd name="T11" fmla="*/ 0 h 20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208">
                  <a:moveTo>
                    <a:pt x="0" y="208"/>
                  </a:moveTo>
                  <a:lnTo>
                    <a:pt x="0" y="190"/>
                  </a:lnTo>
                  <a:moveTo>
                    <a:pt x="0" y="167"/>
                  </a:moveTo>
                  <a:lnTo>
                    <a:pt x="0" y="150"/>
                  </a:lnTo>
                  <a:moveTo>
                    <a:pt x="0" y="127"/>
                  </a:moveTo>
                  <a:lnTo>
                    <a:pt x="0" y="110"/>
                  </a:lnTo>
                  <a:moveTo>
                    <a:pt x="0" y="87"/>
                  </a:moveTo>
                  <a:lnTo>
                    <a:pt x="0" y="69"/>
                  </a:lnTo>
                  <a:moveTo>
                    <a:pt x="0" y="46"/>
                  </a:moveTo>
                  <a:lnTo>
                    <a:pt x="0" y="29"/>
                  </a:lnTo>
                  <a:moveTo>
                    <a:pt x="0" y="6"/>
                  </a:moveTo>
                  <a:lnTo>
                    <a:pt x="0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1" name="Freeform 349"/>
            <p:cNvSpPr>
              <a:spLocks noEditPoints="1"/>
            </p:cNvSpPr>
            <p:nvPr/>
          </p:nvSpPr>
          <p:spPr bwMode="auto">
            <a:xfrm>
              <a:off x="2319" y="3033"/>
              <a:ext cx="0" cy="219"/>
            </a:xfrm>
            <a:custGeom>
              <a:avLst/>
              <a:gdLst>
                <a:gd name="T0" fmla="*/ 219 h 219"/>
                <a:gd name="T1" fmla="*/ 202 h 219"/>
                <a:gd name="T2" fmla="*/ 179 h 219"/>
                <a:gd name="T3" fmla="*/ 162 h 219"/>
                <a:gd name="T4" fmla="*/ 139 h 219"/>
                <a:gd name="T5" fmla="*/ 121 h 219"/>
                <a:gd name="T6" fmla="*/ 98 h 219"/>
                <a:gd name="T7" fmla="*/ 81 h 219"/>
                <a:gd name="T8" fmla="*/ 58 h 219"/>
                <a:gd name="T9" fmla="*/ 41 h 219"/>
                <a:gd name="T10" fmla="*/ 18 h 219"/>
                <a:gd name="T11" fmla="*/ 0 h 2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219">
                  <a:moveTo>
                    <a:pt x="0" y="219"/>
                  </a:moveTo>
                  <a:lnTo>
                    <a:pt x="0" y="202"/>
                  </a:lnTo>
                  <a:moveTo>
                    <a:pt x="0" y="179"/>
                  </a:moveTo>
                  <a:lnTo>
                    <a:pt x="0" y="162"/>
                  </a:lnTo>
                  <a:moveTo>
                    <a:pt x="0" y="139"/>
                  </a:moveTo>
                  <a:lnTo>
                    <a:pt x="0" y="121"/>
                  </a:lnTo>
                  <a:moveTo>
                    <a:pt x="0" y="98"/>
                  </a:moveTo>
                  <a:lnTo>
                    <a:pt x="0" y="81"/>
                  </a:lnTo>
                  <a:moveTo>
                    <a:pt x="0" y="58"/>
                  </a:moveTo>
                  <a:lnTo>
                    <a:pt x="0" y="41"/>
                  </a:lnTo>
                  <a:moveTo>
                    <a:pt x="0" y="18"/>
                  </a:moveTo>
                  <a:lnTo>
                    <a:pt x="0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2" name="Line 350"/>
            <p:cNvSpPr>
              <a:spLocks noChangeShapeType="1"/>
            </p:cNvSpPr>
            <p:nvPr/>
          </p:nvSpPr>
          <p:spPr bwMode="auto">
            <a:xfrm flipH="1" flipV="1">
              <a:off x="1615" y="2970"/>
              <a:ext cx="127" cy="28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3" name="Freeform 351"/>
            <p:cNvSpPr>
              <a:spLocks/>
            </p:cNvSpPr>
            <p:nvPr/>
          </p:nvSpPr>
          <p:spPr bwMode="auto">
            <a:xfrm>
              <a:off x="1615" y="2970"/>
              <a:ext cx="69" cy="98"/>
            </a:xfrm>
            <a:custGeom>
              <a:avLst/>
              <a:gdLst>
                <a:gd name="T0" fmla="*/ 69 w 69"/>
                <a:gd name="T1" fmla="*/ 69 h 98"/>
                <a:gd name="T2" fmla="*/ 6 w 69"/>
                <a:gd name="T3" fmla="*/ 98 h 98"/>
                <a:gd name="T4" fmla="*/ 0 w 69"/>
                <a:gd name="T5" fmla="*/ 0 h 98"/>
                <a:gd name="T6" fmla="*/ 69 w 69"/>
                <a:gd name="T7" fmla="*/ 6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8">
                  <a:moveTo>
                    <a:pt x="69" y="69"/>
                  </a:moveTo>
                  <a:lnTo>
                    <a:pt x="6" y="98"/>
                  </a:lnTo>
                  <a:lnTo>
                    <a:pt x="0" y="0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4" name="Freeform 352"/>
            <p:cNvSpPr>
              <a:spLocks/>
            </p:cNvSpPr>
            <p:nvPr/>
          </p:nvSpPr>
          <p:spPr bwMode="auto">
            <a:xfrm>
              <a:off x="1615" y="2970"/>
              <a:ext cx="69" cy="98"/>
            </a:xfrm>
            <a:custGeom>
              <a:avLst/>
              <a:gdLst>
                <a:gd name="T0" fmla="*/ 69 w 69"/>
                <a:gd name="T1" fmla="*/ 69 h 98"/>
                <a:gd name="T2" fmla="*/ 6 w 69"/>
                <a:gd name="T3" fmla="*/ 98 h 98"/>
                <a:gd name="T4" fmla="*/ 0 w 69"/>
                <a:gd name="T5" fmla="*/ 0 h 98"/>
                <a:gd name="T6" fmla="*/ 69 w 69"/>
                <a:gd name="T7" fmla="*/ 6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8">
                  <a:moveTo>
                    <a:pt x="69" y="69"/>
                  </a:moveTo>
                  <a:lnTo>
                    <a:pt x="6" y="98"/>
                  </a:lnTo>
                  <a:lnTo>
                    <a:pt x="0" y="0"/>
                  </a:lnTo>
                  <a:lnTo>
                    <a:pt x="69" y="69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5" name="Line 353"/>
            <p:cNvSpPr>
              <a:spLocks noChangeShapeType="1"/>
            </p:cNvSpPr>
            <p:nvPr/>
          </p:nvSpPr>
          <p:spPr bwMode="auto">
            <a:xfrm flipV="1">
              <a:off x="1067" y="2970"/>
              <a:ext cx="104" cy="27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6" name="Freeform 354"/>
            <p:cNvSpPr>
              <a:spLocks/>
            </p:cNvSpPr>
            <p:nvPr/>
          </p:nvSpPr>
          <p:spPr bwMode="auto">
            <a:xfrm>
              <a:off x="1107" y="2970"/>
              <a:ext cx="64" cy="98"/>
            </a:xfrm>
            <a:custGeom>
              <a:avLst/>
              <a:gdLst>
                <a:gd name="T0" fmla="*/ 64 w 64"/>
                <a:gd name="T1" fmla="*/ 98 h 98"/>
                <a:gd name="T2" fmla="*/ 0 w 64"/>
                <a:gd name="T3" fmla="*/ 75 h 98"/>
                <a:gd name="T4" fmla="*/ 64 w 64"/>
                <a:gd name="T5" fmla="*/ 0 h 98"/>
                <a:gd name="T6" fmla="*/ 64 w 64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8">
                  <a:moveTo>
                    <a:pt x="64" y="98"/>
                  </a:moveTo>
                  <a:lnTo>
                    <a:pt x="0" y="75"/>
                  </a:lnTo>
                  <a:lnTo>
                    <a:pt x="64" y="0"/>
                  </a:lnTo>
                  <a:lnTo>
                    <a:pt x="64" y="98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7" name="Freeform 355"/>
            <p:cNvSpPr>
              <a:spLocks/>
            </p:cNvSpPr>
            <p:nvPr/>
          </p:nvSpPr>
          <p:spPr bwMode="auto">
            <a:xfrm>
              <a:off x="1107" y="2970"/>
              <a:ext cx="64" cy="98"/>
            </a:xfrm>
            <a:custGeom>
              <a:avLst/>
              <a:gdLst>
                <a:gd name="T0" fmla="*/ 64 w 64"/>
                <a:gd name="T1" fmla="*/ 98 h 98"/>
                <a:gd name="T2" fmla="*/ 0 w 64"/>
                <a:gd name="T3" fmla="*/ 75 h 98"/>
                <a:gd name="T4" fmla="*/ 64 w 64"/>
                <a:gd name="T5" fmla="*/ 0 h 98"/>
                <a:gd name="T6" fmla="*/ 64 w 64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8">
                  <a:moveTo>
                    <a:pt x="64" y="98"/>
                  </a:moveTo>
                  <a:lnTo>
                    <a:pt x="0" y="75"/>
                  </a:lnTo>
                  <a:lnTo>
                    <a:pt x="64" y="0"/>
                  </a:lnTo>
                  <a:lnTo>
                    <a:pt x="64" y="98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8" name="Freeform 356"/>
            <p:cNvSpPr>
              <a:spLocks noEditPoints="1"/>
            </p:cNvSpPr>
            <p:nvPr/>
          </p:nvSpPr>
          <p:spPr bwMode="auto">
            <a:xfrm>
              <a:off x="1402" y="1454"/>
              <a:ext cx="0" cy="260"/>
            </a:xfrm>
            <a:custGeom>
              <a:avLst/>
              <a:gdLst>
                <a:gd name="T0" fmla="*/ 0 h 260"/>
                <a:gd name="T1" fmla="*/ 41 h 260"/>
                <a:gd name="T2" fmla="*/ 64 h 260"/>
                <a:gd name="T3" fmla="*/ 104 h 260"/>
                <a:gd name="T4" fmla="*/ 127 h 260"/>
                <a:gd name="T5" fmla="*/ 167 h 260"/>
                <a:gd name="T6" fmla="*/ 191 h 260"/>
                <a:gd name="T7" fmla="*/ 231 h 260"/>
                <a:gd name="T8" fmla="*/ 254 h 260"/>
                <a:gd name="T9" fmla="*/ 260 h 2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60">
                  <a:moveTo>
                    <a:pt x="0" y="0"/>
                  </a:moveTo>
                  <a:lnTo>
                    <a:pt x="0" y="41"/>
                  </a:lnTo>
                  <a:moveTo>
                    <a:pt x="0" y="64"/>
                  </a:moveTo>
                  <a:lnTo>
                    <a:pt x="0" y="104"/>
                  </a:lnTo>
                  <a:moveTo>
                    <a:pt x="0" y="127"/>
                  </a:moveTo>
                  <a:lnTo>
                    <a:pt x="0" y="167"/>
                  </a:lnTo>
                  <a:moveTo>
                    <a:pt x="0" y="191"/>
                  </a:moveTo>
                  <a:lnTo>
                    <a:pt x="0" y="231"/>
                  </a:lnTo>
                  <a:moveTo>
                    <a:pt x="0" y="254"/>
                  </a:moveTo>
                  <a:lnTo>
                    <a:pt x="0" y="26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9" name="Freeform 357"/>
            <p:cNvSpPr>
              <a:spLocks/>
            </p:cNvSpPr>
            <p:nvPr/>
          </p:nvSpPr>
          <p:spPr bwMode="auto">
            <a:xfrm>
              <a:off x="1367" y="1454"/>
              <a:ext cx="69" cy="87"/>
            </a:xfrm>
            <a:custGeom>
              <a:avLst/>
              <a:gdLst>
                <a:gd name="T0" fmla="*/ 69 w 69"/>
                <a:gd name="T1" fmla="*/ 87 h 87"/>
                <a:gd name="T2" fmla="*/ 0 w 69"/>
                <a:gd name="T3" fmla="*/ 87 h 87"/>
                <a:gd name="T4" fmla="*/ 35 w 69"/>
                <a:gd name="T5" fmla="*/ 0 h 87"/>
                <a:gd name="T6" fmla="*/ 69 w 69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87">
                  <a:moveTo>
                    <a:pt x="69" y="87"/>
                  </a:moveTo>
                  <a:lnTo>
                    <a:pt x="0" y="87"/>
                  </a:lnTo>
                  <a:lnTo>
                    <a:pt x="35" y="0"/>
                  </a:lnTo>
                  <a:lnTo>
                    <a:pt x="69" y="87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0" name="Freeform 358"/>
            <p:cNvSpPr>
              <a:spLocks/>
            </p:cNvSpPr>
            <p:nvPr/>
          </p:nvSpPr>
          <p:spPr bwMode="auto">
            <a:xfrm>
              <a:off x="1367" y="1454"/>
              <a:ext cx="69" cy="87"/>
            </a:xfrm>
            <a:custGeom>
              <a:avLst/>
              <a:gdLst>
                <a:gd name="T0" fmla="*/ 69 w 69"/>
                <a:gd name="T1" fmla="*/ 87 h 87"/>
                <a:gd name="T2" fmla="*/ 0 w 69"/>
                <a:gd name="T3" fmla="*/ 87 h 87"/>
                <a:gd name="T4" fmla="*/ 35 w 69"/>
                <a:gd name="T5" fmla="*/ 0 h 87"/>
                <a:gd name="T6" fmla="*/ 69 w 69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87">
                  <a:moveTo>
                    <a:pt x="69" y="87"/>
                  </a:moveTo>
                  <a:lnTo>
                    <a:pt x="0" y="87"/>
                  </a:lnTo>
                  <a:lnTo>
                    <a:pt x="35" y="0"/>
                  </a:lnTo>
                  <a:lnTo>
                    <a:pt x="69" y="87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1" name="Line 359"/>
            <p:cNvSpPr>
              <a:spLocks noChangeShapeType="1"/>
            </p:cNvSpPr>
            <p:nvPr/>
          </p:nvSpPr>
          <p:spPr bwMode="auto">
            <a:xfrm flipV="1">
              <a:off x="1396" y="578"/>
              <a:ext cx="0" cy="24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2" name="Freeform 360"/>
            <p:cNvSpPr>
              <a:spLocks/>
            </p:cNvSpPr>
            <p:nvPr/>
          </p:nvSpPr>
          <p:spPr bwMode="auto">
            <a:xfrm>
              <a:off x="1361" y="578"/>
              <a:ext cx="69" cy="93"/>
            </a:xfrm>
            <a:custGeom>
              <a:avLst/>
              <a:gdLst>
                <a:gd name="T0" fmla="*/ 69 w 69"/>
                <a:gd name="T1" fmla="*/ 93 h 93"/>
                <a:gd name="T2" fmla="*/ 0 w 69"/>
                <a:gd name="T3" fmla="*/ 93 h 93"/>
                <a:gd name="T4" fmla="*/ 35 w 69"/>
                <a:gd name="T5" fmla="*/ 0 h 93"/>
                <a:gd name="T6" fmla="*/ 69 w 69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3">
                  <a:moveTo>
                    <a:pt x="69" y="93"/>
                  </a:moveTo>
                  <a:lnTo>
                    <a:pt x="0" y="93"/>
                  </a:lnTo>
                  <a:lnTo>
                    <a:pt x="35" y="0"/>
                  </a:lnTo>
                  <a:lnTo>
                    <a:pt x="69" y="93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3" name="Freeform 361"/>
            <p:cNvSpPr>
              <a:spLocks/>
            </p:cNvSpPr>
            <p:nvPr/>
          </p:nvSpPr>
          <p:spPr bwMode="auto">
            <a:xfrm>
              <a:off x="1361" y="578"/>
              <a:ext cx="69" cy="93"/>
            </a:xfrm>
            <a:custGeom>
              <a:avLst/>
              <a:gdLst>
                <a:gd name="T0" fmla="*/ 69 w 69"/>
                <a:gd name="T1" fmla="*/ 93 h 93"/>
                <a:gd name="T2" fmla="*/ 0 w 69"/>
                <a:gd name="T3" fmla="*/ 93 h 93"/>
                <a:gd name="T4" fmla="*/ 35 w 69"/>
                <a:gd name="T5" fmla="*/ 0 h 93"/>
                <a:gd name="T6" fmla="*/ 69 w 69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3">
                  <a:moveTo>
                    <a:pt x="69" y="93"/>
                  </a:moveTo>
                  <a:lnTo>
                    <a:pt x="0" y="93"/>
                  </a:lnTo>
                  <a:lnTo>
                    <a:pt x="35" y="0"/>
                  </a:lnTo>
                  <a:lnTo>
                    <a:pt x="69" y="93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4" name="Line 362"/>
            <p:cNvSpPr>
              <a:spLocks noChangeShapeType="1"/>
            </p:cNvSpPr>
            <p:nvPr/>
          </p:nvSpPr>
          <p:spPr bwMode="auto">
            <a:xfrm>
              <a:off x="2314" y="988"/>
              <a:ext cx="0" cy="32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5" name="Freeform 363"/>
            <p:cNvSpPr>
              <a:spLocks/>
            </p:cNvSpPr>
            <p:nvPr/>
          </p:nvSpPr>
          <p:spPr bwMode="auto">
            <a:xfrm>
              <a:off x="2285" y="1195"/>
              <a:ext cx="57" cy="115"/>
            </a:xfrm>
            <a:custGeom>
              <a:avLst/>
              <a:gdLst>
                <a:gd name="T0" fmla="*/ 0 w 57"/>
                <a:gd name="T1" fmla="*/ 58 h 115"/>
                <a:gd name="T2" fmla="*/ 29 w 57"/>
                <a:gd name="T3" fmla="*/ 115 h 115"/>
                <a:gd name="T4" fmla="*/ 57 w 57"/>
                <a:gd name="T5" fmla="*/ 58 h 115"/>
                <a:gd name="T6" fmla="*/ 29 w 57"/>
                <a:gd name="T7" fmla="*/ 0 h 115"/>
                <a:gd name="T8" fmla="*/ 0 w 57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15">
                  <a:moveTo>
                    <a:pt x="0" y="58"/>
                  </a:moveTo>
                  <a:lnTo>
                    <a:pt x="29" y="115"/>
                  </a:lnTo>
                  <a:lnTo>
                    <a:pt x="57" y="58"/>
                  </a:lnTo>
                  <a:lnTo>
                    <a:pt x="29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6" name="Freeform 364"/>
            <p:cNvSpPr>
              <a:spLocks/>
            </p:cNvSpPr>
            <p:nvPr/>
          </p:nvSpPr>
          <p:spPr bwMode="auto">
            <a:xfrm>
              <a:off x="2285" y="1195"/>
              <a:ext cx="57" cy="115"/>
            </a:xfrm>
            <a:custGeom>
              <a:avLst/>
              <a:gdLst>
                <a:gd name="T0" fmla="*/ 0 w 57"/>
                <a:gd name="T1" fmla="*/ 58 h 115"/>
                <a:gd name="T2" fmla="*/ 29 w 57"/>
                <a:gd name="T3" fmla="*/ 115 h 115"/>
                <a:gd name="T4" fmla="*/ 57 w 57"/>
                <a:gd name="T5" fmla="*/ 58 h 115"/>
                <a:gd name="T6" fmla="*/ 29 w 57"/>
                <a:gd name="T7" fmla="*/ 0 h 115"/>
                <a:gd name="T8" fmla="*/ 0 w 57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15">
                  <a:moveTo>
                    <a:pt x="0" y="58"/>
                  </a:moveTo>
                  <a:lnTo>
                    <a:pt x="29" y="115"/>
                  </a:lnTo>
                  <a:lnTo>
                    <a:pt x="57" y="58"/>
                  </a:lnTo>
                  <a:lnTo>
                    <a:pt x="29" y="0"/>
                  </a:lnTo>
                  <a:lnTo>
                    <a:pt x="0" y="58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7" name="Rectangle 365"/>
            <p:cNvSpPr>
              <a:spLocks noChangeArrowheads="1"/>
            </p:cNvSpPr>
            <p:nvPr/>
          </p:nvSpPr>
          <p:spPr bwMode="auto">
            <a:xfrm>
              <a:off x="2360" y="1207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8" name="Line 366"/>
            <p:cNvSpPr>
              <a:spLocks noChangeShapeType="1"/>
            </p:cNvSpPr>
            <p:nvPr/>
          </p:nvSpPr>
          <p:spPr bwMode="auto">
            <a:xfrm flipV="1">
              <a:off x="2314" y="400"/>
              <a:ext cx="0" cy="42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9" name="Freeform 367"/>
            <p:cNvSpPr>
              <a:spLocks noEditPoints="1"/>
            </p:cNvSpPr>
            <p:nvPr/>
          </p:nvSpPr>
          <p:spPr bwMode="auto">
            <a:xfrm>
              <a:off x="2279" y="400"/>
              <a:ext cx="69" cy="86"/>
            </a:xfrm>
            <a:custGeom>
              <a:avLst/>
              <a:gdLst>
                <a:gd name="T0" fmla="*/ 35 w 69"/>
                <a:gd name="T1" fmla="*/ 0 h 86"/>
                <a:gd name="T2" fmla="*/ 69 w 69"/>
                <a:gd name="T3" fmla="*/ 86 h 86"/>
                <a:gd name="T4" fmla="*/ 35 w 69"/>
                <a:gd name="T5" fmla="*/ 0 h 86"/>
                <a:gd name="T6" fmla="*/ 0 w 69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86">
                  <a:moveTo>
                    <a:pt x="35" y="0"/>
                  </a:moveTo>
                  <a:lnTo>
                    <a:pt x="69" y="86"/>
                  </a:lnTo>
                  <a:moveTo>
                    <a:pt x="35" y="0"/>
                  </a:moveTo>
                  <a:lnTo>
                    <a:pt x="0" y="86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0" name="Rectangle 368"/>
            <p:cNvSpPr>
              <a:spLocks noChangeArrowheads="1"/>
            </p:cNvSpPr>
            <p:nvPr/>
          </p:nvSpPr>
          <p:spPr bwMode="auto">
            <a:xfrm>
              <a:off x="2383" y="429"/>
              <a:ext cx="110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1..*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1" name="Line 369"/>
            <p:cNvSpPr>
              <a:spLocks noChangeShapeType="1"/>
            </p:cNvSpPr>
            <p:nvPr/>
          </p:nvSpPr>
          <p:spPr bwMode="auto">
            <a:xfrm>
              <a:off x="1725" y="319"/>
              <a:ext cx="335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2" name="Freeform 370"/>
            <p:cNvSpPr>
              <a:spLocks/>
            </p:cNvSpPr>
            <p:nvPr/>
          </p:nvSpPr>
          <p:spPr bwMode="auto">
            <a:xfrm>
              <a:off x="1944" y="290"/>
              <a:ext cx="116" cy="58"/>
            </a:xfrm>
            <a:custGeom>
              <a:avLst/>
              <a:gdLst>
                <a:gd name="T0" fmla="*/ 58 w 116"/>
                <a:gd name="T1" fmla="*/ 58 h 58"/>
                <a:gd name="T2" fmla="*/ 116 w 116"/>
                <a:gd name="T3" fmla="*/ 29 h 58"/>
                <a:gd name="T4" fmla="*/ 58 w 116"/>
                <a:gd name="T5" fmla="*/ 0 h 58"/>
                <a:gd name="T6" fmla="*/ 0 w 116"/>
                <a:gd name="T7" fmla="*/ 29 h 58"/>
                <a:gd name="T8" fmla="*/ 58 w 11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8">
                  <a:moveTo>
                    <a:pt x="58" y="58"/>
                  </a:moveTo>
                  <a:lnTo>
                    <a:pt x="116" y="29"/>
                  </a:lnTo>
                  <a:lnTo>
                    <a:pt x="58" y="0"/>
                  </a:lnTo>
                  <a:lnTo>
                    <a:pt x="0" y="29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3" name="Freeform 371"/>
            <p:cNvSpPr>
              <a:spLocks/>
            </p:cNvSpPr>
            <p:nvPr/>
          </p:nvSpPr>
          <p:spPr bwMode="auto">
            <a:xfrm>
              <a:off x="1944" y="290"/>
              <a:ext cx="116" cy="58"/>
            </a:xfrm>
            <a:custGeom>
              <a:avLst/>
              <a:gdLst>
                <a:gd name="T0" fmla="*/ 58 w 116"/>
                <a:gd name="T1" fmla="*/ 58 h 58"/>
                <a:gd name="T2" fmla="*/ 116 w 116"/>
                <a:gd name="T3" fmla="*/ 29 h 58"/>
                <a:gd name="T4" fmla="*/ 58 w 116"/>
                <a:gd name="T5" fmla="*/ 0 h 58"/>
                <a:gd name="T6" fmla="*/ 0 w 116"/>
                <a:gd name="T7" fmla="*/ 29 h 58"/>
                <a:gd name="T8" fmla="*/ 58 w 11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8">
                  <a:moveTo>
                    <a:pt x="58" y="58"/>
                  </a:moveTo>
                  <a:lnTo>
                    <a:pt x="116" y="29"/>
                  </a:lnTo>
                  <a:lnTo>
                    <a:pt x="58" y="0"/>
                  </a:lnTo>
                  <a:lnTo>
                    <a:pt x="0" y="29"/>
                  </a:lnTo>
                  <a:lnTo>
                    <a:pt x="58" y="58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4" name="Rectangle 372"/>
            <p:cNvSpPr>
              <a:spLocks noChangeArrowheads="1"/>
            </p:cNvSpPr>
            <p:nvPr/>
          </p:nvSpPr>
          <p:spPr bwMode="auto">
            <a:xfrm>
              <a:off x="1985" y="365"/>
              <a:ext cx="5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1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457</Words>
  <Application>Microsoft Office PowerPoint</Application>
  <PresentationFormat>Diavetítés a képernyőre (4:3 oldalarány)</PresentationFormat>
  <Paragraphs>133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Farkas Zoltán</dc:creator>
  <cp:lastModifiedBy>Farkas Zoltán</cp:lastModifiedBy>
  <cp:revision>2</cp:revision>
  <dcterms:created xsi:type="dcterms:W3CDTF">2011-04-18T23:50:16Z</dcterms:created>
  <dcterms:modified xsi:type="dcterms:W3CDTF">2011-04-19T00:06:56Z</dcterms:modified>
</cp:coreProperties>
</file>