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-57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第八章</a:t>
            </a:r>
            <a:r>
              <a:rPr lang="en-US" altLang="zh-CN"/>
              <a:t>——需求分析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樊子鹏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获取用户需求</a:t>
            </a:r>
          </a:p>
        </p:txBody>
      </p:sp>
      <p:pic>
        <p:nvPicPr>
          <p:cNvPr id="9" name="内容占位符 8" descr="捕获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5210" y="1976120"/>
            <a:ext cx="7212330" cy="38627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竞争性需求分析的框架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要在竞争性的环境中实践软件工程，要做实用并且创新的项目</a:t>
            </a:r>
          </a:p>
          <a:p>
            <a:r>
              <a:rPr lang="zh-CN" altLang="en-US"/>
              <a:t>怎么提出创新的想法，怎么说服别人我的创意是靠谱的</a:t>
            </a:r>
          </a:p>
          <a:p>
            <a:r>
              <a:rPr lang="zh-CN" altLang="en-US"/>
              <a:t>N（Need，需求）</a:t>
            </a:r>
          </a:p>
          <a:p>
            <a:r>
              <a:rPr lang="zh-CN" altLang="en-US"/>
              <a:t>A（Approach，做法）</a:t>
            </a:r>
          </a:p>
          <a:p>
            <a:r>
              <a:rPr lang="zh-CN" altLang="en-US"/>
              <a:t>B（Benefit，好处）</a:t>
            </a:r>
          </a:p>
          <a:p>
            <a:r>
              <a:rPr lang="zh-CN" altLang="en-US"/>
              <a:t>C（Competitors，竞争）</a:t>
            </a:r>
          </a:p>
          <a:p>
            <a:r>
              <a:rPr lang="zh-CN" altLang="en-US"/>
              <a:t>D（Delivery，推广）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功能的定位和优先级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一个团队的资源毕竟有限，怎样才能保证我们的投入能得到较大的回报呢</a:t>
            </a:r>
          </a:p>
          <a:p>
            <a:endParaRPr lang="zh-CN" altLang="en-US"/>
          </a:p>
        </p:txBody>
      </p:sp>
      <p:pic>
        <p:nvPicPr>
          <p:cNvPr id="4" name="图片 3" descr="微信图片_201810172246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510" y="2270125"/>
            <a:ext cx="5923915" cy="41827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计划和估计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软件项目计划的一个重要环节就是估计</a:t>
            </a:r>
            <a:r>
              <a:rPr lang="zh-CN" altLang="en-US" dirty="0" smtClean="0"/>
              <a:t>项目各</a:t>
            </a:r>
            <a:r>
              <a:rPr lang="zh-CN" altLang="en-US" dirty="0"/>
              <a:t>类工作（特别是各种功能）所需的</a:t>
            </a:r>
            <a:r>
              <a:rPr lang="zh-CN" altLang="en-US" dirty="0" smtClean="0"/>
              <a:t>时间。在</a:t>
            </a:r>
            <a:r>
              <a:rPr lang="zh-CN" altLang="en-US" dirty="0"/>
              <a:t>开始</a:t>
            </a:r>
            <a:r>
              <a:rPr lang="zh-CN" altLang="en-US" dirty="0" smtClean="0"/>
              <a:t>估计</a:t>
            </a:r>
            <a:r>
              <a:rPr lang="zh-CN" altLang="en-US" dirty="0"/>
              <a:t>之前，我们先分清楚几个概念：目标、估计</a:t>
            </a:r>
            <a:r>
              <a:rPr lang="zh-CN" altLang="en-US" dirty="0" smtClean="0"/>
              <a:t>和决心</a:t>
            </a:r>
            <a:endParaRPr lang="zh-CN" altLang="en-US" dirty="0"/>
          </a:p>
          <a:p>
            <a:r>
              <a:rPr lang="zh-CN" altLang="en-US" dirty="0" smtClean="0"/>
              <a:t>目标</a:t>
            </a:r>
            <a:r>
              <a:rPr lang="zh-CN" altLang="en-US" dirty="0"/>
              <a:t>：表明一个希望达到的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r>
              <a:rPr lang="zh-CN" altLang="en-US" dirty="0"/>
              <a:t>估计：以当前了解的情况和掌握的资源，要</a:t>
            </a:r>
            <a:r>
              <a:rPr lang="zh-CN" altLang="en-US" dirty="0" smtClean="0"/>
              <a:t>花费多少</a:t>
            </a:r>
            <a:r>
              <a:rPr lang="zh-CN" altLang="en-US" dirty="0"/>
              <a:t>人力物力</a:t>
            </a:r>
            <a:r>
              <a:rPr lang="zh-CN" altLang="en-US" dirty="0" smtClean="0"/>
              <a:t>时       间</a:t>
            </a:r>
            <a:r>
              <a:rPr lang="zh-CN" altLang="en-US" dirty="0"/>
              <a:t>才能实现某</a:t>
            </a:r>
            <a:r>
              <a:rPr lang="zh-CN" altLang="en-US" dirty="0" smtClean="0"/>
              <a:t>事</a:t>
            </a:r>
            <a:endParaRPr lang="en-US" altLang="zh-CN" dirty="0" smtClean="0"/>
          </a:p>
          <a:p>
            <a:r>
              <a:rPr lang="zh-CN" altLang="en-US" dirty="0"/>
              <a:t>决心：保证在某个时间之前完成预先规定的</a:t>
            </a:r>
            <a:r>
              <a:rPr lang="zh-CN" altLang="en-US" dirty="0" smtClean="0"/>
              <a:t>功能和质量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761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估计后面的假设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找到一个</a:t>
            </a:r>
            <a:r>
              <a:rPr lang="zh-CN" altLang="en-US" dirty="0" smtClean="0"/>
              <a:t>主持人</a:t>
            </a:r>
            <a:endParaRPr lang="en-US" altLang="zh-CN" dirty="0" smtClean="0"/>
          </a:p>
          <a:p>
            <a:r>
              <a:rPr lang="zh-CN" altLang="en-US" dirty="0"/>
              <a:t>主持几轮讨论，先确定大家对目标有统一的</a:t>
            </a:r>
            <a:r>
              <a:rPr lang="zh-CN" altLang="en-US" dirty="0" smtClean="0"/>
              <a:t>理解。然后</a:t>
            </a:r>
            <a:r>
              <a:rPr lang="zh-CN" altLang="en-US" dirty="0"/>
              <a:t>每一轮统计</a:t>
            </a:r>
            <a:r>
              <a:rPr lang="zh-CN" altLang="en-US" dirty="0" smtClean="0"/>
              <a:t>大家</a:t>
            </a:r>
            <a:r>
              <a:rPr lang="zh-CN" altLang="en-US" dirty="0"/>
              <a:t>对时间的估计，并且询问大家估计值的前提</a:t>
            </a:r>
            <a:r>
              <a:rPr lang="zh-CN" altLang="en-US" dirty="0" smtClean="0"/>
              <a:t>假设</a:t>
            </a:r>
            <a:r>
              <a:rPr lang="zh-CN" altLang="en-US" dirty="0"/>
              <a:t>是什么，</a:t>
            </a:r>
            <a:r>
              <a:rPr lang="zh-CN" altLang="en-US" dirty="0" smtClean="0"/>
              <a:t>找到</a:t>
            </a:r>
            <a:r>
              <a:rPr lang="zh-CN" altLang="en-US" dirty="0"/>
              <a:t>合理的假设，然后</a:t>
            </a:r>
            <a:r>
              <a:rPr lang="zh-CN" altLang="en-US" dirty="0" smtClean="0"/>
              <a:t>继续</a:t>
            </a:r>
            <a:endParaRPr lang="en-US" altLang="zh-CN" dirty="0" smtClean="0"/>
          </a:p>
          <a:p>
            <a:r>
              <a:rPr lang="zh-CN" altLang="en-US" dirty="0"/>
              <a:t>最后大家的估计收敛到一个大家都</a:t>
            </a:r>
            <a:r>
              <a:rPr lang="zh-CN" altLang="en-US" dirty="0" smtClean="0"/>
              <a:t>比较满意</a:t>
            </a:r>
            <a:r>
              <a:rPr lang="zh-CN" altLang="en-US" dirty="0"/>
              <a:t>的精度数值。于是估计就结束</a:t>
            </a:r>
            <a:r>
              <a:rPr lang="zh-CN" altLang="en-US" dirty="0" smtClean="0"/>
              <a:t>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2849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zh-CN" altLang="en-US" dirty="0"/>
              <a:t>不必太拘泥于</a:t>
            </a:r>
            <a:r>
              <a:rPr lang="zh-CN" altLang="en-US" dirty="0" smtClean="0"/>
              <a:t>精度</a:t>
            </a:r>
            <a:endParaRPr lang="en-US" altLang="zh-CN" dirty="0" smtClean="0"/>
          </a:p>
          <a:p>
            <a:r>
              <a:rPr lang="zh-CN" altLang="en-US" dirty="0"/>
              <a:t>主持人要记住在每一轮的讨论中探询</a:t>
            </a:r>
            <a:r>
              <a:rPr lang="zh-CN" altLang="en-US" dirty="0" smtClean="0"/>
              <a:t>数值</a:t>
            </a:r>
            <a:r>
              <a:rPr lang="zh-CN" altLang="en-US" dirty="0"/>
              <a:t>背后的</a:t>
            </a:r>
            <a:r>
              <a:rPr lang="zh-CN" altLang="en-US" dirty="0" smtClean="0"/>
              <a:t>假设</a:t>
            </a:r>
            <a:endParaRPr lang="en-US" altLang="zh-CN" dirty="0" smtClean="0"/>
          </a:p>
          <a:p>
            <a:r>
              <a:rPr lang="zh-CN" altLang="en-US" dirty="0"/>
              <a:t>大家的</a:t>
            </a:r>
            <a:r>
              <a:rPr lang="zh-CN" altLang="en-US" dirty="0" smtClean="0"/>
              <a:t>假设要</a:t>
            </a:r>
            <a:r>
              <a:rPr lang="zh-CN" altLang="en-US" dirty="0"/>
              <a:t>收敛，不要</a:t>
            </a:r>
            <a:r>
              <a:rPr lang="zh-CN" altLang="en-US" dirty="0" smtClean="0"/>
              <a:t>天马行空，</a:t>
            </a:r>
            <a:r>
              <a:rPr lang="zh-CN" altLang="en-US" dirty="0"/>
              <a:t>每一轮的讨论中，估计值的上界和下界</a:t>
            </a:r>
            <a:r>
              <a:rPr lang="zh-CN" altLang="en-US" dirty="0" smtClean="0"/>
              <a:t>要不断</a:t>
            </a:r>
            <a:r>
              <a:rPr lang="zh-CN" altLang="en-US" dirty="0"/>
              <a:t>接近</a:t>
            </a:r>
          </a:p>
          <a:p>
            <a:r>
              <a:rPr lang="zh-CN" altLang="en-US" dirty="0"/>
              <a:t>最后得到的估计数值，也许</a:t>
            </a:r>
            <a:r>
              <a:rPr lang="zh-CN" altLang="en-US" dirty="0" smtClean="0"/>
              <a:t>和某人</a:t>
            </a:r>
            <a:r>
              <a:rPr lang="zh-CN" altLang="en-US" dirty="0"/>
              <a:t>最初提出的数值很接近，但是这意义</a:t>
            </a:r>
            <a:r>
              <a:rPr lang="zh-CN" altLang="en-US" dirty="0" smtClean="0"/>
              <a:t>并不大</a:t>
            </a:r>
            <a:endParaRPr lang="zh-CN" altLang="en-US" dirty="0"/>
          </a:p>
          <a:p>
            <a:r>
              <a:rPr lang="zh-CN" altLang="en-US" dirty="0" smtClean="0"/>
              <a:t>长期项目要考虑人员变动问题</a:t>
            </a:r>
            <a:endParaRPr lang="en-US" altLang="zh-CN" dirty="0" smtClean="0"/>
          </a:p>
          <a:p>
            <a:r>
              <a:rPr lang="zh-CN" altLang="en-US" dirty="0"/>
              <a:t>软件</a:t>
            </a:r>
            <a:r>
              <a:rPr lang="zh-CN" altLang="en-US" dirty="0" smtClean="0"/>
              <a:t>项目有不少</a:t>
            </a:r>
            <a:r>
              <a:rPr lang="zh-CN" altLang="en-US" dirty="0"/>
              <a:t>东西可以重用别人的结果，但是项目中最</a:t>
            </a:r>
            <a:r>
              <a:rPr lang="zh-CN" altLang="en-US" dirty="0" smtClean="0"/>
              <a:t>有价值</a:t>
            </a:r>
            <a:r>
              <a:rPr lang="zh-CN" altLang="en-US" dirty="0"/>
              <a:t>的部分，别人都还没做过</a:t>
            </a:r>
            <a:r>
              <a:rPr lang="zh-CN" altLang="en-US" dirty="0" smtClean="0"/>
              <a:t>，得</a:t>
            </a:r>
            <a:r>
              <a:rPr lang="zh-CN" altLang="en-US" dirty="0"/>
              <a:t>自己</a:t>
            </a:r>
            <a:r>
              <a:rPr lang="zh-CN" altLang="en-US" dirty="0" smtClean="0"/>
              <a:t>动手，这时不能</a:t>
            </a:r>
            <a:r>
              <a:rPr lang="zh-CN" altLang="en-US" dirty="0"/>
              <a:t>高估自己的</a:t>
            </a:r>
            <a:r>
              <a:rPr lang="zh-CN" altLang="en-US" dirty="0" smtClean="0"/>
              <a:t>能力</a:t>
            </a:r>
            <a:r>
              <a:rPr lang="zh-CN" altLang="en-US" dirty="0"/>
              <a:t>，低估未知的困难</a:t>
            </a:r>
          </a:p>
          <a:p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574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zh-CN" altLang="en-US" dirty="0"/>
              <a:t>实际时间花费主要取决于两</a:t>
            </a:r>
            <a:r>
              <a:rPr lang="zh-CN" altLang="en-US" dirty="0" smtClean="0"/>
              <a:t>个因素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对</a:t>
            </a:r>
            <a:r>
              <a:rPr lang="zh-CN" altLang="en-US" dirty="0"/>
              <a:t>某件事的估计</a:t>
            </a:r>
            <a:r>
              <a:rPr lang="zh-CN" altLang="en-US" dirty="0" smtClean="0"/>
              <a:t>时间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zh-CN" altLang="en-US" dirty="0"/>
              <a:t>以及他做过</a:t>
            </a:r>
            <a:r>
              <a:rPr lang="zh-CN" altLang="en-US" dirty="0" smtClean="0"/>
              <a:t>类似开发</a:t>
            </a:r>
            <a:r>
              <a:rPr lang="zh-CN" altLang="en-US" dirty="0"/>
              <a:t>工作的</a:t>
            </a:r>
            <a:r>
              <a:rPr lang="zh-CN" altLang="en-US" dirty="0" smtClean="0"/>
              <a:t>次数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：</a:t>
            </a:r>
            <a:r>
              <a:rPr lang="en-US" altLang="zh-CN" dirty="0"/>
              <a:t>Y = X ± X ÷ </a:t>
            </a:r>
            <a:r>
              <a:rPr lang="en-US" altLang="zh-CN" dirty="0" smtClean="0"/>
              <a:t>N</a:t>
            </a:r>
          </a:p>
          <a:p>
            <a:r>
              <a:rPr lang="zh-CN" altLang="en-US" dirty="0"/>
              <a:t>项目的</a:t>
            </a:r>
            <a:r>
              <a:rPr lang="zh-CN" altLang="en-US" dirty="0" smtClean="0"/>
              <a:t>复杂程度</a:t>
            </a:r>
            <a:r>
              <a:rPr lang="zh-CN" altLang="en-US" dirty="0"/>
              <a:t>将由下面两个因素决定：</a:t>
            </a:r>
          </a:p>
          <a:p>
            <a:r>
              <a:rPr lang="zh-CN" altLang="en-US" dirty="0"/>
              <a:t>需求的复杂程度：程序员是第几次实现类似</a:t>
            </a:r>
            <a:r>
              <a:rPr lang="zh-CN" altLang="en-US" dirty="0" smtClean="0"/>
              <a:t>的需求</a:t>
            </a:r>
            <a:endParaRPr lang="zh-CN" altLang="en-US" dirty="0"/>
          </a:p>
          <a:p>
            <a:r>
              <a:rPr lang="zh-CN" altLang="en-US" dirty="0"/>
              <a:t>技术的复杂程度：程序员是第几次用这个</a:t>
            </a:r>
            <a:r>
              <a:rPr lang="zh-CN" altLang="en-US" dirty="0" smtClean="0"/>
              <a:t>技术实现</a:t>
            </a:r>
            <a:endParaRPr lang="en-US" altLang="zh-CN" dirty="0" smtClean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651" y="2844845"/>
            <a:ext cx="4174003" cy="345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18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时间估计的两</a:t>
            </a:r>
            <a:r>
              <a:rPr lang="zh-CN" altLang="en-US" dirty="0"/>
              <a:t>个方面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自底向上。团队成员各自估计底层模块和</a:t>
            </a:r>
            <a:r>
              <a:rPr lang="zh-CN" altLang="en-US" dirty="0" smtClean="0"/>
              <a:t>单个功能</a:t>
            </a:r>
            <a:r>
              <a:rPr lang="zh-CN" altLang="en-US" dirty="0"/>
              <a:t>（及单元测试）所需的时间，再加上集成</a:t>
            </a:r>
            <a:r>
              <a:rPr lang="zh-CN" altLang="en-US" dirty="0" smtClean="0"/>
              <a:t>及基本</a:t>
            </a:r>
            <a:r>
              <a:rPr lang="zh-CN" altLang="en-US" dirty="0"/>
              <a:t>测试的时间，就是大概的开发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r>
              <a:rPr lang="zh-CN" altLang="en-US" dirty="0"/>
              <a:t>回溯。团队从整个项目最终交付之日往回</a:t>
            </a:r>
            <a:r>
              <a:rPr lang="zh-CN" altLang="en-US" dirty="0" smtClean="0"/>
              <a:t>倒推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2757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zh-CN" altLang="en-US" dirty="0"/>
              <a:t>敏捷开发的项目中，团队一般不过分</a:t>
            </a:r>
            <a:r>
              <a:rPr lang="zh-CN" altLang="en-US" dirty="0" smtClean="0"/>
              <a:t>强调“估计”的</a:t>
            </a:r>
            <a:r>
              <a:rPr lang="zh-CN" altLang="en-US" dirty="0"/>
              <a:t>价值，因为它就是一</a:t>
            </a:r>
            <a:r>
              <a:rPr lang="zh-CN" altLang="en-US" dirty="0" smtClean="0"/>
              <a:t>个“猜”字。“猜得准”不是</a:t>
            </a:r>
            <a:r>
              <a:rPr lang="zh-CN" altLang="en-US" dirty="0"/>
              <a:t>团队的目标。团队的目标是把软件写出来，</a:t>
            </a:r>
            <a:r>
              <a:rPr lang="zh-CN" altLang="en-US" dirty="0" smtClean="0"/>
              <a:t>让用户</a:t>
            </a:r>
            <a:r>
              <a:rPr lang="zh-CN" altLang="en-US" dirty="0"/>
              <a:t>满意。如果猜错了，没关系，微调项目</a:t>
            </a:r>
            <a:r>
              <a:rPr lang="zh-CN" altLang="en-US" dirty="0" smtClean="0"/>
              <a:t>进度即</a:t>
            </a:r>
            <a:r>
              <a:rPr lang="zh-CN" altLang="en-US" dirty="0"/>
              <a:t>可，不要</a:t>
            </a:r>
            <a:r>
              <a:rPr lang="zh-CN" altLang="en-US" dirty="0" smtClean="0"/>
              <a:t>为了“猜得准”而</a:t>
            </a:r>
            <a:r>
              <a:rPr lang="zh-CN" altLang="en-US" dirty="0"/>
              <a:t>踌躇不前，或者</a:t>
            </a:r>
            <a:r>
              <a:rPr lang="zh-CN" altLang="en-US" dirty="0" smtClean="0"/>
              <a:t>为了让</a:t>
            </a:r>
            <a:r>
              <a:rPr lang="zh-CN" altLang="en-US" dirty="0"/>
              <a:t>当初的猜测看起来靠谱而不如实报告进度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1811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分而治之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一个团队项目要在一段时间内完成诸多任务，</a:t>
            </a:r>
            <a:r>
              <a:rPr lang="zh-CN" altLang="en-US" dirty="0" smtClean="0"/>
              <a:t>满足</a:t>
            </a:r>
            <a:r>
              <a:rPr lang="zh-CN" altLang="en-US" dirty="0"/>
              <a:t>用户的需求，实现团队的目标，同时还希望</a:t>
            </a:r>
            <a:r>
              <a:rPr lang="zh-CN" altLang="en-US" dirty="0" smtClean="0"/>
              <a:t>项目</a:t>
            </a:r>
            <a:r>
              <a:rPr lang="zh-CN" altLang="en-US" dirty="0"/>
              <a:t>能维持良好的技术架构，以便持续开发，</a:t>
            </a:r>
            <a:r>
              <a:rPr lang="zh-CN" altLang="en-US" dirty="0" smtClean="0"/>
              <a:t>千头万绪</a:t>
            </a:r>
            <a:r>
              <a:rPr lang="zh-CN" altLang="en-US" dirty="0"/>
              <a:t>，从哪里入手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369" y="3515060"/>
            <a:ext cx="7001853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89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软件需求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人们的需求五花八门，那么软件团队如何才能准确而全面地找到这些需求呢？</a:t>
            </a:r>
          </a:p>
          <a:p>
            <a:r>
              <a:rPr lang="en-US" altLang="zh-CN"/>
              <a:t>1</a:t>
            </a:r>
            <a:r>
              <a:rPr lang="zh-CN" altLang="en-US"/>
              <a:t>、获取和引导需求</a:t>
            </a:r>
          </a:p>
          <a:p>
            <a:r>
              <a:rPr lang="en-US" altLang="zh-CN"/>
              <a:t>2</a:t>
            </a:r>
            <a:r>
              <a:rPr lang="zh-CN" altLang="en-US"/>
              <a:t>、分析和定义需求</a:t>
            </a:r>
          </a:p>
          <a:p>
            <a:r>
              <a:rPr lang="en-US" altLang="zh-CN"/>
              <a:t>3</a:t>
            </a:r>
            <a:r>
              <a:rPr lang="zh-CN" altLang="en-US"/>
              <a:t>、验证需求</a:t>
            </a:r>
          </a:p>
          <a:p>
            <a:r>
              <a:rPr lang="en-US" altLang="zh-CN"/>
              <a:t>4</a:t>
            </a:r>
            <a:r>
              <a:rPr lang="zh-CN" altLang="en-US"/>
              <a:t>、在软件产品的生命周期中管理需求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分而治之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保证所有子节点覆盖了全部父节点包含的</a:t>
            </a:r>
            <a:r>
              <a:rPr lang="zh-CN" altLang="en-US" dirty="0" smtClean="0"/>
              <a:t>内容</a:t>
            </a:r>
            <a:endParaRPr lang="zh-CN" altLang="en-US" dirty="0"/>
          </a:p>
          <a:p>
            <a:r>
              <a:rPr lang="zh-CN" altLang="en-US" dirty="0"/>
              <a:t>保证各个子节点不要相互</a:t>
            </a:r>
            <a:r>
              <a:rPr lang="zh-CN" altLang="en-US" dirty="0" smtClean="0"/>
              <a:t>覆盖</a:t>
            </a:r>
            <a:endParaRPr lang="en-US" altLang="zh-CN" dirty="0"/>
          </a:p>
          <a:p>
            <a:r>
              <a:rPr lang="zh-CN" altLang="en-US" dirty="0" smtClean="0"/>
              <a:t>叶子</a:t>
            </a:r>
            <a:r>
              <a:rPr lang="zh-CN" altLang="en-US" dirty="0"/>
              <a:t>节点要保证足够小，能在一个里程碑中</a:t>
            </a:r>
            <a:r>
              <a:rPr lang="zh-CN" altLang="en-US" dirty="0" smtClean="0"/>
              <a:t>完成</a:t>
            </a:r>
            <a:r>
              <a:rPr lang="zh-CN" altLang="en-US" dirty="0"/>
              <a:t>。在通常的软件项目中，叶节点的成本最好</a:t>
            </a:r>
            <a:r>
              <a:rPr lang="zh-CN" altLang="en-US" dirty="0" smtClean="0"/>
              <a:t>不要</a:t>
            </a:r>
            <a:r>
              <a:rPr lang="zh-CN" altLang="en-US" dirty="0"/>
              <a:t>超过两周</a:t>
            </a:r>
          </a:p>
          <a:p>
            <a:r>
              <a:rPr lang="zh-CN" altLang="en-US" dirty="0"/>
              <a:t>从结果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Outcome</a:t>
            </a:r>
            <a:r>
              <a:rPr lang="zh-CN" altLang="en-US" dirty="0" smtClean="0"/>
              <a:t>）</a:t>
            </a:r>
            <a:r>
              <a:rPr lang="zh-CN" altLang="en-US" dirty="0"/>
              <a:t>出发</a:t>
            </a:r>
            <a:r>
              <a:rPr lang="zh-CN" altLang="en-US" dirty="0" smtClean="0"/>
              <a:t>构建</a:t>
            </a:r>
            <a:r>
              <a:rPr lang="en-US" altLang="zh-CN" dirty="0" smtClean="0"/>
              <a:t>WBS</a:t>
            </a:r>
            <a:r>
              <a:rPr lang="zh-CN" altLang="en-US" dirty="0" smtClean="0"/>
              <a:t>，</a:t>
            </a:r>
            <a:r>
              <a:rPr lang="zh-CN" altLang="en-US" dirty="0"/>
              <a:t>而</a:t>
            </a:r>
            <a:r>
              <a:rPr lang="zh-CN" altLang="en-US" dirty="0" smtClean="0"/>
              <a:t>不是从</a:t>
            </a:r>
            <a:r>
              <a:rPr lang="zh-CN" altLang="en-US" dirty="0"/>
              <a:t>团队的活动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）出发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163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获取和引导需求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用户需求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、需求捕捉</a:t>
            </a:r>
          </a:p>
          <a:p>
            <a:r>
              <a:rPr lang="en-US" altLang="zh-CN"/>
              <a:t>2</a:t>
            </a:r>
            <a:r>
              <a:rPr lang="zh-CN" altLang="en-US"/>
              <a:t>、引导需求</a:t>
            </a:r>
          </a:p>
          <a:p>
            <a:r>
              <a:rPr lang="en-US" altLang="zh-CN"/>
              <a:t>3</a:t>
            </a:r>
            <a:r>
              <a:rPr lang="zh-CN" altLang="en-US"/>
              <a:t>、挖掘需求</a:t>
            </a:r>
          </a:p>
          <a:p>
            <a:r>
              <a:rPr lang="en-US" altLang="zh-CN"/>
              <a:t>4</a:t>
            </a:r>
            <a:r>
              <a:rPr lang="zh-CN" altLang="en-US"/>
              <a:t>、推测需求（快捷支付、音乐分享）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软件企业需求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捕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95680"/>
            <a:ext cx="10057765" cy="4866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zh-CN" altLang="en-US"/>
              <a:t>技术团队需求</a:t>
            </a:r>
          </a:p>
          <a:p>
            <a:pPr marL="0" indent="0">
              <a:buNone/>
            </a:pPr>
            <a:r>
              <a:rPr lang="zh-CN" altLang="en-US"/>
              <a:t>考虑软件的代码、架构、所依赖平台的长期演化的时候，会提出技术性的需求，包括代码的迁移、架构的演化、平台的变化，或者引入新的技术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分析和定义需求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从各个方面获取的需求进行规整，定义需求的内涵，从各个角度将需求量化（需求实现的最后期限，实现需求大致所需的时间和资源成本，各个不同需求的优先级，需求带来的收益，等等）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验证需求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软件团队要跟利益相关者沟通，通过分析报告、技术原型、用户调查或演示等形式向他们验证软件团队对于这些需求的认知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在软件产品的生命周期中管理需求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在软件的生命周期中，需求在发生变化，技术在发展，团队成员的能力也在提高。原来认为重要的事情可能不再重要，有些功能原来技术上很难实现，现在出现了捷径，一些相关的法规会发生变化，外部的合作伙伴突然发生变化，这些都要求我们不断对需求进行重新审核并做出相应的调整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软件产品的利益相关者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709160" y="2007870"/>
            <a:ext cx="2906395" cy="782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/>
              <a:t>利益相关者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206500" y="2007870"/>
            <a:ext cx="2906395" cy="782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/>
              <a:t>用户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8330565" y="2007870"/>
            <a:ext cx="2906395" cy="782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/>
              <a:t>顾客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206500" y="3610610"/>
            <a:ext cx="2906395" cy="782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/>
              <a:t>市场分析师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4709160" y="3609975"/>
            <a:ext cx="2906395" cy="782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/>
              <a:t>监管部门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8330565" y="3609975"/>
            <a:ext cx="2906395" cy="782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/>
              <a:t>软件工程师</a:t>
            </a:r>
          </a:p>
        </p:txBody>
      </p:sp>
      <p:cxnSp>
        <p:nvCxnSpPr>
          <p:cNvPr id="11" name="直接连接符 10"/>
          <p:cNvCxnSpPr>
            <a:stCxn id="6" idx="3"/>
            <a:endCxn id="4" idx="1"/>
          </p:cNvCxnSpPr>
          <p:nvPr/>
        </p:nvCxnSpPr>
        <p:spPr>
          <a:xfrm>
            <a:off x="4112895" y="2399030"/>
            <a:ext cx="596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4" idx="3"/>
            <a:endCxn id="7" idx="1"/>
          </p:cNvCxnSpPr>
          <p:nvPr/>
        </p:nvCxnSpPr>
        <p:spPr>
          <a:xfrm>
            <a:off x="7615555" y="2399030"/>
            <a:ext cx="715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2"/>
            <a:endCxn id="9" idx="0"/>
          </p:cNvCxnSpPr>
          <p:nvPr/>
        </p:nvCxnSpPr>
        <p:spPr>
          <a:xfrm>
            <a:off x="6162675" y="2790190"/>
            <a:ext cx="0" cy="819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0" idx="0"/>
          </p:cNvCxnSpPr>
          <p:nvPr/>
        </p:nvCxnSpPr>
        <p:spPr>
          <a:xfrm flipH="1" flipV="1">
            <a:off x="6148070" y="2796540"/>
            <a:ext cx="3636010" cy="813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0"/>
          </p:cNvCxnSpPr>
          <p:nvPr/>
        </p:nvCxnSpPr>
        <p:spPr>
          <a:xfrm flipV="1">
            <a:off x="2660015" y="2786380"/>
            <a:ext cx="3507740" cy="824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996</Words>
  <Application>Microsoft Office PowerPoint</Application>
  <PresentationFormat>自定义</PresentationFormat>
  <Paragraphs>77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第八章——需求分析</vt:lpstr>
      <vt:lpstr>软件需求</vt:lpstr>
      <vt:lpstr>获取和引导需求</vt:lpstr>
      <vt:lpstr>PowerPoint 演示文稿</vt:lpstr>
      <vt:lpstr>PowerPoint 演示文稿</vt:lpstr>
      <vt:lpstr>分析和定义需求</vt:lpstr>
      <vt:lpstr>验证需求</vt:lpstr>
      <vt:lpstr>在软件产品的生命周期中管理需求</vt:lpstr>
      <vt:lpstr>软件产品的利益相关者</vt:lpstr>
      <vt:lpstr>获取用户需求</vt:lpstr>
      <vt:lpstr>竞争性需求分析的框架</vt:lpstr>
      <vt:lpstr>功能的定位和优先级</vt:lpstr>
      <vt:lpstr>计划和估计</vt:lpstr>
      <vt:lpstr>估计后面的假设</vt:lpstr>
      <vt:lpstr>PowerPoint 演示文稿</vt:lpstr>
      <vt:lpstr>PowerPoint 演示文稿</vt:lpstr>
      <vt:lpstr>时间估计的两个方面</vt:lpstr>
      <vt:lpstr>PowerPoint 演示文稿</vt:lpstr>
      <vt:lpstr>分而治之</vt:lpstr>
      <vt:lpstr>分而治之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FZP</dc:creator>
  <cp:lastModifiedBy>Sky123.Org</cp:lastModifiedBy>
  <cp:revision>6</cp:revision>
  <dcterms:created xsi:type="dcterms:W3CDTF">2018-10-15T12:29:08Z</dcterms:created>
  <dcterms:modified xsi:type="dcterms:W3CDTF">2018-10-20T15:27:14Z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