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第八章</a:t>
            </a:r>
            <a:r>
              <a:rPr lang="en-US" altLang="zh-CN"/>
              <a:t>——需求分析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樊子鹏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获取用户需求</a:t>
            </a:r>
            <a:endParaRPr lang="zh-CN" altLang="en-US"/>
          </a:p>
        </p:txBody>
      </p:sp>
      <p:pic>
        <p:nvPicPr>
          <p:cNvPr id="9" name="内容占位符 8" descr="捕获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5210" y="1976120"/>
            <a:ext cx="7212330" cy="38627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竞争性需求分析的框架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要在竞争性的环境中实践软件工程，要做实用并且创新的项目</a:t>
            </a:r>
            <a:endParaRPr lang="zh-CN" altLang="en-US"/>
          </a:p>
          <a:p>
            <a:r>
              <a:rPr lang="zh-CN" altLang="en-US"/>
              <a:t>怎么提出创新的想法，怎么说服别人我的创意是靠谱的</a:t>
            </a:r>
            <a:endParaRPr lang="zh-CN" altLang="en-US"/>
          </a:p>
          <a:p>
            <a:r>
              <a:rPr lang="zh-CN" altLang="en-US"/>
              <a:t>N（Need，需求）</a:t>
            </a:r>
            <a:endParaRPr lang="zh-CN" altLang="en-US"/>
          </a:p>
          <a:p>
            <a:r>
              <a:rPr lang="zh-CN" altLang="en-US"/>
              <a:t>A（Approach，做法）</a:t>
            </a:r>
            <a:endParaRPr lang="zh-CN" altLang="en-US"/>
          </a:p>
          <a:p>
            <a:r>
              <a:rPr lang="zh-CN" altLang="en-US"/>
              <a:t>B（Benefit，好处）</a:t>
            </a:r>
            <a:endParaRPr lang="zh-CN" altLang="en-US"/>
          </a:p>
          <a:p>
            <a:r>
              <a:rPr lang="zh-CN" altLang="en-US"/>
              <a:t>C（Competitors，竞争）</a:t>
            </a:r>
            <a:endParaRPr lang="zh-CN" altLang="en-US"/>
          </a:p>
          <a:p>
            <a:r>
              <a:rPr lang="zh-CN" altLang="en-US"/>
              <a:t>D（Delivery，推广）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功能的定位和优先级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一个团队的资源毕竟有限，怎样才能保证我们的投入能得到较大的回报呢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微信图片_201810172246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7510" y="2270125"/>
            <a:ext cx="5923915" cy="4182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人们的需求五花八门，那么软件团队如何才能准确而全面地找到这些需求呢？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、获取和引导需求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、分析和定义需求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、验证需求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、在软件产品的生命周期中管理需求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获取和引导需求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用户需求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、需求捕捉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、引导需求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、挖掘需求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、推测需求（快捷支付、音乐分享）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/>
          </p:nvPr>
        </p:nvSpPr>
        <p:spPr/>
        <p:txBody>
          <a:bodyPr/>
          <a:p>
            <a:r>
              <a:rPr lang="zh-CN" altLang="en-US">
                <a:sym typeface="+mn-ea"/>
              </a:rPr>
              <a:t>软件企业需求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95680"/>
            <a:ext cx="10057765" cy="4866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p>
            <a:r>
              <a:rPr lang="zh-CN" altLang="en-US"/>
              <a:t>技术团队需求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考虑软件的代码、架构、所依赖平台的长期演化的时候，会提出技术性的需求，包括代码的迁移、架构的演化、平台的变化，或者引入新的技术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分析和定义需求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从各个方面获取的需求进行规整，定义需求的内涵，从各个角度将需求量化（需求实现的最后期限，实现需求大致所需的时间和资源成本，各个不同需求的优先级，需求带来的收益，等等）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验证需求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软件团队要跟利益相关者沟通，通过分析报告、技术原型、用户调查或演示等形式向他们验证软件团队对于这些需求的认知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在软件产品的生命周期中管理需求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在软件的生命周期中，需求在发生变化，技术在发展，团队成员的能力也在提高。原来认为重要的事情可能不再重要，有些功能原来技术上很难实现，现在出现了捷径，一些相关的法规会发生变化，外部的合作伙伴突然发生变化，这些都要求我们不断对需求进行重新审核并做出相应的调整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软件产品的利益相关者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709160" y="2007870"/>
            <a:ext cx="2906395" cy="78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/>
              <a:t>利益相关者</a:t>
            </a:r>
            <a:endParaRPr lang="zh-CN" altLang="en-US" sz="3200" b="1"/>
          </a:p>
        </p:txBody>
      </p:sp>
      <p:sp>
        <p:nvSpPr>
          <p:cNvPr id="6" name="圆角矩形 5"/>
          <p:cNvSpPr/>
          <p:nvPr/>
        </p:nvSpPr>
        <p:spPr>
          <a:xfrm>
            <a:off x="1206500" y="2007870"/>
            <a:ext cx="2906395" cy="78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/>
              <a:t>用户</a:t>
            </a:r>
            <a:endParaRPr lang="zh-CN" altLang="en-US" sz="3200" b="1"/>
          </a:p>
        </p:txBody>
      </p:sp>
      <p:sp>
        <p:nvSpPr>
          <p:cNvPr id="7" name="圆角矩形 6"/>
          <p:cNvSpPr/>
          <p:nvPr/>
        </p:nvSpPr>
        <p:spPr>
          <a:xfrm>
            <a:off x="8330565" y="2007870"/>
            <a:ext cx="2906395" cy="78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/>
              <a:t>顾客</a:t>
            </a:r>
            <a:endParaRPr lang="zh-CN" altLang="en-US" sz="3200" b="1"/>
          </a:p>
        </p:txBody>
      </p:sp>
      <p:sp>
        <p:nvSpPr>
          <p:cNvPr id="8" name="圆角矩形 7"/>
          <p:cNvSpPr/>
          <p:nvPr/>
        </p:nvSpPr>
        <p:spPr>
          <a:xfrm>
            <a:off x="1206500" y="3610610"/>
            <a:ext cx="2906395" cy="78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/>
              <a:t>市场分析师</a:t>
            </a:r>
            <a:endParaRPr lang="zh-CN" altLang="en-US" sz="3200" b="1"/>
          </a:p>
        </p:txBody>
      </p:sp>
      <p:sp>
        <p:nvSpPr>
          <p:cNvPr id="9" name="圆角矩形 8"/>
          <p:cNvSpPr/>
          <p:nvPr/>
        </p:nvSpPr>
        <p:spPr>
          <a:xfrm>
            <a:off x="4709160" y="3609975"/>
            <a:ext cx="2906395" cy="78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/>
              <a:t>监管部门</a:t>
            </a:r>
            <a:endParaRPr lang="zh-CN" altLang="en-US" sz="3200" b="1"/>
          </a:p>
        </p:txBody>
      </p:sp>
      <p:sp>
        <p:nvSpPr>
          <p:cNvPr id="10" name="圆角矩形 9"/>
          <p:cNvSpPr/>
          <p:nvPr/>
        </p:nvSpPr>
        <p:spPr>
          <a:xfrm>
            <a:off x="8330565" y="3609975"/>
            <a:ext cx="2906395" cy="78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/>
              <a:t>软件工程师</a:t>
            </a:r>
            <a:endParaRPr lang="zh-CN" altLang="en-US" sz="3200" b="1"/>
          </a:p>
        </p:txBody>
      </p:sp>
      <p:cxnSp>
        <p:nvCxnSpPr>
          <p:cNvPr id="11" name="直接连接符 10"/>
          <p:cNvCxnSpPr>
            <a:stCxn id="6" idx="3"/>
            <a:endCxn id="4" idx="1"/>
          </p:cNvCxnSpPr>
          <p:nvPr/>
        </p:nvCxnSpPr>
        <p:spPr>
          <a:xfrm>
            <a:off x="4112895" y="2399030"/>
            <a:ext cx="596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3"/>
            <a:endCxn id="7" idx="1"/>
          </p:cNvCxnSpPr>
          <p:nvPr/>
        </p:nvCxnSpPr>
        <p:spPr>
          <a:xfrm>
            <a:off x="7615555" y="2399030"/>
            <a:ext cx="715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2"/>
            <a:endCxn id="9" idx="0"/>
          </p:cNvCxnSpPr>
          <p:nvPr/>
        </p:nvCxnSpPr>
        <p:spPr>
          <a:xfrm>
            <a:off x="6162675" y="2790190"/>
            <a:ext cx="0" cy="81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0"/>
          </p:cNvCxnSpPr>
          <p:nvPr/>
        </p:nvCxnSpPr>
        <p:spPr>
          <a:xfrm flipH="1" flipV="1">
            <a:off x="6148070" y="2796540"/>
            <a:ext cx="3636010" cy="813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0"/>
          </p:cNvCxnSpPr>
          <p:nvPr/>
        </p:nvCxnSpPr>
        <p:spPr>
          <a:xfrm flipV="1">
            <a:off x="2660015" y="2786380"/>
            <a:ext cx="3507740" cy="82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WPS 演示</Application>
  <PresentationFormat>宽屏</PresentationFormat>
  <Paragraphs>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FZP</dc:creator>
  <cp:lastModifiedBy>FZP</cp:lastModifiedBy>
  <cp:revision>1</cp:revision>
  <dcterms:created xsi:type="dcterms:W3CDTF">2018-10-15T12:29:08Z</dcterms:created>
  <dcterms:modified xsi:type="dcterms:W3CDTF">2018-10-17T15:17:38Z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