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66" r:id="rId21"/>
    <p:sldId id="267" r:id="rId22"/>
    <p:sldId id="285" r:id="rId23"/>
    <p:sldId id="286" r:id="rId24"/>
    <p:sldId id="287" r:id="rId25"/>
    <p:sldId id="288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jpeg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</a:t>
            </a:r>
            <a:r>
              <a:rPr lang="en-US" altLang="zh-CN"/>
              <a:t>——需求分析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樊子鹏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获取用户需求</a:t>
            </a:r>
            <a:endParaRPr lang="zh-CN" altLang="en-US"/>
          </a:p>
        </p:txBody>
      </p:sp>
      <p:pic>
        <p:nvPicPr>
          <p:cNvPr id="4" name="内容占位符 3" descr="捕获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0365" y="1362710"/>
            <a:ext cx="521208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焦点小组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找到一群目标用户的代表，加上项目的利益相关者来讨论用户想要什么，用户对软件的评价等等</a:t>
            </a:r>
            <a:endParaRPr lang="zh-CN" altLang="en-US"/>
          </a:p>
          <a:p>
            <a:r>
              <a:rPr lang="zh-CN" altLang="en-US"/>
              <a:t>要求会议的组织者要有很强的组织能力，能让不同角色都充分表达意见，并如实地总结这些意见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3540125"/>
            <a:ext cx="7896860" cy="3001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p>
            <a:r>
              <a:rPr lang="zh-CN" altLang="en-US"/>
              <a:t>深入面谈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通过详细的面谈，广泛而深入地了解用户的背景、心理、需求等。这通常是一对一的采访。这种方法费时费力，效果往往取决于主持面谈的团队成员的能力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575" y="3398520"/>
            <a:ext cx="5530215" cy="3110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卡片分类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把各种需求做成便于规整的小卡片（也可以写在小贴纸上），然后反复进行下列活动：讨论 → 明晰定义 → 归类 → 排序这一方法可以帮助我们更好地统一大家对软件需求的认识，量化各种特性，更好地定义一个软件的信息架构、用户的工作流程、软件菜单结构、网站的浏览路径、各种内容的层次关系等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用户调查问卷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问题定义不准确</a:t>
            </a:r>
            <a:endParaRPr lang="zh-CN" altLang="en-US"/>
          </a:p>
          <a:p>
            <a:r>
              <a:rPr lang="zh-CN" altLang="en-US"/>
              <a:t>使用含糊不清的形容词、副词描述时间、数量、频率、价格等</a:t>
            </a:r>
            <a:endParaRPr lang="zh-CN" altLang="en-US"/>
          </a:p>
          <a:p>
            <a:r>
              <a:rPr lang="zh-CN" altLang="en-US"/>
              <a:t>让用户花额外的努力来回答问题</a:t>
            </a:r>
            <a:endParaRPr lang="zh-CN" altLang="en-US"/>
          </a:p>
          <a:p>
            <a:r>
              <a:rPr lang="zh-CN" altLang="en-US"/>
              <a:t>问题带有引导性的倾向</a:t>
            </a:r>
            <a:endParaRPr lang="zh-CN" altLang="en-US"/>
          </a:p>
          <a:p>
            <a:r>
              <a:rPr lang="zh-CN" altLang="en-US"/>
              <a:t>问题涉及用户隐私、用户所在公司的商业机密或细节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764030" y="365125"/>
            <a:ext cx="866267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用户日志研究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要求用户记录自己日常工作或生活中与所用软件相关的行为，供软件团队分析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捕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2731770"/>
            <a:ext cx="6144260" cy="3305810"/>
          </a:xfrm>
          <a:prstGeom prst="rect">
            <a:avLst/>
          </a:prstGeom>
        </p:spPr>
      </p:pic>
      <p:pic>
        <p:nvPicPr>
          <p:cNvPr id="6" name="图片 5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15" y="2607945"/>
            <a:ext cx="5325110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人类学调查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和目标用户“同吃同住同劳动”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捕获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2258060"/>
            <a:ext cx="8155940" cy="43694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捕获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63320" y="874395"/>
            <a:ext cx="9538335" cy="5109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竞争性需求分析的框架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要在竞争性的环境中实践软件工程，要做实用并且创新的项目</a:t>
            </a:r>
            <a:endParaRPr lang="zh-CN" altLang="en-US"/>
          </a:p>
          <a:p>
            <a:r>
              <a:rPr lang="zh-CN" altLang="en-US"/>
              <a:t>怎么提出创新的想法，怎么说服别人我的创意是靠谱的</a:t>
            </a:r>
            <a:endParaRPr lang="zh-CN" altLang="en-US"/>
          </a:p>
          <a:p>
            <a:r>
              <a:rPr lang="zh-CN" altLang="en-US"/>
              <a:t>N（Need，需求）</a:t>
            </a:r>
            <a:endParaRPr lang="zh-CN" altLang="en-US"/>
          </a:p>
          <a:p>
            <a:r>
              <a:rPr lang="zh-CN" altLang="en-US"/>
              <a:t>A（Approach，做法）</a:t>
            </a:r>
            <a:endParaRPr lang="zh-CN" altLang="en-US"/>
          </a:p>
          <a:p>
            <a:r>
              <a:rPr lang="zh-CN" altLang="en-US"/>
              <a:t>B（Benefit，好处）</a:t>
            </a:r>
            <a:endParaRPr lang="zh-CN" altLang="en-US"/>
          </a:p>
          <a:p>
            <a:r>
              <a:rPr lang="zh-CN" altLang="en-US"/>
              <a:t>C（Competitors，竞争）</a:t>
            </a:r>
            <a:endParaRPr lang="zh-CN" altLang="en-US"/>
          </a:p>
          <a:p>
            <a:r>
              <a:rPr lang="zh-CN" altLang="en-US"/>
              <a:t>D（Delivery，推广）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人们的需求五花八门，那么软件团队如何才能准确而全面地找到这些需求呢？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、获取和引导需求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、分析和定义需求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、验证需求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、在软件产品的生命周期中管理需求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功能的定位和优先级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一个团队的资源毕竟有限，怎样才能保证我们的投入能得到较大的回报呢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微信图片_201810172246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2270125"/>
            <a:ext cx="5923915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</a:t>
            </a:r>
            <a:r>
              <a:rPr lang="en-US" altLang="zh-CN"/>
              <a:t>——soul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杀手功能：进行测试，分析人格，根据测试结果匹配契合度高的用户进行社交活动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微信图片_20181021155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2724150"/>
            <a:ext cx="2649220" cy="3967480"/>
          </a:xfrm>
          <a:prstGeom prst="rect">
            <a:avLst/>
          </a:prstGeom>
        </p:spPr>
      </p:pic>
      <p:pic>
        <p:nvPicPr>
          <p:cNvPr id="5" name="图片 4" descr="微信图片_20181021155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75" y="2723515"/>
            <a:ext cx="2628900" cy="3967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外围功能：处杀手功能外的其他功能，例如聊天功能、发状态功能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微信图片_20181021155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545" y="1427480"/>
            <a:ext cx="2805430" cy="4749800"/>
          </a:xfrm>
          <a:prstGeom prst="rect">
            <a:avLst/>
          </a:prstGeom>
        </p:spPr>
      </p:pic>
      <p:pic>
        <p:nvPicPr>
          <p:cNvPr id="6" name="图片 5" descr="微信图片_201810211555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45" y="1427480"/>
            <a:ext cx="2670175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必需功能：聊天功能</a:t>
            </a:r>
            <a:endParaRPr lang="zh-CN" altLang="en-US"/>
          </a:p>
          <a:p>
            <a:r>
              <a:rPr lang="zh-CN" altLang="en-US"/>
              <a:t>辅助功能：辅助性的功能，例如更新资料等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微信图片_20181021155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320" y="1583690"/>
            <a:ext cx="2735580" cy="4866640"/>
          </a:xfrm>
          <a:prstGeom prst="rect">
            <a:avLst/>
          </a:prstGeom>
        </p:spPr>
      </p:pic>
      <p:pic>
        <p:nvPicPr>
          <p:cNvPr id="4" name="图片 3" descr="微信图片_201810211559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55" y="1584325"/>
            <a:ext cx="2735580" cy="4866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/>
          </p:nvPr>
        </p:nvGraphicFramePr>
        <p:xfrm>
          <a:off x="838200" y="365125"/>
          <a:ext cx="10515600" cy="565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/>
                <a:gridCol w="4847590"/>
                <a:gridCol w="5097780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外围功能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杀手功能</a:t>
                      </a:r>
                      <a:endParaRPr lang="zh-CN" altLang="en-US"/>
                    </a:p>
                  </a:txBody>
                  <a:tcPr/>
                </a:tc>
              </a:tr>
              <a:tr h="2585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必需功能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聊天功能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进行测试，根据契合度匹配用户</a:t>
                      </a:r>
                      <a:endParaRPr lang="zh-CN" altLang="en-US"/>
                    </a:p>
                  </a:txBody>
                  <a:tcPr/>
                </a:tc>
              </a:tr>
              <a:tr h="2586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辅助功能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发状态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更新资料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推送其他用户的状态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一些其他的测试方法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计划和估计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软件项目计划的一个重要环节就是估计</a:t>
            </a:r>
            <a:r>
              <a:rPr lang="zh-CN" altLang="en-US" dirty="0" smtClean="0"/>
              <a:t>项目各</a:t>
            </a:r>
            <a:r>
              <a:rPr lang="zh-CN" altLang="en-US" dirty="0"/>
              <a:t>类工作（特别是各种功能）所需的</a:t>
            </a:r>
            <a:r>
              <a:rPr lang="zh-CN" altLang="en-US" dirty="0" smtClean="0"/>
              <a:t>时间。在</a:t>
            </a:r>
            <a:r>
              <a:rPr lang="zh-CN" altLang="en-US" dirty="0"/>
              <a:t>开始</a:t>
            </a:r>
            <a:r>
              <a:rPr lang="zh-CN" altLang="en-US" dirty="0" smtClean="0"/>
              <a:t>估计</a:t>
            </a:r>
            <a:r>
              <a:rPr lang="zh-CN" altLang="en-US" dirty="0"/>
              <a:t>之前，我们先分清楚几个概念：目标、估计</a:t>
            </a:r>
            <a:r>
              <a:rPr lang="zh-CN" altLang="en-US" dirty="0" smtClean="0"/>
              <a:t>和决心</a:t>
            </a:r>
            <a:endParaRPr lang="zh-CN" altLang="en-US" dirty="0"/>
          </a:p>
          <a:p>
            <a:r>
              <a:rPr lang="zh-CN" altLang="en-US" dirty="0" smtClean="0"/>
              <a:t>目标</a:t>
            </a:r>
            <a:r>
              <a:rPr lang="zh-CN" altLang="en-US" dirty="0"/>
              <a:t>：表明一个希望达到的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/>
              <a:t>估计：以当前了解的情况和掌握的资源，要</a:t>
            </a:r>
            <a:r>
              <a:rPr lang="zh-CN" altLang="en-US" dirty="0" smtClean="0"/>
              <a:t>花费多少</a:t>
            </a:r>
            <a:r>
              <a:rPr lang="zh-CN" altLang="en-US" dirty="0"/>
              <a:t>人力物力</a:t>
            </a:r>
            <a:r>
              <a:rPr lang="zh-CN" altLang="en-US" dirty="0" smtClean="0"/>
              <a:t>时       间</a:t>
            </a:r>
            <a:r>
              <a:rPr lang="zh-CN" altLang="en-US" dirty="0"/>
              <a:t>才能实现某</a:t>
            </a:r>
            <a:r>
              <a:rPr lang="zh-CN" altLang="en-US" dirty="0" smtClean="0"/>
              <a:t>事</a:t>
            </a:r>
            <a:endParaRPr lang="en-US" altLang="zh-CN" dirty="0" smtClean="0"/>
          </a:p>
          <a:p>
            <a:r>
              <a:rPr lang="zh-CN" altLang="en-US" dirty="0"/>
              <a:t>决心：保证在某个时间之前完成预先规定的</a:t>
            </a:r>
            <a:r>
              <a:rPr lang="zh-CN" altLang="en-US" dirty="0" smtClean="0"/>
              <a:t>功能和质量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估计后面的假设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找到一个</a:t>
            </a:r>
            <a:r>
              <a:rPr lang="zh-CN" altLang="en-US" dirty="0" smtClean="0"/>
              <a:t>主持人</a:t>
            </a:r>
            <a:endParaRPr lang="en-US" altLang="zh-CN" dirty="0" smtClean="0"/>
          </a:p>
          <a:p>
            <a:r>
              <a:rPr lang="zh-CN" altLang="en-US" dirty="0"/>
              <a:t>主持几轮讨论，先确定大家对目标有统一的</a:t>
            </a:r>
            <a:r>
              <a:rPr lang="zh-CN" altLang="en-US" dirty="0" smtClean="0"/>
              <a:t>理解。然后</a:t>
            </a:r>
            <a:r>
              <a:rPr lang="zh-CN" altLang="en-US" dirty="0"/>
              <a:t>每一轮统计</a:t>
            </a:r>
            <a:r>
              <a:rPr lang="zh-CN" altLang="en-US" dirty="0" smtClean="0"/>
              <a:t>大家</a:t>
            </a:r>
            <a:r>
              <a:rPr lang="zh-CN" altLang="en-US" dirty="0"/>
              <a:t>对时间的估计，并且询问大家估计值的前提</a:t>
            </a:r>
            <a:r>
              <a:rPr lang="zh-CN" altLang="en-US" dirty="0" smtClean="0"/>
              <a:t>假设</a:t>
            </a:r>
            <a:r>
              <a:rPr lang="zh-CN" altLang="en-US" dirty="0"/>
              <a:t>是什么，</a:t>
            </a:r>
            <a:r>
              <a:rPr lang="zh-CN" altLang="en-US" dirty="0" smtClean="0"/>
              <a:t>找到</a:t>
            </a:r>
            <a:r>
              <a:rPr lang="zh-CN" altLang="en-US" dirty="0"/>
              <a:t>合理的假设，然后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zh-CN" altLang="en-US" dirty="0"/>
              <a:t>最后大家的估计收敛到一个大家都</a:t>
            </a:r>
            <a:r>
              <a:rPr lang="zh-CN" altLang="en-US" dirty="0" smtClean="0"/>
              <a:t>比较满意</a:t>
            </a:r>
            <a:r>
              <a:rPr lang="zh-CN" altLang="en-US" dirty="0"/>
              <a:t>的精度数值。于是估计就结束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不必太拘泥于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r>
              <a:rPr lang="zh-CN" altLang="en-US" dirty="0"/>
              <a:t>主持人要记住在每一轮的讨论中探询</a:t>
            </a:r>
            <a:r>
              <a:rPr lang="zh-CN" altLang="en-US" dirty="0" smtClean="0"/>
              <a:t>数值</a:t>
            </a:r>
            <a:r>
              <a:rPr lang="zh-CN" altLang="en-US" dirty="0"/>
              <a:t>背后的</a:t>
            </a:r>
            <a:r>
              <a:rPr lang="zh-CN" altLang="en-US" dirty="0" smtClean="0"/>
              <a:t>假设</a:t>
            </a:r>
            <a:endParaRPr lang="en-US" altLang="zh-CN" dirty="0" smtClean="0"/>
          </a:p>
          <a:p>
            <a:r>
              <a:rPr lang="zh-CN" altLang="en-US" dirty="0"/>
              <a:t>大家的</a:t>
            </a:r>
            <a:r>
              <a:rPr lang="zh-CN" altLang="en-US" dirty="0" smtClean="0"/>
              <a:t>假设要</a:t>
            </a:r>
            <a:r>
              <a:rPr lang="zh-CN" altLang="en-US" dirty="0"/>
              <a:t>收敛，不要</a:t>
            </a:r>
            <a:r>
              <a:rPr lang="zh-CN" altLang="en-US" dirty="0" smtClean="0"/>
              <a:t>天马行空，</a:t>
            </a:r>
            <a:r>
              <a:rPr lang="zh-CN" altLang="en-US" dirty="0"/>
              <a:t>每一轮的讨论中，估计值的上界和下界</a:t>
            </a:r>
            <a:r>
              <a:rPr lang="zh-CN" altLang="en-US" dirty="0" smtClean="0"/>
              <a:t>要不断</a:t>
            </a:r>
            <a:r>
              <a:rPr lang="zh-CN" altLang="en-US" dirty="0"/>
              <a:t>接近</a:t>
            </a:r>
            <a:endParaRPr lang="zh-CN" altLang="en-US" dirty="0"/>
          </a:p>
          <a:p>
            <a:r>
              <a:rPr lang="zh-CN" altLang="en-US" dirty="0"/>
              <a:t>最后得到的估计数值，也许</a:t>
            </a:r>
            <a:r>
              <a:rPr lang="zh-CN" altLang="en-US" dirty="0" smtClean="0"/>
              <a:t>和某人</a:t>
            </a:r>
            <a:r>
              <a:rPr lang="zh-CN" altLang="en-US" dirty="0"/>
              <a:t>最初提出的数值很接近，但是这意义</a:t>
            </a:r>
            <a:r>
              <a:rPr lang="zh-CN" altLang="en-US" dirty="0" smtClean="0"/>
              <a:t>并不大</a:t>
            </a:r>
            <a:endParaRPr lang="zh-CN" altLang="en-US" dirty="0"/>
          </a:p>
          <a:p>
            <a:r>
              <a:rPr lang="zh-CN" altLang="en-US" dirty="0" smtClean="0"/>
              <a:t>长期项目要考虑人员变动问题</a:t>
            </a:r>
            <a:endParaRPr lang="en-US" altLang="zh-CN" dirty="0" smtClean="0"/>
          </a:p>
          <a:p>
            <a:r>
              <a:rPr lang="zh-CN" altLang="en-US" dirty="0"/>
              <a:t>软件</a:t>
            </a:r>
            <a:r>
              <a:rPr lang="zh-CN" altLang="en-US" dirty="0" smtClean="0"/>
              <a:t>项目有不少</a:t>
            </a:r>
            <a:r>
              <a:rPr lang="zh-CN" altLang="en-US" dirty="0"/>
              <a:t>东西可以重用别人的结果，但是项目中最</a:t>
            </a:r>
            <a:r>
              <a:rPr lang="zh-CN" altLang="en-US" dirty="0" smtClean="0"/>
              <a:t>有价值</a:t>
            </a:r>
            <a:r>
              <a:rPr lang="zh-CN" altLang="en-US" dirty="0"/>
              <a:t>的部分，别人都还没做过</a:t>
            </a:r>
            <a:r>
              <a:rPr lang="zh-CN" altLang="en-US" dirty="0" smtClean="0"/>
              <a:t>，得</a:t>
            </a:r>
            <a:r>
              <a:rPr lang="zh-CN" altLang="en-US" dirty="0"/>
              <a:t>自己</a:t>
            </a:r>
            <a:r>
              <a:rPr lang="zh-CN" altLang="en-US" dirty="0" smtClean="0"/>
              <a:t>动手，这时不能</a:t>
            </a:r>
            <a:r>
              <a:rPr lang="zh-CN" altLang="en-US" dirty="0"/>
              <a:t>高估自己的</a:t>
            </a:r>
            <a:r>
              <a:rPr lang="zh-CN" altLang="en-US" dirty="0" smtClean="0"/>
              <a:t>能力</a:t>
            </a:r>
            <a:r>
              <a:rPr lang="zh-CN" altLang="en-US" dirty="0"/>
              <a:t>，低估未知的困难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实际时间花费主要取决于两</a:t>
            </a:r>
            <a:r>
              <a:rPr lang="zh-CN" altLang="en-US" dirty="0" smtClean="0"/>
              <a:t>个因素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</a:t>
            </a:r>
            <a:r>
              <a:rPr lang="zh-CN" altLang="en-US" dirty="0"/>
              <a:t>某件事的估计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zh-CN" altLang="en-US" dirty="0"/>
              <a:t>以及他做过</a:t>
            </a:r>
            <a:r>
              <a:rPr lang="zh-CN" altLang="en-US" dirty="0" smtClean="0"/>
              <a:t>类似开发</a:t>
            </a:r>
            <a:r>
              <a:rPr lang="zh-CN" altLang="en-US" dirty="0"/>
              <a:t>工作的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/>
              <a:t>Y = X ± X ÷ </a:t>
            </a:r>
            <a:r>
              <a:rPr lang="en-US" altLang="zh-CN" dirty="0" smtClean="0"/>
              <a:t>N</a:t>
            </a:r>
            <a:endParaRPr lang="en-US" altLang="zh-CN" dirty="0" smtClean="0"/>
          </a:p>
          <a:p>
            <a:r>
              <a:rPr lang="zh-CN" altLang="en-US" dirty="0"/>
              <a:t>项目的</a:t>
            </a:r>
            <a:r>
              <a:rPr lang="zh-CN" altLang="en-US" dirty="0" smtClean="0"/>
              <a:t>复杂程度</a:t>
            </a:r>
            <a:r>
              <a:rPr lang="zh-CN" altLang="en-US" dirty="0"/>
              <a:t>将由下面两个因素决定：</a:t>
            </a:r>
            <a:endParaRPr lang="zh-CN" altLang="en-US" dirty="0"/>
          </a:p>
          <a:p>
            <a:r>
              <a:rPr lang="zh-CN" altLang="en-US" dirty="0"/>
              <a:t>需求的复杂程度：程序员是第几次实现类似</a:t>
            </a:r>
            <a:r>
              <a:rPr lang="zh-CN" altLang="en-US" dirty="0" smtClean="0"/>
              <a:t>的需求</a:t>
            </a:r>
            <a:endParaRPr lang="zh-CN" altLang="en-US" dirty="0"/>
          </a:p>
          <a:p>
            <a:r>
              <a:rPr lang="zh-CN" altLang="en-US" dirty="0"/>
              <a:t>技术的复杂程度：程序员是第几次用这个</a:t>
            </a:r>
            <a:r>
              <a:rPr lang="zh-CN" altLang="en-US" dirty="0" smtClean="0"/>
              <a:t>技术实现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1" y="2844845"/>
            <a:ext cx="4174003" cy="34515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时间估计的两</a:t>
            </a:r>
            <a:r>
              <a:rPr lang="zh-CN" altLang="en-US" dirty="0"/>
              <a:t>个方面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自底向上。团队成员各自估计底层模块和</a:t>
            </a:r>
            <a:r>
              <a:rPr lang="zh-CN" altLang="en-US" dirty="0" smtClean="0"/>
              <a:t>单个功能</a:t>
            </a:r>
            <a:r>
              <a:rPr lang="zh-CN" altLang="en-US" dirty="0"/>
              <a:t>（及单元测试）所需的时间，再加上集成</a:t>
            </a:r>
            <a:r>
              <a:rPr lang="zh-CN" altLang="en-US" dirty="0" smtClean="0"/>
              <a:t>及基本</a:t>
            </a:r>
            <a:r>
              <a:rPr lang="zh-CN" altLang="en-US" dirty="0"/>
              <a:t>测试的时间，就是大概的开发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回溯。团队从整个项目最终交付之日往回</a:t>
            </a:r>
            <a:r>
              <a:rPr lang="zh-CN" altLang="en-US" dirty="0" smtClean="0"/>
              <a:t>倒推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获取和引导需求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用户需求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、需求捕捉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、引导需求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、挖掘需求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、推测需求（快捷支付、音乐分享）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敏捷开发的项目中，团队一般不过分</a:t>
            </a:r>
            <a:r>
              <a:rPr lang="zh-CN" altLang="en-US" dirty="0" smtClean="0"/>
              <a:t>强调“估计”的</a:t>
            </a:r>
            <a:r>
              <a:rPr lang="zh-CN" altLang="en-US" dirty="0"/>
              <a:t>价值，因为它就是一</a:t>
            </a:r>
            <a:r>
              <a:rPr lang="zh-CN" altLang="en-US" dirty="0" smtClean="0"/>
              <a:t>个“猜”字。“猜得准”不是</a:t>
            </a:r>
            <a:r>
              <a:rPr lang="zh-CN" altLang="en-US" dirty="0"/>
              <a:t>团队的目标。团队的目标是把软件写出来，</a:t>
            </a:r>
            <a:r>
              <a:rPr lang="zh-CN" altLang="en-US" dirty="0" smtClean="0"/>
              <a:t>让用户</a:t>
            </a:r>
            <a:r>
              <a:rPr lang="zh-CN" altLang="en-US" dirty="0"/>
              <a:t>满意。如果猜错了，没关系，微调项目</a:t>
            </a:r>
            <a:r>
              <a:rPr lang="zh-CN" altLang="en-US" dirty="0" smtClean="0"/>
              <a:t>进度即</a:t>
            </a:r>
            <a:r>
              <a:rPr lang="zh-CN" altLang="en-US" dirty="0"/>
              <a:t>可，不要</a:t>
            </a:r>
            <a:r>
              <a:rPr lang="zh-CN" altLang="en-US" dirty="0" smtClean="0"/>
              <a:t>为了“猜得准”而</a:t>
            </a:r>
            <a:r>
              <a:rPr lang="zh-CN" altLang="en-US" dirty="0"/>
              <a:t>踌躇不前，或者</a:t>
            </a:r>
            <a:r>
              <a:rPr lang="zh-CN" altLang="en-US" dirty="0" smtClean="0"/>
              <a:t>为了让</a:t>
            </a:r>
            <a:r>
              <a:rPr lang="zh-CN" altLang="en-US" dirty="0"/>
              <a:t>当初的猜测看起来靠谱而不如实报告进度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分而治之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一个团队项目要在一段时间内完成诸多任务，</a:t>
            </a:r>
            <a:r>
              <a:rPr lang="zh-CN" altLang="en-US" dirty="0" smtClean="0"/>
              <a:t>满足</a:t>
            </a:r>
            <a:r>
              <a:rPr lang="zh-CN" altLang="en-US" dirty="0"/>
              <a:t>用户的需求，实现团队的目标，同时还希望</a:t>
            </a:r>
            <a:r>
              <a:rPr lang="zh-CN" altLang="en-US" dirty="0" smtClean="0"/>
              <a:t>项目</a:t>
            </a:r>
            <a:r>
              <a:rPr lang="zh-CN" altLang="en-US" dirty="0"/>
              <a:t>能维持良好的技术架构，以便持续开发，</a:t>
            </a:r>
            <a:r>
              <a:rPr lang="zh-CN" altLang="en-US" dirty="0" smtClean="0"/>
              <a:t>千头万绪</a:t>
            </a:r>
            <a:r>
              <a:rPr lang="zh-CN" altLang="en-US" dirty="0"/>
              <a:t>，从哪里入手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69" y="3515060"/>
            <a:ext cx="7001853" cy="22196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分而治之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保证所有子节点覆盖了全部父节点包含的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r>
              <a:rPr lang="zh-CN" altLang="en-US" dirty="0"/>
              <a:t>保证各个子节点不要相互</a:t>
            </a:r>
            <a:r>
              <a:rPr lang="zh-CN" altLang="en-US" dirty="0" smtClean="0"/>
              <a:t>覆盖</a:t>
            </a:r>
            <a:endParaRPr lang="en-US" altLang="zh-CN" dirty="0"/>
          </a:p>
          <a:p>
            <a:r>
              <a:rPr lang="zh-CN" altLang="en-US" dirty="0" smtClean="0"/>
              <a:t>叶子</a:t>
            </a:r>
            <a:r>
              <a:rPr lang="zh-CN" altLang="en-US" dirty="0"/>
              <a:t>节点要保证足够小，能在一个里程碑中</a:t>
            </a:r>
            <a:r>
              <a:rPr lang="zh-CN" altLang="en-US" dirty="0" smtClean="0"/>
              <a:t>完成</a:t>
            </a:r>
            <a:r>
              <a:rPr lang="zh-CN" altLang="en-US" dirty="0"/>
              <a:t>。在通常的软件项目中，叶节点的成本最好</a:t>
            </a:r>
            <a:r>
              <a:rPr lang="zh-CN" altLang="en-US" dirty="0" smtClean="0"/>
              <a:t>不要</a:t>
            </a:r>
            <a:r>
              <a:rPr lang="zh-CN" altLang="en-US" dirty="0"/>
              <a:t>超过两周</a:t>
            </a:r>
            <a:endParaRPr lang="zh-CN" altLang="en-US" dirty="0"/>
          </a:p>
          <a:p>
            <a:r>
              <a:rPr lang="zh-CN" altLang="en-US" dirty="0"/>
              <a:t>从结果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）</a:t>
            </a:r>
            <a:r>
              <a:rPr lang="zh-CN" altLang="en-US" dirty="0"/>
              <a:t>出发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WBS</a:t>
            </a:r>
            <a:r>
              <a:rPr lang="zh-CN" altLang="en-US" dirty="0" smtClean="0"/>
              <a:t>，</a:t>
            </a:r>
            <a:r>
              <a:rPr lang="zh-CN" altLang="en-US" dirty="0"/>
              <a:t>而</a:t>
            </a:r>
            <a:r>
              <a:rPr lang="zh-CN" altLang="en-US" dirty="0" smtClean="0"/>
              <a:t>不是从</a:t>
            </a:r>
            <a:r>
              <a:rPr lang="zh-CN" altLang="en-US" dirty="0"/>
              <a:t>团队的活动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）出发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软件企业需求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5680"/>
            <a:ext cx="10057765" cy="4866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/>
              <a:t>技术团队需求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考虑软件的代码、架构、所依赖平台的长期演化的时候，会提出技术性的需求，包括代码的迁移、架构的演化、平台的变化，或者引入新的技术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分析和定义需求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从各个方面获取的需求进行规整，定义需求的内涵，从各个角度将需求量化（需求实现的最后期限，实现需求大致所需的时间和资源成本，各个不同需求的优先级，需求带来的收益，等等）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验证需求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软件团队要跟利益相关者沟通，通过分析报告、技术原型、用户调查或演示等形式向他们验证软件团队对于这些需求的认知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在软件产品的生命周期中管理需求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软件的生命周期中，需求在发生变化，技术在发展，团队成员的能力也在提高。原来认为重要的事情可能不再重要，有些功能原来技术上很难实现，现在出现了捷径，一些相关的法规会发生变化，外部的合作伙伴突然发生变化，这些都要求我们不断对需求进行重新审核并做出相应的调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软件产品的利益相关者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09160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利益相关者</a:t>
            </a:r>
            <a:endParaRPr lang="zh-CN" altLang="en-US" sz="3200" b="1"/>
          </a:p>
        </p:txBody>
      </p:sp>
      <p:sp>
        <p:nvSpPr>
          <p:cNvPr id="6" name="圆角矩形 5"/>
          <p:cNvSpPr/>
          <p:nvPr/>
        </p:nvSpPr>
        <p:spPr>
          <a:xfrm>
            <a:off x="1206500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用户</a:t>
            </a:r>
            <a:endParaRPr lang="zh-CN" altLang="en-US" sz="3200" b="1"/>
          </a:p>
        </p:txBody>
      </p:sp>
      <p:sp>
        <p:nvSpPr>
          <p:cNvPr id="7" name="圆角矩形 6"/>
          <p:cNvSpPr/>
          <p:nvPr/>
        </p:nvSpPr>
        <p:spPr>
          <a:xfrm>
            <a:off x="8330565" y="200787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顾客</a:t>
            </a:r>
            <a:endParaRPr lang="zh-CN" altLang="en-US" sz="3200" b="1"/>
          </a:p>
        </p:txBody>
      </p:sp>
      <p:sp>
        <p:nvSpPr>
          <p:cNvPr id="8" name="圆角矩形 7"/>
          <p:cNvSpPr/>
          <p:nvPr/>
        </p:nvSpPr>
        <p:spPr>
          <a:xfrm>
            <a:off x="1206500" y="3610610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市场分析师</a:t>
            </a:r>
            <a:endParaRPr lang="zh-CN" altLang="en-US" sz="3200" b="1"/>
          </a:p>
        </p:txBody>
      </p:sp>
      <p:sp>
        <p:nvSpPr>
          <p:cNvPr id="9" name="圆角矩形 8"/>
          <p:cNvSpPr/>
          <p:nvPr/>
        </p:nvSpPr>
        <p:spPr>
          <a:xfrm>
            <a:off x="4709160" y="3609975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监管部门</a:t>
            </a:r>
            <a:endParaRPr lang="zh-CN" altLang="en-US" sz="3200" b="1"/>
          </a:p>
        </p:txBody>
      </p:sp>
      <p:sp>
        <p:nvSpPr>
          <p:cNvPr id="10" name="圆角矩形 9"/>
          <p:cNvSpPr/>
          <p:nvPr/>
        </p:nvSpPr>
        <p:spPr>
          <a:xfrm>
            <a:off x="8330565" y="3609975"/>
            <a:ext cx="2906395" cy="78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/>
              <a:t>软件工程师</a:t>
            </a:r>
            <a:endParaRPr lang="zh-CN" altLang="en-US" sz="3200" b="1"/>
          </a:p>
        </p:txBody>
      </p:sp>
      <p:cxnSp>
        <p:nvCxnSpPr>
          <p:cNvPr id="11" name="直接连接符 10"/>
          <p:cNvCxnSpPr>
            <a:stCxn id="6" idx="3"/>
            <a:endCxn id="4" idx="1"/>
          </p:cNvCxnSpPr>
          <p:nvPr/>
        </p:nvCxnSpPr>
        <p:spPr>
          <a:xfrm>
            <a:off x="4112895" y="2399030"/>
            <a:ext cx="59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3"/>
            <a:endCxn id="7" idx="1"/>
          </p:cNvCxnSpPr>
          <p:nvPr/>
        </p:nvCxnSpPr>
        <p:spPr>
          <a:xfrm>
            <a:off x="7615555" y="2399030"/>
            <a:ext cx="715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9" idx="0"/>
          </p:cNvCxnSpPr>
          <p:nvPr/>
        </p:nvCxnSpPr>
        <p:spPr>
          <a:xfrm>
            <a:off x="6162675" y="2790190"/>
            <a:ext cx="0" cy="81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</p:cNvCxnSpPr>
          <p:nvPr/>
        </p:nvCxnSpPr>
        <p:spPr>
          <a:xfrm flipH="1" flipV="1">
            <a:off x="6148070" y="2796540"/>
            <a:ext cx="3636010" cy="81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0"/>
          </p:cNvCxnSpPr>
          <p:nvPr/>
        </p:nvCxnSpPr>
        <p:spPr>
          <a:xfrm flipV="1">
            <a:off x="2660015" y="2786380"/>
            <a:ext cx="3507740" cy="82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演示</Application>
  <PresentationFormat>自定义</PresentationFormat>
  <Paragraphs>188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第八章——需求分析</vt:lpstr>
      <vt:lpstr>软件需求</vt:lpstr>
      <vt:lpstr>获取和引导需求</vt:lpstr>
      <vt:lpstr>PowerPoint 演示文稿</vt:lpstr>
      <vt:lpstr>PowerPoint 演示文稿</vt:lpstr>
      <vt:lpstr>分析和定义需求</vt:lpstr>
      <vt:lpstr>验证需求</vt:lpstr>
      <vt:lpstr>在软件产品的生命周期中管理需求</vt:lpstr>
      <vt:lpstr>软件产品的利益相关者</vt:lpstr>
      <vt:lpstr>获取用户需求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竞争性需求分析的框架</vt:lpstr>
      <vt:lpstr>功能的定位和优先级</vt:lpstr>
      <vt:lpstr>PowerPoint 演示文稿</vt:lpstr>
      <vt:lpstr>PowerPoint 演示文稿</vt:lpstr>
      <vt:lpstr>PowerPoint 演示文稿</vt:lpstr>
      <vt:lpstr>PowerPoint 演示文稿</vt:lpstr>
      <vt:lpstr>计划和估计</vt:lpstr>
      <vt:lpstr>估计后面的假设</vt:lpstr>
      <vt:lpstr>PowerPoint 演示文稿</vt:lpstr>
      <vt:lpstr>PowerPoint 演示文稿</vt:lpstr>
      <vt:lpstr>时间估计的两个方面</vt:lpstr>
      <vt:lpstr>PowerPoint 演示文稿</vt:lpstr>
      <vt:lpstr>分而治之</vt:lpstr>
      <vt:lpstr>分而治之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FZP</dc:creator>
  <cp:lastModifiedBy>FZP</cp:lastModifiedBy>
  <cp:revision>7</cp:revision>
  <dcterms:created xsi:type="dcterms:W3CDTF">2018-10-15T12:29:00Z</dcterms:created>
  <dcterms:modified xsi:type="dcterms:W3CDTF">2018-10-21T08:23:54Z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