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  <p:sldMasterId id="2147483961" r:id="rId2"/>
  </p:sldMasterIdLst>
  <p:notesMasterIdLst>
    <p:notesMasterId r:id="rId12"/>
  </p:notesMasterIdLst>
  <p:handoutMasterIdLst>
    <p:handoutMasterId r:id="rId13"/>
  </p:handoutMasterIdLst>
  <p:sldIdLst>
    <p:sldId id="260" r:id="rId3"/>
    <p:sldId id="1366" r:id="rId4"/>
    <p:sldId id="1368" r:id="rId5"/>
    <p:sldId id="1369" r:id="rId6"/>
    <p:sldId id="1371" r:id="rId7"/>
    <p:sldId id="1367" r:id="rId8"/>
    <p:sldId id="1370" r:id="rId9"/>
    <p:sldId id="1372" r:id="rId10"/>
    <p:sldId id="1030" r:id="rId11"/>
  </p:sldIdLst>
  <p:sldSz cx="9144000" cy="5143500" type="screen16x9"/>
  <p:notesSz cx="6858000" cy="9144000"/>
  <p:custDataLst>
    <p:tags r:id="rId14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20">
          <p15:clr>
            <a:srgbClr val="A4A3A4"/>
          </p15:clr>
        </p15:guide>
        <p15:guide id="2" orient="horz" pos="2987">
          <p15:clr>
            <a:srgbClr val="A4A3A4"/>
          </p15:clr>
        </p15:guide>
        <p15:guide id="3" orient="horz" pos="970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pos="3037">
          <p15:clr>
            <a:srgbClr val="A4A3A4"/>
          </p15:clr>
        </p15:guide>
        <p15:guide id="7" pos="609">
          <p15:clr>
            <a:srgbClr val="A4A3A4"/>
          </p15:clr>
        </p15:guide>
        <p15:guide id="8" pos="2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6"/>
    <a:srgbClr val="00CC00"/>
    <a:srgbClr val="000000"/>
    <a:srgbClr val="FF6600"/>
    <a:srgbClr val="006699"/>
    <a:srgbClr val="FF9966"/>
    <a:srgbClr val="3C8C93"/>
    <a:srgbClr val="9ED3D7"/>
    <a:srgbClr val="FFCC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4" autoAdjust="0"/>
    <p:restoredTop sz="92440" autoAdjust="0"/>
  </p:normalViewPr>
  <p:slideViewPr>
    <p:cSldViewPr snapToGrid="0">
      <p:cViewPr varScale="1">
        <p:scale>
          <a:sx n="136" d="100"/>
          <a:sy n="136" d="100"/>
        </p:scale>
        <p:origin x="132" y="360"/>
      </p:cViewPr>
      <p:guideLst>
        <p:guide orient="horz" pos="520"/>
        <p:guide orient="horz" pos="2987"/>
        <p:guide orient="horz" pos="970"/>
        <p:guide orient="horz" pos="336"/>
        <p:guide orient="horz" pos="703"/>
        <p:guide pos="3037"/>
        <p:guide pos="609"/>
        <p:guide pos="291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1832"/>
    </p:cViewPr>
  </p:sorterViewPr>
  <p:notesViewPr>
    <p:cSldViewPr snapToGrid="0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 dirty="0">
              <a:latin typeface="Arial Narrow" pitchFamily="34" charset="0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 dirty="0">
              <a:latin typeface="Arial Narrow" pitchFamily="34" charset="0"/>
            </a:endParaRP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 dirty="0">
              <a:latin typeface="Arial Narrow" pitchFamily="34" charset="0"/>
            </a:endParaRP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4FFE88B-96CE-425D-A136-A81EA9967232}" type="slidenum">
              <a:rPr lang="fr-FR">
                <a:latin typeface="Arial Narrow" pitchFamily="34" charset="0"/>
              </a:rPr>
              <a:pPr>
                <a:defRPr/>
              </a:pPr>
              <a:t>‹#›</a:t>
            </a:fld>
            <a:endParaRPr lang="fr-FR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26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pitchFamily="34" charset="0"/>
                <a:cs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itchFamily="34" charset="0"/>
                <a:cs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pitchFamily="34" charset="0"/>
                <a:cs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itchFamily="34" charset="0"/>
                <a:cs typeface="Arial" charset="0"/>
              </a:defRPr>
            </a:lvl1pPr>
          </a:lstStyle>
          <a:p>
            <a:pPr>
              <a:defRPr/>
            </a:pPr>
            <a:fld id="{8D0ACAE1-8E94-4BED-B11E-95251F4C9C07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57483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9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0ACAE1-8E94-4BED-B11E-95251F4C9C07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596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0ACAE1-8E94-4BED-B11E-95251F4C9C07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705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1" i="0" kern="1200" spc="0" baseline="0" noProof="0" dirty="0" smtClean="0">
                <a:solidFill>
                  <a:srgbClr val="005386"/>
                </a:solidFill>
                <a:effectLst/>
                <a:latin typeface="Century Gothic" panose="020B0502020202020204" pitchFamily="34" charset="0"/>
                <a:ea typeface="微软雅黑" panose="020B0503020204020204" pitchFamily="34" charset="-122"/>
                <a:cs typeface="Century Gothic" panose="020B0502020202020204" pitchFamily="34" charset="0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198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="0" kern="900" spc="0" baseline="0">
                <a:solidFill>
                  <a:srgbClr val="005386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pic>
        <p:nvPicPr>
          <p:cNvPr id="3" name="Picture 2" descr="3DS_2014_Compass_Blue_RG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880684"/>
            <a:ext cx="2994716" cy="345833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4565237"/>
            <a:ext cx="9144000" cy="578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7448" y="4734624"/>
            <a:ext cx="2667000" cy="2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05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FWE3DSNEWBLU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9926" y="550803"/>
            <a:ext cx="4474464" cy="345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3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_Corp Template_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0" y="-2"/>
            <a:ext cx="9144000" cy="4577715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285"/>
            <a:ext cx="9144000" cy="4563428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Group 105"/>
          <p:cNvGrpSpPr/>
          <p:nvPr userDrawn="1"/>
        </p:nvGrpSpPr>
        <p:grpSpPr>
          <a:xfrm rot="16200000">
            <a:off x="145357" y="482288"/>
            <a:ext cx="383327" cy="67506"/>
            <a:chOff x="2013527" y="1616364"/>
            <a:chExt cx="576928" cy="101600"/>
          </a:xfrm>
        </p:grpSpPr>
        <p:sp>
          <p:nvSpPr>
            <p:cNvPr id="5" name="Oval 106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7" name="Oval 107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8" name="Oval 108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9" name="Oval 109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10" name="Oval 110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3697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1000" y="4552950"/>
            <a:ext cx="8763000" cy="5905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accent1"/>
              </a:gs>
              <a:gs pos="24000">
                <a:srgbClr val="FFFFFF"/>
              </a:gs>
              <a:gs pos="71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798" y="230156"/>
            <a:ext cx="7920880" cy="374073"/>
          </a:xfrm>
        </p:spPr>
        <p:txBody>
          <a:bodyPr/>
          <a:lstStyle>
            <a:lvl1pPr>
              <a:defRPr sz="2000" b="1"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7400" y="4705350"/>
            <a:ext cx="2666990" cy="240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4733925"/>
            <a:ext cx="10668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47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4"/>
          <p:cNvSpPr>
            <a:spLocks noGrp="1"/>
          </p:cNvSpPr>
          <p:nvPr>
            <p:ph sz="quarter" idx="13" hasCustomPrompt="1"/>
          </p:nvPr>
        </p:nvSpPr>
        <p:spPr>
          <a:xfrm>
            <a:off x="863588" y="1280160"/>
            <a:ext cx="7776864" cy="314325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78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Corp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23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3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1650320" y="1131670"/>
            <a:ext cx="360000" cy="360000"/>
          </a:xfrm>
          <a:solidFill>
            <a:srgbClr val="005386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N</a:t>
            </a:r>
            <a:endParaRPr lang="en-US" noProof="0" dirty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2412320" y="1131670"/>
            <a:ext cx="5040000" cy="360000"/>
          </a:xfrm>
          <a:solidFill>
            <a:srgbClr val="005386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First item </a:t>
            </a:r>
            <a:r>
              <a:rPr lang="zh-CN" altLang="en-US" noProof="0" dirty="0" smtClean="0"/>
              <a:t>第一</a:t>
            </a:r>
            <a:endParaRPr lang="en-US" noProof="0" dirty="0"/>
          </a:p>
        </p:txBody>
      </p:sp>
      <p:sp>
        <p:nvSpPr>
          <p:cNvPr id="5" name="Espace réservé du texte 3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1650320" y="1668708"/>
            <a:ext cx="360000" cy="360000"/>
          </a:xfrm>
          <a:solidFill>
            <a:srgbClr val="005386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N</a:t>
            </a:r>
            <a:endParaRPr lang="en-US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2412320" y="1668708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 dirty="0" smtClean="0"/>
              <a:t>Second item </a:t>
            </a:r>
            <a:r>
              <a:rPr lang="zh-CN" altLang="en-US" noProof="0" dirty="0" smtClean="0"/>
              <a:t>第二</a:t>
            </a:r>
            <a:endParaRPr lang="en-US" noProof="0" dirty="0"/>
          </a:p>
        </p:txBody>
      </p:sp>
      <p:sp>
        <p:nvSpPr>
          <p:cNvPr id="7" name="Espace réservé du texte 3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650320" y="2211750"/>
            <a:ext cx="360000" cy="360000"/>
          </a:xfrm>
          <a:solidFill>
            <a:srgbClr val="005386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N</a:t>
            </a:r>
            <a:endParaRPr lang="en-US" noProof="0" dirty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2320" y="221175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9" name="Espace réservé du texte 3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650320" y="2751810"/>
            <a:ext cx="360000" cy="360000"/>
          </a:xfrm>
          <a:solidFill>
            <a:srgbClr val="005386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N</a:t>
            </a:r>
            <a:endParaRPr lang="en-US" noProof="0" dirty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2412320" y="275181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1" name="Espace réservé du texte 3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650320" y="3291870"/>
            <a:ext cx="360000" cy="360000"/>
          </a:xfrm>
          <a:solidFill>
            <a:srgbClr val="005386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N</a:t>
            </a:r>
            <a:endParaRPr lang="en-US" noProof="0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2412320" y="329187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3" name="Espace réservé du texte 3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650320" y="3831930"/>
            <a:ext cx="360000" cy="360000"/>
          </a:xfrm>
          <a:solidFill>
            <a:srgbClr val="005386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N</a:t>
            </a:r>
            <a:endParaRPr lang="en-US" noProof="0" dirty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2412320" y="383193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6" name="Title 4"/>
          <p:cNvSpPr>
            <a:spLocks noGrp="1"/>
          </p:cNvSpPr>
          <p:nvPr>
            <p:ph type="title"/>
          </p:nvPr>
        </p:nvSpPr>
        <p:spPr>
          <a:xfrm>
            <a:off x="784598" y="223745"/>
            <a:ext cx="7884654" cy="374073"/>
          </a:xfrm>
        </p:spPr>
        <p:txBody>
          <a:bodyPr/>
          <a:lstStyle>
            <a:lvl1pPr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1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212199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_Corp Template_20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dirty="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dirty="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 © </a:t>
            </a:r>
            <a:r>
              <a:rPr lang="en-US" sz="600" dirty="0" err="1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Dassault</a:t>
            </a:r>
            <a:r>
              <a:rPr lang="en-US" sz="600" dirty="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dirty="0" err="1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dirty="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 | Confidential Information | </a:t>
            </a:r>
            <a:fld id="{7932CEB9-7706-4840-A8AE-48D24CB336EF}" type="datetimeFigureOut">
              <a:rPr lang="en-US" sz="600" smtClean="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2/17/2017</a:t>
            </a:fld>
            <a:r>
              <a:rPr lang="en-US" sz="600" dirty="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 | ref.: 3DS_Document_2015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20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head_Corp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14264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rp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9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B3F7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 i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3DS.COM</a:t>
            </a:r>
            <a:r>
              <a:rPr lang="en-US" sz="600" b="1" i="0" cap="none" spc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</a:t>
            </a:r>
            <a:r>
              <a:rPr lang="en-US" sz="600" b="0" cap="none" spc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Systèmes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</a:t>
            </a:r>
            <a:r>
              <a:rPr lang="en-US" sz="600" b="0" cap="none" spc="0" noProof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2/17/2017</a:t>
            </a:fld>
            <a:r>
              <a:rPr lang="en-US" sz="600" b="0" cap="none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3DS_Document_2014</a:t>
            </a:r>
            <a:endParaRPr lang="en-US" sz="600" b="0" cap="none" spc="0" dirty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7400" y="4705350"/>
            <a:ext cx="2666990" cy="2406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880684"/>
            <a:ext cx="2994715" cy="345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4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Corp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129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Corp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53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842963"/>
            <a:ext cx="7848650" cy="345253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4207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4"/>
          <p:cNvSpPr>
            <a:spLocks noGrp="1"/>
          </p:cNvSpPr>
          <p:nvPr>
            <p:ph sz="quarter" idx="13" hasCustomPrompt="1"/>
          </p:nvPr>
        </p:nvSpPr>
        <p:spPr>
          <a:xfrm>
            <a:off x="863588" y="951570"/>
            <a:ext cx="7776864" cy="347184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6398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000" y="180000"/>
            <a:ext cx="7452000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4704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166" y="392849"/>
            <a:ext cx="8458200" cy="3429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1001713" y="745808"/>
            <a:ext cx="6513512" cy="33718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0"/>
            </a:lvl1pPr>
          </a:lstStyle>
          <a:p>
            <a:pPr lvl="0"/>
            <a:r>
              <a:rPr lang="en-GB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797805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Corp Template_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0" y="-2"/>
            <a:ext cx="9144000" cy="457771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-2"/>
            <a:ext cx="9144000" cy="4563428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 fontAlgn="auto">
              <a:spcBef>
                <a:spcPts val="0"/>
              </a:spcBef>
              <a:spcAft>
                <a:spcPts val="0"/>
              </a:spcAft>
            </a:pPr>
            <a:endParaRPr lang="zh-CN" altLang="en-US" sz="1700">
              <a:solidFill>
                <a:prstClr val="white"/>
              </a:solidFill>
            </a:endParaRPr>
          </a:p>
        </p:txBody>
      </p:sp>
      <p:grpSp>
        <p:nvGrpSpPr>
          <p:cNvPr id="7" name="Group 105"/>
          <p:cNvGrpSpPr/>
          <p:nvPr userDrawn="1"/>
        </p:nvGrpSpPr>
        <p:grpSpPr>
          <a:xfrm rot="16200000">
            <a:off x="145357" y="482288"/>
            <a:ext cx="383327" cy="67506"/>
            <a:chOff x="2013527" y="1616364"/>
            <a:chExt cx="576928" cy="101600"/>
          </a:xfrm>
        </p:grpSpPr>
        <p:sp>
          <p:nvSpPr>
            <p:cNvPr id="8" name="Oval 106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9152" fontAlgn="auto">
                <a:spcBef>
                  <a:spcPts val="0"/>
                </a:spcBef>
                <a:spcAft>
                  <a:spcPts val="0"/>
                </a:spcAft>
              </a:pPr>
              <a:endParaRPr lang="id-ID" sz="1700">
                <a:solidFill>
                  <a:prstClr val="white"/>
                </a:solidFill>
              </a:endParaRPr>
            </a:p>
          </p:txBody>
        </p:sp>
        <p:sp>
          <p:nvSpPr>
            <p:cNvPr id="9" name="Oval 107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9152" fontAlgn="auto">
                <a:spcBef>
                  <a:spcPts val="0"/>
                </a:spcBef>
                <a:spcAft>
                  <a:spcPts val="0"/>
                </a:spcAft>
              </a:pPr>
              <a:endParaRPr lang="id-ID" sz="1700">
                <a:solidFill>
                  <a:prstClr val="white"/>
                </a:solidFill>
              </a:endParaRPr>
            </a:p>
          </p:txBody>
        </p:sp>
        <p:sp>
          <p:nvSpPr>
            <p:cNvPr id="10" name="Oval 108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9152" fontAlgn="auto">
                <a:spcBef>
                  <a:spcPts val="0"/>
                </a:spcBef>
                <a:spcAft>
                  <a:spcPts val="0"/>
                </a:spcAft>
              </a:pPr>
              <a:endParaRPr lang="id-ID" sz="1700">
                <a:solidFill>
                  <a:prstClr val="white"/>
                </a:solidFill>
              </a:endParaRPr>
            </a:p>
          </p:txBody>
        </p:sp>
        <p:sp>
          <p:nvSpPr>
            <p:cNvPr id="11" name="Oval 109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9152" fontAlgn="auto">
                <a:spcBef>
                  <a:spcPts val="0"/>
                </a:spcBef>
                <a:spcAft>
                  <a:spcPts val="0"/>
                </a:spcAft>
              </a:pPr>
              <a:endParaRPr lang="id-ID" sz="1700">
                <a:solidFill>
                  <a:prstClr val="white"/>
                </a:solidFill>
              </a:endParaRPr>
            </a:p>
          </p:txBody>
        </p:sp>
        <p:sp>
          <p:nvSpPr>
            <p:cNvPr id="12" name="Oval 110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9152" fontAlgn="auto">
                <a:spcBef>
                  <a:spcPts val="0"/>
                </a:spcBef>
                <a:spcAft>
                  <a:spcPts val="0"/>
                </a:spcAft>
              </a:pPr>
              <a:endParaRPr lang="id-ID" sz="17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641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755798" y="223745"/>
            <a:ext cx="7913454" cy="374073"/>
          </a:xfrm>
        </p:spPr>
        <p:txBody>
          <a:bodyPr/>
          <a:lstStyle>
            <a:lvl1pPr>
              <a:defRPr sz="2000" b="1">
                <a:solidFill>
                  <a:srgbClr val="00538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755798" y="597818"/>
            <a:ext cx="7913454" cy="3846140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80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S_L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863603" y="879562"/>
            <a:ext cx="7777163" cy="3564396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baseline="0">
                <a:latin typeface="Arial Narrow" pitchFamily="34" charset="0"/>
                <a:ea typeface="黑体" pitchFamily="49" charset="-122"/>
              </a:defRPr>
            </a:lvl1pPr>
            <a:lvl2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 Narrow" pitchFamily="34" charset="0"/>
              <a:buChar char="−"/>
              <a:defRPr baseline="0">
                <a:latin typeface="Arial Narrow" pitchFamily="34" charset="0"/>
                <a:ea typeface="黑体" pitchFamily="49" charset="-122"/>
              </a:defRPr>
            </a:lvl2pPr>
            <a:lvl3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baseline="0">
                <a:latin typeface="Arial Narrow" pitchFamily="34" charset="0"/>
                <a:ea typeface="黑体" pitchFamily="49" charset="-122"/>
              </a:defRPr>
            </a:lvl3pPr>
            <a:lvl4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 Narrow" pitchFamily="34" charset="0"/>
              <a:buChar char="−"/>
              <a:defRPr baseline="0">
                <a:latin typeface="Arial Narrow" pitchFamily="34" charset="0"/>
                <a:ea typeface="黑体" pitchFamily="49" charset="-122"/>
              </a:defRPr>
            </a:lvl4pPr>
            <a:lvl5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baseline="0">
                <a:latin typeface="Arial Narrow" pitchFamily="34" charset="0"/>
                <a:ea typeface="黑体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46575" y="366506"/>
            <a:ext cx="7920880" cy="374073"/>
          </a:xfrm>
        </p:spPr>
        <p:txBody>
          <a:bodyPr/>
          <a:lstStyle>
            <a:lvl1pPr>
              <a:defRPr baseline="0">
                <a:latin typeface="Arial Narrow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626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FWE3DSNEWBLU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9926" y="550803"/>
            <a:ext cx="4474464" cy="345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5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3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1650320" y="1131670"/>
            <a:ext cx="360000" cy="360000"/>
          </a:xfrm>
          <a:solidFill>
            <a:srgbClr val="005386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1</a:t>
            </a:r>
            <a:endParaRPr lang="en-US" noProof="0" dirty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2412320" y="1131670"/>
            <a:ext cx="5040000" cy="360000"/>
          </a:xfrm>
          <a:solidFill>
            <a:srgbClr val="005386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First item </a:t>
            </a:r>
            <a:r>
              <a:rPr lang="zh-CN" altLang="en-US" noProof="0" dirty="0" smtClean="0"/>
              <a:t>第一</a:t>
            </a:r>
            <a:endParaRPr lang="en-US" noProof="0" dirty="0"/>
          </a:p>
        </p:txBody>
      </p:sp>
      <p:sp>
        <p:nvSpPr>
          <p:cNvPr id="5" name="Espace réservé du texte 3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1650320" y="1668708"/>
            <a:ext cx="360000" cy="360000"/>
          </a:xfrm>
          <a:solidFill>
            <a:srgbClr val="005386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2</a:t>
            </a:r>
            <a:endParaRPr lang="en-US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2412320" y="1668708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 dirty="0" smtClean="0"/>
              <a:t>Second item </a:t>
            </a:r>
            <a:r>
              <a:rPr lang="zh-CN" altLang="en-US" noProof="0" dirty="0" smtClean="0"/>
              <a:t>第二</a:t>
            </a:r>
            <a:endParaRPr lang="en-US" noProof="0" dirty="0"/>
          </a:p>
        </p:txBody>
      </p:sp>
      <p:sp>
        <p:nvSpPr>
          <p:cNvPr id="7" name="Espace réservé du texte 3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650320" y="2211750"/>
            <a:ext cx="360000" cy="360000"/>
          </a:xfrm>
          <a:solidFill>
            <a:srgbClr val="005386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3</a:t>
            </a:r>
            <a:endParaRPr lang="en-US" noProof="0" dirty="0"/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2412320" y="221175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 smtClean="0"/>
              <a:t>Third item</a:t>
            </a:r>
            <a:endParaRPr lang="en-US" noProof="0"/>
          </a:p>
        </p:txBody>
      </p:sp>
      <p:sp>
        <p:nvSpPr>
          <p:cNvPr id="9" name="Espace réservé du texte 3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650320" y="2751810"/>
            <a:ext cx="360000" cy="360000"/>
          </a:xfrm>
          <a:solidFill>
            <a:srgbClr val="005386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4</a:t>
            </a:r>
            <a:endParaRPr lang="en-US" noProof="0" dirty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2412320" y="275181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 smtClean="0"/>
              <a:t>Fourth item</a:t>
            </a:r>
            <a:endParaRPr lang="en-US" noProof="0"/>
          </a:p>
        </p:txBody>
      </p:sp>
      <p:sp>
        <p:nvSpPr>
          <p:cNvPr id="11" name="Espace réservé du texte 3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650320" y="3291870"/>
            <a:ext cx="360000" cy="360000"/>
          </a:xfrm>
          <a:solidFill>
            <a:srgbClr val="005386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5</a:t>
            </a:r>
            <a:endParaRPr lang="en-US" noProof="0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2412320" y="329187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 smtClean="0"/>
              <a:t>Fifth item</a:t>
            </a:r>
            <a:endParaRPr lang="en-US" noProof="0"/>
          </a:p>
        </p:txBody>
      </p:sp>
      <p:sp>
        <p:nvSpPr>
          <p:cNvPr id="13" name="Espace réservé du texte 3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650320" y="3831930"/>
            <a:ext cx="360000" cy="360000"/>
          </a:xfrm>
          <a:solidFill>
            <a:srgbClr val="005386"/>
          </a:solidFill>
        </p:spPr>
        <p:txBody>
          <a:bodyPr lIns="36000" tIns="36000" rIns="36000" bIns="36000" anchor="ctr">
            <a:normAutofit/>
          </a:bodyPr>
          <a:lstStyle>
            <a:lvl1pPr algn="ctr">
              <a:buNone/>
              <a:defRPr sz="2000" b="1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6</a:t>
            </a:r>
            <a:endParaRPr lang="en-US" noProof="0" dirty="0"/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2412320" y="3831930"/>
            <a:ext cx="5040000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noProof="0" smtClean="0"/>
              <a:t>Sixth item</a:t>
            </a:r>
            <a:endParaRPr lang="en-US" noProof="0"/>
          </a:p>
        </p:txBody>
      </p:sp>
      <p:sp>
        <p:nvSpPr>
          <p:cNvPr id="16" name="Title 4"/>
          <p:cNvSpPr>
            <a:spLocks noGrp="1"/>
          </p:cNvSpPr>
          <p:nvPr>
            <p:ph type="title"/>
          </p:nvPr>
        </p:nvSpPr>
        <p:spPr>
          <a:xfrm>
            <a:off x="784598" y="223745"/>
            <a:ext cx="7884654" cy="374073"/>
          </a:xfrm>
        </p:spPr>
        <p:txBody>
          <a:bodyPr/>
          <a:lstStyle>
            <a:lvl1pPr>
              <a:defRPr sz="2000" b="1">
                <a:solidFill>
                  <a:srgbClr val="00538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604541"/>
            <a:ext cx="7884654" cy="334994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sz="1600" baseline="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755798" y="945672"/>
            <a:ext cx="7884965" cy="3504423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755798" y="223745"/>
            <a:ext cx="7884654" cy="374073"/>
          </a:xfrm>
        </p:spPr>
        <p:txBody>
          <a:bodyPr/>
          <a:lstStyle>
            <a:lvl1pPr>
              <a:defRPr sz="2000" b="1">
                <a:solidFill>
                  <a:srgbClr val="00538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6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755798" y="223745"/>
            <a:ext cx="7913454" cy="374073"/>
          </a:xfrm>
        </p:spPr>
        <p:txBody>
          <a:bodyPr/>
          <a:lstStyle>
            <a:lvl1pPr>
              <a:defRPr sz="2000" b="1">
                <a:solidFill>
                  <a:srgbClr val="00538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755798" y="597818"/>
            <a:ext cx="7913454" cy="3846140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09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55798" y="604541"/>
            <a:ext cx="7884654" cy="334994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sz="1600" baseline="0">
                <a:solidFill>
                  <a:srgbClr val="005386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755798" y="223745"/>
            <a:ext cx="7884654" cy="374073"/>
          </a:xfrm>
        </p:spPr>
        <p:txBody>
          <a:bodyPr/>
          <a:lstStyle>
            <a:lvl1pPr>
              <a:defRPr sz="2000" b="1">
                <a:solidFill>
                  <a:srgbClr val="00538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44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755798" y="223745"/>
            <a:ext cx="7913454" cy="374073"/>
          </a:xfrm>
        </p:spPr>
        <p:txBody>
          <a:bodyPr/>
          <a:lstStyle>
            <a:lvl1pPr>
              <a:defRPr sz="2000" b="1">
                <a:solidFill>
                  <a:srgbClr val="00538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15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74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0" y="0"/>
            <a:ext cx="9144000" cy="5143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73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 smtClean="0"/>
              <a:t>Main Title:</a:t>
            </a:r>
            <a:r>
              <a:rPr lang="zh-CN" altLang="en-US" noProof="0" dirty="0" smtClean="0"/>
              <a:t>标题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572" y="735820"/>
            <a:ext cx="7920880" cy="3664117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 smtClean="0"/>
              <a:t>Click to edit Master text styles: </a:t>
            </a:r>
            <a:r>
              <a:rPr lang="zh-CN" altLang="en-US" dirty="0" smtClean="0"/>
              <a:t>一级</a:t>
            </a:r>
            <a:endParaRPr lang="en-US" dirty="0" smtClean="0"/>
          </a:p>
          <a:p>
            <a:pPr lvl="1"/>
            <a:r>
              <a:rPr lang="en-US" dirty="0" smtClean="0"/>
              <a:t>Second level: </a:t>
            </a:r>
            <a:r>
              <a:rPr lang="zh-CN" altLang="en-US" dirty="0" smtClean="0"/>
              <a:t>二级</a:t>
            </a:r>
            <a:endParaRPr lang="en-US" dirty="0" smtClean="0"/>
          </a:p>
          <a:p>
            <a:pPr lvl="2"/>
            <a:r>
              <a:rPr lang="en-US" dirty="0" smtClean="0"/>
              <a:t>Third level: </a:t>
            </a:r>
            <a:r>
              <a:rPr lang="zh-CN" altLang="en-US" dirty="0" smtClean="0"/>
              <a:t>三级</a:t>
            </a:r>
            <a:endParaRPr lang="en-US" dirty="0" smtClean="0"/>
          </a:p>
          <a:p>
            <a:pPr lvl="3"/>
            <a:r>
              <a:rPr lang="en-US" dirty="0" smtClean="0"/>
              <a:t>Fourth level: </a:t>
            </a:r>
            <a:r>
              <a:rPr lang="zh-CN" altLang="en-US" dirty="0" smtClean="0"/>
              <a:t>四级</a:t>
            </a:r>
            <a:endParaRPr lang="en-US" dirty="0" smtClean="0"/>
          </a:p>
          <a:p>
            <a:pPr lvl="4"/>
            <a:r>
              <a:rPr lang="en-US" dirty="0" smtClean="0"/>
              <a:t>Fifth level: </a:t>
            </a:r>
            <a:r>
              <a:rPr lang="zh-CN" altLang="en-US" dirty="0" smtClean="0"/>
              <a:t>五级</a:t>
            </a:r>
            <a:endParaRPr lang="en-US" noProof="0" dirty="0" smtClean="0"/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95206-EC0C-43EF-8E7D-2BA7BDFE30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7400" y="4705350"/>
            <a:ext cx="2666990" cy="24063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30008" y="4552950"/>
            <a:ext cx="8813991" cy="5905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0B3F77"/>
              </a:gs>
              <a:gs pos="24000">
                <a:srgbClr val="FFFFFF"/>
              </a:gs>
              <a:gs pos="71000">
                <a:srgbClr val="0B3F77"/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7915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7400" y="4727909"/>
            <a:ext cx="2666990" cy="2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7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13" r:id="rId2"/>
    <p:sldLayoutId id="2147483923" r:id="rId3"/>
    <p:sldLayoutId id="2147483906" r:id="rId4"/>
    <p:sldLayoutId id="2147483907" r:id="rId5"/>
    <p:sldLayoutId id="2147483916" r:id="rId6"/>
    <p:sldLayoutId id="2147483910" r:id="rId7"/>
    <p:sldLayoutId id="2147483911" r:id="rId8"/>
    <p:sldLayoutId id="2147483924" r:id="rId9"/>
    <p:sldLayoutId id="2147483912" r:id="rId10"/>
    <p:sldLayoutId id="2147483948" r:id="rId11"/>
    <p:sldLayoutId id="2147483949" r:id="rId12"/>
    <p:sldLayoutId id="2147483952" r:id="rId13"/>
    <p:sldLayoutId id="2147483955" r:id="rId14"/>
    <p:sldLayoutId id="2147483956" r:id="rId15"/>
    <p:sldLayoutId id="2147483986" r:id="rId16"/>
  </p:sldLayoutIdLst>
  <p:timing>
    <p:tnLst>
      <p:par>
        <p:cTn id="1" dur="indefinite" restart="never" nodeType="tmRoot"/>
      </p:par>
    </p:tnLst>
  </p:timing>
  <p:txStyles>
    <p:titleStyle>
      <a:lvl1pPr algn="l" defTabSz="879152" rtl="0" eaLnBrk="1" latinLnBrk="0" hangingPunct="1">
        <a:spcBef>
          <a:spcPct val="0"/>
        </a:spcBef>
        <a:buNone/>
        <a:defRPr lang="en-US" sz="2000" b="1" i="0" kern="1200" spc="0" baseline="0" noProof="0" dirty="0">
          <a:solidFill>
            <a:srgbClr val="005386"/>
          </a:solidFill>
          <a:effectLst/>
          <a:latin typeface="Century Gothic" pitchFamily="34" charset="0"/>
          <a:ea typeface="微软雅黑" pitchFamily="34" charset="-122"/>
          <a:cs typeface="Century Gothic" pitchFamily="34" charset="0"/>
        </a:defRPr>
      </a:lvl1pPr>
    </p:titleStyle>
    <p:bodyStyle>
      <a:lvl1pPr marL="252000" indent="-252000" algn="l" defTabSz="879152" rtl="0" eaLnBrk="1" latinLnBrk="0" hangingPunct="1">
        <a:lnSpc>
          <a:spcPct val="100000"/>
        </a:lnSpc>
        <a:spcBef>
          <a:spcPts val="800"/>
        </a:spcBef>
        <a:buSzPct val="100000"/>
        <a:buFontTx/>
        <a:buBlip>
          <a:blip r:embed="rId19"/>
        </a:buBlip>
        <a:defRPr sz="2000" b="0" i="0" kern="900" spc="0">
          <a:solidFill>
            <a:srgbClr val="005386"/>
          </a:solidFill>
          <a:latin typeface="Century Gothic" pitchFamily="34" charset="0"/>
          <a:ea typeface="微软雅黑" pitchFamily="34" charset="-122"/>
          <a:cs typeface="Century Gothic" pitchFamily="34" charset="0"/>
        </a:defRPr>
      </a:lvl1pPr>
      <a:lvl2pPr marL="504000" marR="0" indent="-234000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Blip>
          <a:blip r:embed="rId20"/>
        </a:buBlip>
        <a:tabLst/>
        <a:defRPr sz="1800" b="0" i="0" kern="900" spc="0" baseline="0">
          <a:solidFill>
            <a:srgbClr val="005386"/>
          </a:solidFill>
          <a:latin typeface="Century Gothic" pitchFamily="34" charset="0"/>
          <a:ea typeface="微软雅黑" pitchFamily="34" charset="-122"/>
          <a:cs typeface="Century Gothic" pitchFamily="34" charset="0"/>
        </a:defRPr>
      </a:lvl2pPr>
      <a:lvl3pPr marL="756000" marR="0" indent="-21600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90000"/>
        <a:buFontTx/>
        <a:buBlip>
          <a:blip r:embed="rId19"/>
        </a:buBlip>
        <a:tabLst/>
        <a:defRPr sz="1600" b="0" i="0" kern="900" spc="0">
          <a:solidFill>
            <a:srgbClr val="005386"/>
          </a:solidFill>
          <a:latin typeface="Century Gothic" pitchFamily="34" charset="0"/>
          <a:ea typeface="微软雅黑" pitchFamily="34" charset="-122"/>
          <a:cs typeface="Century Gothic" pitchFamily="34" charset="0"/>
        </a:defRPr>
      </a:lvl3pPr>
      <a:lvl4pPr marL="972000" indent="-180000" algn="l" defTabSz="879152" rtl="0" eaLnBrk="1" latinLnBrk="0" hangingPunct="1">
        <a:lnSpc>
          <a:spcPct val="100000"/>
        </a:lnSpc>
        <a:spcBef>
          <a:spcPts val="400"/>
        </a:spcBef>
        <a:buSzPct val="90000"/>
        <a:buFontTx/>
        <a:buBlip>
          <a:blip r:embed="rId20"/>
        </a:buBlip>
        <a:defRPr sz="1400" b="0" i="0" kern="900" spc="-70">
          <a:solidFill>
            <a:srgbClr val="005386"/>
          </a:solidFill>
          <a:latin typeface="Century Gothic" pitchFamily="34" charset="0"/>
          <a:ea typeface="微软雅黑" pitchFamily="34" charset="-122"/>
          <a:cs typeface="Century Gothic" pitchFamily="34" charset="0"/>
        </a:defRPr>
      </a:lvl4pPr>
      <a:lvl5pPr marL="1080000" indent="0" algn="l" defTabSz="879152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rgbClr val="005386"/>
          </a:solidFill>
          <a:latin typeface="Century Gothic" pitchFamily="34" charset="0"/>
          <a:ea typeface="微软雅黑" pitchFamily="34" charset="-122"/>
          <a:cs typeface="Century Gothic" pitchFamily="34" charset="0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7107" y="4563836"/>
            <a:ext cx="7796893" cy="579664"/>
          </a:xfrm>
          <a:prstGeom prst="rect">
            <a:avLst/>
          </a:prstGeom>
          <a:gradFill flip="none" rotWithShape="1">
            <a:gsLst>
              <a:gs pos="9000">
                <a:schemeClr val="bg1"/>
              </a:gs>
              <a:gs pos="6000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52" fontAlgn="auto">
              <a:spcBef>
                <a:spcPts val="0"/>
              </a:spcBef>
              <a:spcAft>
                <a:spcPts val="0"/>
              </a:spcAft>
            </a:pPr>
            <a:endParaRPr lang="en-US" sz="1700">
              <a:solidFill>
                <a:srgbClr val="FFFFFF"/>
              </a:solidFill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Main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noProof="0" dirty="0"/>
          </a:p>
        </p:txBody>
      </p:sp>
      <p:sp>
        <p:nvSpPr>
          <p:cNvPr id="18" name="Espace réservé du numéro de diapositive 5"/>
          <p:cNvSpPr txBox="1">
            <a:spLocks/>
          </p:cNvSpPr>
          <p:nvPr/>
        </p:nvSpPr>
        <p:spPr>
          <a:xfrm>
            <a:off x="0" y="4803998"/>
            <a:ext cx="395536" cy="360040"/>
          </a:xfrm>
          <a:prstGeom prst="rect">
            <a:avLst/>
          </a:prstGeom>
        </p:spPr>
        <p:txBody>
          <a:bodyPr lIns="87916" tIns="43957" rIns="87916" bIns="43957" anchor="ctr"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 algn="ctr" defTabSz="879152" fontAlgn="auto">
              <a:spcBef>
                <a:spcPts val="0"/>
              </a:spcBef>
              <a:spcAft>
                <a:spcPts val="0"/>
              </a:spcAft>
              <a:defRPr/>
            </a:pPr>
            <a:fld id="{77E95206-EC0C-43EF-8E7D-2BA7BDFE308A}" type="slidenum">
              <a:rPr lang="en-US" sz="900" smtClean="0">
                <a:solidFill>
                  <a:srgbClr val="005386"/>
                </a:solidFill>
              </a:rPr>
              <a:pPr algn="ctr" defTabSz="879152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rgbClr val="00538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9820" y="4719511"/>
            <a:ext cx="2645445" cy="2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2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80" r:id="rId13"/>
  </p:sldLayoutIdLst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69920" y="271113"/>
            <a:ext cx="5792669" cy="14403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使用培训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汽研院部窗口附加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>
                <a:solidFill>
                  <a:srgbClr val="FF6600"/>
                </a:solidFill>
              </a:rPr>
              <a:t>东南汽车</a:t>
            </a:r>
            <a:r>
              <a:rPr lang="zh-CN" altLang="en-US" sz="2400" dirty="0">
                <a:solidFill>
                  <a:srgbClr val="FF6600"/>
                </a:solidFill>
              </a:rPr>
              <a:t>项</a:t>
            </a:r>
            <a:r>
              <a:rPr lang="zh-CN" altLang="en-US" sz="2400" dirty="0" smtClean="0">
                <a:solidFill>
                  <a:srgbClr val="FF6600"/>
                </a:solidFill>
              </a:rPr>
              <a:t>目管理系统</a:t>
            </a:r>
            <a:endParaRPr lang="en-US" sz="2400" b="1" dirty="0">
              <a:solidFill>
                <a:srgbClr val="FF66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928" y="182815"/>
            <a:ext cx="1960596" cy="402656"/>
          </a:xfrm>
          <a:prstGeom prst="rect">
            <a:avLst/>
          </a:prstGeom>
        </p:spPr>
      </p:pic>
      <p:pic>
        <p:nvPicPr>
          <p:cNvPr id="6" name="图片 5" descr="RP new logo-2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0247" y="4767339"/>
            <a:ext cx="1083014" cy="26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489246" y="548157"/>
            <a:ext cx="360000" cy="360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1</a:t>
            </a:r>
            <a:endParaRPr lang="en-US" sz="1800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1489246" y="1621024"/>
            <a:ext cx="360000" cy="360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2</a:t>
            </a:r>
            <a:endParaRPr lang="en-US" sz="1800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18392" y="52035"/>
            <a:ext cx="7884654" cy="374073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2205526" y="548157"/>
            <a:ext cx="4274739" cy="360000"/>
          </a:xfrm>
          <a:solidFill>
            <a:srgbClr val="005386"/>
          </a:solidFill>
        </p:spPr>
        <p:txBody>
          <a:bodyPr vert="horz" lIns="288000" tIns="36000" rIns="72000" bIns="36000" rtlCol="0" anchor="ctr">
            <a:normAutofit/>
          </a:bodyPr>
          <a:lstStyle/>
          <a:p>
            <a:r>
              <a:rPr lang="zh-CN" altLang="en-US" sz="1800" b="1" dirty="0" smtClean="0"/>
              <a:t>出图计划制定</a:t>
            </a:r>
            <a:endParaRPr lang="zh-CN" altLang="en-US" sz="1800" b="1" dirty="0"/>
          </a:p>
        </p:txBody>
      </p:sp>
      <p:sp>
        <p:nvSpPr>
          <p:cNvPr id="11" name="Text Placeholder 30"/>
          <p:cNvSpPr>
            <a:spLocks noGrp="1"/>
          </p:cNvSpPr>
          <p:nvPr>
            <p:ph type="body" sz="quarter" idx="19"/>
          </p:nvPr>
        </p:nvSpPr>
        <p:spPr>
          <a:xfrm>
            <a:off x="2093831" y="1634521"/>
            <a:ext cx="5040000" cy="360000"/>
          </a:xfrm>
          <a:noFill/>
        </p:spPr>
        <p:txBody>
          <a:bodyPr vert="horz" lIns="288000" tIns="36000" rIns="72000" bIns="36000" rtlCol="0" anchor="ctr">
            <a:normAutofit/>
          </a:bodyPr>
          <a:lstStyle/>
          <a:p>
            <a:r>
              <a:rPr lang="zh-CN" altLang="en-US" sz="1800" dirty="0" smtClean="0"/>
              <a:t>出图计划跟踪</a:t>
            </a:r>
            <a:endParaRPr lang="en-US" altLang="zh-CN" sz="1800" dirty="0" smtClean="0"/>
          </a:p>
        </p:txBody>
      </p:sp>
      <p:sp>
        <p:nvSpPr>
          <p:cNvPr id="17" name="Text Placeholder 30"/>
          <p:cNvSpPr>
            <a:spLocks noGrp="1"/>
          </p:cNvSpPr>
          <p:nvPr>
            <p:ph type="body" sz="quarter" idx="19"/>
          </p:nvPr>
        </p:nvSpPr>
        <p:spPr>
          <a:xfrm>
            <a:off x="2149192" y="955540"/>
            <a:ext cx="5531767" cy="566283"/>
          </a:xfrm>
          <a:noFill/>
        </p:spPr>
        <p:txBody>
          <a:bodyPr vert="horz" lIns="288000" tIns="36000" rIns="72000" bIns="3600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/>
              <a:t>1.1 </a:t>
            </a:r>
            <a:r>
              <a:rPr lang="zh-CN" altLang="en-US" sz="1200" dirty="0" smtClean="0"/>
              <a:t>项目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出图计划</a:t>
            </a:r>
            <a:r>
              <a:rPr lang="en-US" altLang="zh-CN" sz="1200" dirty="0" smtClean="0"/>
              <a:t>BOM</a:t>
            </a:r>
            <a:r>
              <a:rPr lang="zh-CN" altLang="en-US" sz="1200" dirty="0" smtClean="0"/>
              <a:t>结构：添加顶点，</a:t>
            </a:r>
            <a:r>
              <a:rPr lang="en-US" altLang="zh-CN" sz="1200" dirty="0" smtClean="0"/>
              <a:t>Excel</a:t>
            </a:r>
            <a:r>
              <a:rPr lang="zh-CN" altLang="en-US" sz="1200" dirty="0" smtClean="0"/>
              <a:t>导入</a:t>
            </a:r>
            <a:r>
              <a:rPr lang="en-US" altLang="zh-CN" sz="1200" dirty="0" smtClean="0"/>
              <a:t>BOM</a:t>
            </a:r>
            <a:r>
              <a:rPr lang="zh-CN" altLang="en-US" sz="1200" dirty="0" smtClean="0"/>
              <a:t>，从</a:t>
            </a:r>
            <a:r>
              <a:rPr lang="en-US" altLang="zh-CN" sz="1200" dirty="0" smtClean="0"/>
              <a:t>TC</a:t>
            </a:r>
            <a:r>
              <a:rPr lang="zh-CN" altLang="en-US" sz="1200" dirty="0" smtClean="0"/>
              <a:t>导入</a:t>
            </a:r>
            <a:r>
              <a:rPr lang="en-US" altLang="zh-CN" sz="1200" dirty="0" smtClean="0"/>
              <a:t>BOM</a:t>
            </a:r>
          </a:p>
          <a:p>
            <a:pPr>
              <a:lnSpc>
                <a:spcPct val="120000"/>
              </a:lnSpc>
            </a:pPr>
            <a:r>
              <a:rPr lang="en-US" altLang="zh-CN" sz="1200" dirty="0" smtClean="0"/>
              <a:t>1.2 </a:t>
            </a:r>
            <a:r>
              <a:rPr lang="zh-CN" altLang="en-US" sz="1200" dirty="0" smtClean="0"/>
              <a:t>项目</a:t>
            </a:r>
            <a:r>
              <a:rPr lang="en-US" altLang="zh-CN" sz="1200" dirty="0"/>
              <a:t>-</a:t>
            </a:r>
            <a:r>
              <a:rPr lang="zh-CN" altLang="en-US" sz="1200" dirty="0"/>
              <a:t>出图</a:t>
            </a:r>
            <a:r>
              <a:rPr lang="zh-CN" altLang="en-US" sz="1200" dirty="0" smtClean="0"/>
              <a:t>计划维护：指定</a:t>
            </a:r>
            <a:r>
              <a:rPr lang="en-US" altLang="zh-CN" sz="1200" dirty="0" smtClean="0"/>
              <a:t>BOM</a:t>
            </a:r>
            <a:r>
              <a:rPr lang="zh-CN" altLang="en-US" sz="1200" dirty="0" smtClean="0"/>
              <a:t>各零件出图计划完成日期</a:t>
            </a:r>
            <a:endParaRPr lang="en-US" altLang="zh-CN" sz="1200" dirty="0"/>
          </a:p>
        </p:txBody>
      </p:sp>
      <p:sp>
        <p:nvSpPr>
          <p:cNvPr id="13" name="Text Placeholder 30"/>
          <p:cNvSpPr>
            <a:spLocks noGrp="1"/>
          </p:cNvSpPr>
          <p:nvPr>
            <p:ph type="body" sz="quarter" idx="19"/>
          </p:nvPr>
        </p:nvSpPr>
        <p:spPr>
          <a:xfrm>
            <a:off x="2149192" y="2110034"/>
            <a:ext cx="5040000" cy="698863"/>
          </a:xfrm>
          <a:noFill/>
        </p:spPr>
        <p:txBody>
          <a:bodyPr vert="horz" lIns="288000" tIns="36000" rIns="72000" bIns="3600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 smtClean="0"/>
              <a:t>2.1 </a:t>
            </a:r>
            <a:r>
              <a:rPr lang="zh-CN" altLang="en-US" sz="1200" dirty="0" smtClean="0"/>
              <a:t>项目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出图计划</a:t>
            </a:r>
            <a:r>
              <a:rPr lang="en-US" altLang="zh-CN" sz="1200" dirty="0" smtClean="0"/>
              <a:t>BOM</a:t>
            </a:r>
            <a:r>
              <a:rPr lang="zh-CN" altLang="en-US" sz="1200" dirty="0" smtClean="0"/>
              <a:t>结构：同步</a:t>
            </a:r>
            <a:r>
              <a:rPr lang="en-US" altLang="zh-CN" sz="1200" dirty="0" smtClean="0"/>
              <a:t>BOM</a:t>
            </a:r>
          </a:p>
          <a:p>
            <a:pPr>
              <a:lnSpc>
                <a:spcPct val="120000"/>
              </a:lnSpc>
            </a:pPr>
            <a:r>
              <a:rPr lang="en-US" altLang="zh-CN" sz="1200" dirty="0" smtClean="0"/>
              <a:t>2.2 </a:t>
            </a:r>
            <a:r>
              <a:rPr lang="zh-CN" altLang="en-US" sz="1200" dirty="0" smtClean="0"/>
              <a:t>项目</a:t>
            </a:r>
            <a:r>
              <a:rPr lang="en-US" altLang="zh-CN" sz="1200" dirty="0"/>
              <a:t>-</a:t>
            </a:r>
            <a:r>
              <a:rPr lang="zh-CN" altLang="en-US" sz="1200" dirty="0"/>
              <a:t>出图</a:t>
            </a:r>
            <a:r>
              <a:rPr lang="zh-CN" altLang="en-US" sz="1200" dirty="0" smtClean="0"/>
              <a:t>计划维护：刷新出图状态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92985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686515"/>
            <a:ext cx="5554663" cy="3268917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8138" y="143591"/>
            <a:ext cx="6172200" cy="465947"/>
          </a:xfrm>
        </p:spPr>
        <p:txBody>
          <a:bodyPr vert="horz" lIns="87916" tIns="43957" rIns="87916" bIns="43957" rtlCol="0" anchor="ctr"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5386"/>
                </a:solidFill>
                <a:latin typeface="Century Gothic" pitchFamily="34" charset="0"/>
                <a:ea typeface="微软雅黑" pitchFamily="34" charset="-122"/>
                <a:cs typeface="Century Gothic" pitchFamily="34" charset="0"/>
              </a:rPr>
              <a:t>1.1 </a:t>
            </a:r>
            <a:r>
              <a:rPr lang="zh-CN" altLang="en-US" dirty="0" smtClean="0"/>
              <a:t>出图计划</a:t>
            </a:r>
            <a:r>
              <a:rPr lang="en-US" altLang="zh-CN" dirty="0" smtClean="0"/>
              <a:t>BOM</a:t>
            </a:r>
            <a:r>
              <a:rPr lang="zh-CN" altLang="en-US" dirty="0" smtClean="0"/>
              <a:t>结构</a:t>
            </a:r>
            <a:endParaRPr lang="zh-CN" altLang="en-US" sz="2000" b="1" dirty="0">
              <a:solidFill>
                <a:srgbClr val="005386"/>
              </a:solidFill>
              <a:latin typeface="Century Gothic" pitchFamily="34" charset="0"/>
              <a:ea typeface="微软雅黑" pitchFamily="34" charset="-122"/>
              <a:cs typeface="Century Gothic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0431" y="664687"/>
            <a:ext cx="2632333" cy="3759922"/>
          </a:xfrm>
          <a:prstGeom prst="rect">
            <a:avLst/>
          </a:prstGeom>
          <a:ln>
            <a:solidFill>
              <a:srgbClr val="006699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添加顶点：</a:t>
            </a:r>
            <a:endParaRPr lang="en-US" altLang="zh-CN" sz="12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66700" indent="-2667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在项目菜单中点击“出图计划”；</a:t>
            </a:r>
            <a:endParaRPr lang="en-US" altLang="zh-CN" sz="12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66700" indent="-2667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在“出图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BOM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结构”视图中，点击操作菜单中的“从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导入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BOM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”；</a:t>
            </a:r>
            <a:endParaRPr lang="en-US" altLang="zh-CN" sz="12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66700" indent="-2667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在搜索界面中的“</a:t>
            </a:r>
            <a:r>
              <a:rPr lang="en-US" altLang="zh-CN" sz="1200" dirty="0" err="1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Teamcenter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编码“框中输入需要从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中导入的车型总成编码。</a:t>
            </a:r>
            <a:endParaRPr lang="en-US" altLang="zh-CN" sz="12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66700" indent="-2667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从搜索结果中勾选，点击提交，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PM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系统将从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中导入所选总成编码下的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BOM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结构，包括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UPG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和一阶件。</a:t>
            </a:r>
            <a:endParaRPr lang="en-US" altLang="zh-CN" sz="12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67528" y="1949845"/>
            <a:ext cx="493349" cy="173038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26174" t="21615" r="24810" b="26949"/>
          <a:stretch/>
        </p:blipFill>
        <p:spPr>
          <a:xfrm>
            <a:off x="3769299" y="1909364"/>
            <a:ext cx="254000" cy="253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25280" t="20196" r="25551" b="25978"/>
          <a:stretch/>
        </p:blipFill>
        <p:spPr>
          <a:xfrm>
            <a:off x="4082805" y="2239168"/>
            <a:ext cx="254794" cy="2690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l="22297" t="16835" r="25011" b="26586"/>
          <a:stretch/>
        </p:blipFill>
        <p:spPr>
          <a:xfrm>
            <a:off x="5425575" y="3141175"/>
            <a:ext cx="273050" cy="2794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320930" y="2304256"/>
            <a:ext cx="715413" cy="138907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98772" y="3177778"/>
            <a:ext cx="955883" cy="280988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29668" y="2443163"/>
            <a:ext cx="176043" cy="15232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32083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38" y="668259"/>
            <a:ext cx="5333423" cy="3296106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8138" y="143591"/>
            <a:ext cx="6172200" cy="465947"/>
          </a:xfrm>
        </p:spPr>
        <p:txBody>
          <a:bodyPr vert="horz" lIns="87916" tIns="43957" rIns="87916" bIns="43957" rtlCol="0" anchor="ctr"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5386"/>
                </a:solidFill>
                <a:latin typeface="Century Gothic" pitchFamily="34" charset="0"/>
                <a:ea typeface="微软雅黑" pitchFamily="34" charset="-122"/>
                <a:cs typeface="Century Gothic" pitchFamily="34" charset="0"/>
              </a:rPr>
              <a:t>1.1 </a:t>
            </a:r>
            <a:r>
              <a:rPr lang="zh-CN" altLang="en-US" dirty="0" smtClean="0"/>
              <a:t>出图计划</a:t>
            </a:r>
            <a:r>
              <a:rPr lang="en-US" altLang="zh-CN" dirty="0" smtClean="0"/>
              <a:t>BOM</a:t>
            </a:r>
            <a:r>
              <a:rPr lang="zh-CN" altLang="en-US" dirty="0" smtClean="0"/>
              <a:t>结构</a:t>
            </a:r>
            <a:endParaRPr lang="zh-CN" altLang="en-US" sz="2000" b="1" dirty="0">
              <a:solidFill>
                <a:srgbClr val="005386"/>
              </a:solidFill>
              <a:latin typeface="Century Gothic" pitchFamily="34" charset="0"/>
              <a:ea typeface="微软雅黑" pitchFamily="34" charset="-122"/>
              <a:cs typeface="Century Gothic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0431" y="664687"/>
            <a:ext cx="2632333" cy="3759922"/>
          </a:xfrm>
          <a:prstGeom prst="rect">
            <a:avLst/>
          </a:prstGeom>
          <a:ln>
            <a:solidFill>
              <a:srgbClr val="006699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53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solidFill>
                  <a:srgbClr val="0053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sz="1200" dirty="0">
                <a:solidFill>
                  <a:srgbClr val="0053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12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66700" indent="-2667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在“出图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BOM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结构”视图中，点击操作菜单中的“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导入”；</a:t>
            </a:r>
            <a:endParaRPr lang="en-US" altLang="zh-CN" sz="12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66700" indent="-2667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在弹出的界面点击“浏览”，选择本地文件；</a:t>
            </a:r>
            <a:endParaRPr lang="en-US" altLang="zh-CN" sz="12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66700" indent="-2667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点击“完成”，提示导入完成。</a:t>
            </a:r>
            <a:endParaRPr lang="en-US" altLang="zh-CN" sz="12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42251" y="3753246"/>
            <a:ext cx="298450" cy="183753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26174" t="21615" r="24810" b="26949"/>
          <a:stretch/>
        </p:blipFill>
        <p:spPr>
          <a:xfrm>
            <a:off x="4018113" y="2608639"/>
            <a:ext cx="254000" cy="253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25280" t="20196" r="25551" b="25978"/>
          <a:stretch/>
        </p:blipFill>
        <p:spPr>
          <a:xfrm>
            <a:off x="5913165" y="3082528"/>
            <a:ext cx="254794" cy="2690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l="22297" t="16835" r="25011" b="26586"/>
          <a:stretch/>
        </p:blipFill>
        <p:spPr>
          <a:xfrm>
            <a:off x="7569201" y="3684965"/>
            <a:ext cx="273050" cy="2794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302917" y="2628084"/>
            <a:ext cx="715413" cy="138907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67959" y="3082528"/>
            <a:ext cx="1693341" cy="280988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0842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31" y="1822930"/>
            <a:ext cx="7988300" cy="2943058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8138" y="143591"/>
            <a:ext cx="6172200" cy="465947"/>
          </a:xfrm>
        </p:spPr>
        <p:txBody>
          <a:bodyPr vert="horz" lIns="87916" tIns="43957" rIns="87916" bIns="43957" rtlCol="0" anchor="ctr"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5386"/>
                </a:solidFill>
                <a:latin typeface="Century Gothic" pitchFamily="34" charset="0"/>
                <a:ea typeface="微软雅黑" pitchFamily="34" charset="-122"/>
                <a:cs typeface="Century Gothic" pitchFamily="34" charset="0"/>
              </a:rPr>
              <a:t>1.2 </a:t>
            </a:r>
            <a:r>
              <a:rPr lang="zh-CN" altLang="en-US" dirty="0" smtClean="0"/>
              <a:t>出图计划维护</a:t>
            </a:r>
            <a:endParaRPr lang="zh-CN" altLang="en-US" sz="2000" b="1" dirty="0">
              <a:solidFill>
                <a:srgbClr val="005386"/>
              </a:solidFill>
              <a:latin typeface="Century Gothic" pitchFamily="34" charset="0"/>
              <a:ea typeface="微软雅黑" pitchFamily="34" charset="-122"/>
              <a:cs typeface="Century Gothic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0432" y="664687"/>
            <a:ext cx="4520668" cy="1056163"/>
          </a:xfrm>
          <a:prstGeom prst="rect">
            <a:avLst/>
          </a:prstGeom>
          <a:ln>
            <a:solidFill>
              <a:srgbClr val="006699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指定</a:t>
            </a:r>
            <a:r>
              <a:rPr lang="en-US" altLang="zh-CN" sz="11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BOM</a:t>
            </a:r>
            <a:r>
              <a:rPr lang="zh-CN" altLang="en-US" sz="11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各零件出图计划完成</a:t>
            </a:r>
            <a:r>
              <a:rPr lang="zh-CN" altLang="en-US" sz="11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日期：</a:t>
            </a:r>
            <a:endParaRPr lang="en-US" altLang="zh-CN" sz="11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66700" indent="-2667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在“出图计划维护”视图中，点击“启用编辑”按钮；</a:t>
            </a:r>
            <a:endParaRPr lang="en-US" altLang="zh-CN" sz="11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66700" indent="-2667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点击“计划完成时间”列中的空白处，在弹出框中选择计划完成时间</a:t>
            </a:r>
            <a:endParaRPr lang="en-US" altLang="zh-CN" sz="11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66700" indent="-2667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1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设定完日期，点击“保存”</a:t>
            </a:r>
            <a:endParaRPr lang="en-US" altLang="zh-CN" sz="11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0400" y="3501212"/>
            <a:ext cx="1790699" cy="1210488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26174" t="21615" r="24810" b="26949"/>
          <a:stretch/>
        </p:blipFill>
        <p:spPr>
          <a:xfrm>
            <a:off x="2364579" y="2385172"/>
            <a:ext cx="254000" cy="253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25280" t="20196" r="25551" b="25978"/>
          <a:stretch/>
        </p:blipFill>
        <p:spPr>
          <a:xfrm>
            <a:off x="2945606" y="3446924"/>
            <a:ext cx="254794" cy="2690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l="22297" t="16835" r="25011" b="26586"/>
          <a:stretch/>
        </p:blipFill>
        <p:spPr>
          <a:xfrm>
            <a:off x="7574223" y="2581625"/>
            <a:ext cx="273050" cy="2794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894679" y="2512172"/>
            <a:ext cx="543721" cy="138907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72417" y="2651079"/>
            <a:ext cx="142083" cy="15879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39877" y="2781627"/>
            <a:ext cx="283373" cy="15879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97012" y="2839303"/>
            <a:ext cx="434976" cy="129802"/>
          </a:xfrm>
          <a:prstGeom prst="rect">
            <a:avLst/>
          </a:prstGeom>
          <a:solidFill>
            <a:srgbClr val="005386"/>
          </a:solidFill>
          <a:ln w="12700">
            <a:solidFill>
              <a:srgbClr val="0053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7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启用编辑</a:t>
            </a:r>
            <a:endParaRPr lang="zh-CN" altLang="en-US" sz="70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46414" y="664687"/>
            <a:ext cx="3212317" cy="1056163"/>
          </a:xfrm>
          <a:prstGeom prst="rect">
            <a:avLst/>
          </a:prstGeom>
          <a:ln>
            <a:solidFill>
              <a:srgbClr val="006699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指定</a:t>
            </a:r>
            <a:r>
              <a:rPr lang="en-US" altLang="zh-CN" sz="11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BOM</a:t>
            </a:r>
            <a:r>
              <a:rPr lang="zh-CN" altLang="en-US" sz="11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各零件出图计划完成</a:t>
            </a:r>
            <a:r>
              <a:rPr lang="zh-CN" altLang="en-US" sz="11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日期：</a:t>
            </a:r>
            <a:endParaRPr lang="en-US" altLang="zh-CN" sz="11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可以在导入的</a:t>
            </a:r>
            <a:r>
              <a:rPr lang="en-US" altLang="zh-CN" sz="11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</a:t>
            </a:r>
            <a:r>
              <a:rPr lang="zh-CN" altLang="en-US" sz="11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中按规定格式填写好日期，导入时自动带入出图计划维护表中。</a:t>
            </a:r>
            <a:endParaRPr lang="en-US" altLang="zh-CN" sz="1100" b="1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2929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489246" y="548157"/>
            <a:ext cx="360000" cy="360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1</a:t>
            </a:r>
            <a:endParaRPr lang="en-US" sz="1800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1489246" y="1632942"/>
            <a:ext cx="360000" cy="360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2</a:t>
            </a:r>
            <a:endParaRPr lang="en-US" sz="1800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18392" y="52035"/>
            <a:ext cx="7884654" cy="374073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2093831" y="548157"/>
            <a:ext cx="4274739" cy="360000"/>
          </a:xfrm>
          <a:solidFill>
            <a:schemeClr val="bg1"/>
          </a:solidFill>
        </p:spPr>
        <p:txBody>
          <a:bodyPr vert="horz" lIns="288000" tIns="36000" rIns="72000" bIns="36000" rtlCol="0" anchor="ctr">
            <a:normAutofit/>
          </a:bodyPr>
          <a:lstStyle/>
          <a:p>
            <a:r>
              <a:rPr lang="zh-CN" altLang="en-US" sz="1800" b="1" dirty="0" smtClean="0">
                <a:solidFill>
                  <a:srgbClr val="005386"/>
                </a:solidFill>
              </a:rPr>
              <a:t>出图计划制定</a:t>
            </a:r>
            <a:endParaRPr lang="zh-CN" altLang="en-US" sz="1800" b="1" dirty="0">
              <a:solidFill>
                <a:srgbClr val="005386"/>
              </a:solidFill>
            </a:endParaRPr>
          </a:p>
        </p:txBody>
      </p:sp>
      <p:sp>
        <p:nvSpPr>
          <p:cNvPr id="11" name="Text Placeholder 30"/>
          <p:cNvSpPr>
            <a:spLocks noGrp="1"/>
          </p:cNvSpPr>
          <p:nvPr>
            <p:ph type="body" sz="quarter" idx="19"/>
          </p:nvPr>
        </p:nvSpPr>
        <p:spPr>
          <a:xfrm>
            <a:off x="2093831" y="1634521"/>
            <a:ext cx="5040000" cy="360000"/>
          </a:xfrm>
          <a:solidFill>
            <a:srgbClr val="005386"/>
          </a:solidFill>
        </p:spPr>
        <p:txBody>
          <a:bodyPr vert="horz" lIns="288000" tIns="36000" rIns="72000" bIns="36000" rtlCol="0" anchor="ctr">
            <a:norm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出图计划跟踪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17" name="Text Placeholder 30"/>
          <p:cNvSpPr>
            <a:spLocks noGrp="1"/>
          </p:cNvSpPr>
          <p:nvPr>
            <p:ph type="body" sz="quarter" idx="19"/>
          </p:nvPr>
        </p:nvSpPr>
        <p:spPr>
          <a:xfrm>
            <a:off x="2149192" y="955540"/>
            <a:ext cx="5531767" cy="566283"/>
          </a:xfrm>
          <a:noFill/>
        </p:spPr>
        <p:txBody>
          <a:bodyPr vert="horz" lIns="288000" tIns="36000" rIns="72000" bIns="3600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/>
              <a:t>1.1 </a:t>
            </a:r>
            <a:r>
              <a:rPr lang="zh-CN" altLang="en-US" sz="1200" dirty="0" smtClean="0"/>
              <a:t>项目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出图计划</a:t>
            </a:r>
            <a:r>
              <a:rPr lang="en-US" altLang="zh-CN" sz="1200" dirty="0" smtClean="0"/>
              <a:t>BOM</a:t>
            </a:r>
            <a:r>
              <a:rPr lang="zh-CN" altLang="en-US" sz="1200" dirty="0" smtClean="0"/>
              <a:t>结构：添加顶点，</a:t>
            </a:r>
            <a:r>
              <a:rPr lang="en-US" altLang="zh-CN" sz="1200" dirty="0" smtClean="0"/>
              <a:t>Excel</a:t>
            </a:r>
            <a:r>
              <a:rPr lang="zh-CN" altLang="en-US" sz="1200" dirty="0" smtClean="0"/>
              <a:t>导入</a:t>
            </a:r>
            <a:r>
              <a:rPr lang="en-US" altLang="zh-CN" sz="1200" dirty="0" smtClean="0"/>
              <a:t>BOM</a:t>
            </a:r>
            <a:r>
              <a:rPr lang="zh-CN" altLang="en-US" sz="1200" dirty="0" smtClean="0"/>
              <a:t>，从</a:t>
            </a:r>
            <a:r>
              <a:rPr lang="en-US" altLang="zh-CN" sz="1200" dirty="0" smtClean="0"/>
              <a:t>TC</a:t>
            </a:r>
            <a:r>
              <a:rPr lang="zh-CN" altLang="en-US" sz="1200" dirty="0" smtClean="0"/>
              <a:t>导入</a:t>
            </a:r>
            <a:r>
              <a:rPr lang="en-US" altLang="zh-CN" sz="1200" dirty="0" smtClean="0"/>
              <a:t>BOM</a:t>
            </a:r>
          </a:p>
          <a:p>
            <a:pPr>
              <a:lnSpc>
                <a:spcPct val="120000"/>
              </a:lnSpc>
            </a:pPr>
            <a:r>
              <a:rPr lang="en-US" altLang="zh-CN" sz="1200" dirty="0" smtClean="0"/>
              <a:t>1.2 </a:t>
            </a:r>
            <a:r>
              <a:rPr lang="zh-CN" altLang="en-US" sz="1200" dirty="0" smtClean="0"/>
              <a:t>项目</a:t>
            </a:r>
            <a:r>
              <a:rPr lang="en-US" altLang="zh-CN" sz="1200" dirty="0"/>
              <a:t>-</a:t>
            </a:r>
            <a:r>
              <a:rPr lang="zh-CN" altLang="en-US" sz="1200" dirty="0"/>
              <a:t>出图</a:t>
            </a:r>
            <a:r>
              <a:rPr lang="zh-CN" altLang="en-US" sz="1200" dirty="0" smtClean="0"/>
              <a:t>计划维护：指定</a:t>
            </a:r>
            <a:r>
              <a:rPr lang="en-US" altLang="zh-CN" sz="1200" dirty="0" smtClean="0"/>
              <a:t>BOM</a:t>
            </a:r>
            <a:r>
              <a:rPr lang="zh-CN" altLang="en-US" sz="1200" dirty="0" smtClean="0"/>
              <a:t>各零件出图计划完成日期</a:t>
            </a:r>
            <a:endParaRPr lang="en-US" altLang="zh-CN" sz="1200" dirty="0"/>
          </a:p>
        </p:txBody>
      </p:sp>
      <p:sp>
        <p:nvSpPr>
          <p:cNvPr id="13" name="Text Placeholder 30"/>
          <p:cNvSpPr>
            <a:spLocks noGrp="1"/>
          </p:cNvSpPr>
          <p:nvPr>
            <p:ph type="body" sz="quarter" idx="19"/>
          </p:nvPr>
        </p:nvSpPr>
        <p:spPr>
          <a:xfrm>
            <a:off x="2149192" y="2110034"/>
            <a:ext cx="5040000" cy="698863"/>
          </a:xfrm>
          <a:noFill/>
        </p:spPr>
        <p:txBody>
          <a:bodyPr vert="horz" lIns="288000" tIns="36000" rIns="72000" bIns="3600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 smtClean="0"/>
              <a:t>2.1 </a:t>
            </a:r>
            <a:r>
              <a:rPr lang="zh-CN" altLang="en-US" sz="1200" dirty="0" smtClean="0"/>
              <a:t>项目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出图计划</a:t>
            </a:r>
            <a:r>
              <a:rPr lang="en-US" altLang="zh-CN" sz="1200" dirty="0" smtClean="0"/>
              <a:t>BOM</a:t>
            </a:r>
            <a:r>
              <a:rPr lang="zh-CN" altLang="en-US" sz="1200" dirty="0" smtClean="0"/>
              <a:t>结构：同步</a:t>
            </a:r>
            <a:r>
              <a:rPr lang="en-US" altLang="zh-CN" sz="1200" dirty="0" smtClean="0"/>
              <a:t>BOM</a:t>
            </a:r>
          </a:p>
          <a:p>
            <a:pPr>
              <a:lnSpc>
                <a:spcPct val="120000"/>
              </a:lnSpc>
            </a:pPr>
            <a:r>
              <a:rPr lang="en-US" altLang="zh-CN" sz="1200" dirty="0" smtClean="0"/>
              <a:t>2.2 </a:t>
            </a:r>
            <a:r>
              <a:rPr lang="zh-CN" altLang="en-US" sz="1200" dirty="0" smtClean="0"/>
              <a:t>项目</a:t>
            </a:r>
            <a:r>
              <a:rPr lang="en-US" altLang="zh-CN" sz="1200" dirty="0"/>
              <a:t>-</a:t>
            </a:r>
            <a:r>
              <a:rPr lang="zh-CN" altLang="en-US" sz="1200" dirty="0"/>
              <a:t>出图</a:t>
            </a:r>
            <a:r>
              <a:rPr lang="zh-CN" altLang="en-US" sz="1200" dirty="0" smtClean="0"/>
              <a:t>计划维护：刷新出图状态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66244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5907"/>
          <a:stretch/>
        </p:blipFill>
        <p:spPr>
          <a:xfrm>
            <a:off x="3260407" y="664687"/>
            <a:ext cx="5624513" cy="34001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76" y="2907099"/>
            <a:ext cx="2305050" cy="135255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8138" y="143591"/>
            <a:ext cx="6172200" cy="465947"/>
          </a:xfrm>
        </p:spPr>
        <p:txBody>
          <a:bodyPr vert="horz" lIns="87916" tIns="43957" rIns="87916" bIns="43957" rtlCol="0" anchor="ctr"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5386"/>
                </a:solidFill>
                <a:latin typeface="Century Gothic" pitchFamily="34" charset="0"/>
                <a:ea typeface="微软雅黑" pitchFamily="34" charset="-122"/>
                <a:cs typeface="Century Gothic" pitchFamily="34" charset="0"/>
              </a:rPr>
              <a:t>2.1 </a:t>
            </a:r>
            <a:r>
              <a:rPr lang="zh-CN" altLang="en-US" dirty="0" smtClean="0"/>
              <a:t>出图计划</a:t>
            </a:r>
            <a:r>
              <a:rPr lang="en-US" altLang="zh-CN" dirty="0" smtClean="0"/>
              <a:t>BOM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BOM</a:t>
            </a:r>
            <a:endParaRPr lang="zh-CN" altLang="en-US" sz="2000" b="1" dirty="0">
              <a:solidFill>
                <a:srgbClr val="005386"/>
              </a:solidFill>
              <a:latin typeface="Century Gothic" pitchFamily="34" charset="0"/>
              <a:ea typeface="微软雅黑" pitchFamily="34" charset="-122"/>
              <a:cs typeface="Century Gothic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0431" y="664687"/>
            <a:ext cx="2632333" cy="3759922"/>
          </a:xfrm>
          <a:prstGeom prst="rect">
            <a:avLst/>
          </a:prstGeom>
          <a:ln>
            <a:solidFill>
              <a:srgbClr val="006699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53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en-US" altLang="zh-CN" sz="1200" dirty="0" smtClean="0">
                <a:solidFill>
                  <a:srgbClr val="0053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12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66700" indent="-2667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出图</a:t>
            </a:r>
            <a:r>
              <a:rPr lang="en-US" altLang="zh-CN" sz="12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BOM</a:t>
            </a:r>
            <a:r>
              <a:rPr lang="zh-CN" altLang="en-US" sz="12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结构”视图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中，选中顶点或者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UPG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，点击操作菜单中的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同步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BOM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12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66700" indent="-2667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提示操作完成，点击“确定”；</a:t>
            </a:r>
            <a:endParaRPr lang="en-US" altLang="zh-CN" sz="12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66700" indent="-2667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在“出图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BOM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结构”视图中即可同步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BOM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</a:t>
            </a:r>
            <a:endParaRPr lang="en-US" altLang="zh-CN" sz="12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7331" y="3823305"/>
            <a:ext cx="772413" cy="282593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26174" t="21615" r="24810" b="26949"/>
          <a:stretch/>
        </p:blipFill>
        <p:spPr>
          <a:xfrm>
            <a:off x="4605966" y="3583374"/>
            <a:ext cx="254000" cy="253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25280" t="20196" r="25551" b="25978"/>
          <a:stretch/>
        </p:blipFill>
        <p:spPr>
          <a:xfrm>
            <a:off x="4425244" y="2821185"/>
            <a:ext cx="254794" cy="2690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/>
          <a:srcRect l="22297" t="16835" r="25011" b="26586"/>
          <a:stretch/>
        </p:blipFill>
        <p:spPr>
          <a:xfrm>
            <a:off x="7443838" y="3805958"/>
            <a:ext cx="273050" cy="2794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890609" y="3615511"/>
            <a:ext cx="1022556" cy="189727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80038" y="2867022"/>
            <a:ext cx="701588" cy="177408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1244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18014"/>
          <a:stretch/>
        </p:blipFill>
        <p:spPr>
          <a:xfrm>
            <a:off x="2633691" y="664687"/>
            <a:ext cx="5862609" cy="3647101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8138" y="143591"/>
            <a:ext cx="6172200" cy="465947"/>
          </a:xfrm>
        </p:spPr>
        <p:txBody>
          <a:bodyPr vert="horz" lIns="87916" tIns="43957" rIns="87916" bIns="43957" rtlCol="0" anchor="ctr"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5386"/>
                </a:solidFill>
                <a:latin typeface="Century Gothic" pitchFamily="34" charset="0"/>
                <a:ea typeface="微软雅黑" pitchFamily="34" charset="-122"/>
                <a:cs typeface="Century Gothic" pitchFamily="34" charset="0"/>
              </a:rPr>
              <a:t>2.2 </a:t>
            </a:r>
            <a:r>
              <a:rPr lang="zh-CN" altLang="en-US" dirty="0" smtClean="0"/>
              <a:t>出图计划维护</a:t>
            </a:r>
            <a:r>
              <a:rPr lang="en-US" altLang="zh-CN" dirty="0" smtClean="0"/>
              <a:t>-</a:t>
            </a:r>
            <a:r>
              <a:rPr lang="zh-CN" altLang="en-US" dirty="0" smtClean="0"/>
              <a:t>刷新出图状态</a:t>
            </a:r>
            <a:endParaRPr lang="zh-CN" altLang="en-US" sz="2000" b="1" dirty="0">
              <a:solidFill>
                <a:srgbClr val="005386"/>
              </a:solidFill>
              <a:latin typeface="Century Gothic" pitchFamily="34" charset="0"/>
              <a:ea typeface="微软雅黑" pitchFamily="34" charset="-122"/>
              <a:cs typeface="Century Gothic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0431" y="664686"/>
            <a:ext cx="1899389" cy="3647101"/>
          </a:xfrm>
          <a:prstGeom prst="rect">
            <a:avLst/>
          </a:prstGeom>
          <a:ln>
            <a:solidFill>
              <a:srgbClr val="006699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053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刷新出图状态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12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66700" indent="-2667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出图</a:t>
            </a:r>
            <a:r>
              <a:rPr lang="en-US" altLang="zh-CN" sz="12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BOM</a:t>
            </a:r>
            <a:r>
              <a:rPr lang="zh-CN" altLang="en-US" sz="12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结构”视图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中，选中多个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UPG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或一阶件“；</a:t>
            </a:r>
            <a:endParaRPr lang="en-US" altLang="zh-CN" sz="12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66700" indent="-2667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点击操作菜单中的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刷新出图状态，在“出图计划维护”视图中即可同步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</a:t>
            </a:r>
            <a:r>
              <a:rPr lang="en-US" altLang="zh-CN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1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图，组立图等图的实际完成时间。</a:t>
            </a:r>
            <a:endParaRPr lang="en-US" altLang="zh-CN" sz="12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26174" t="21615" r="24810" b="26949"/>
          <a:stretch/>
        </p:blipFill>
        <p:spPr>
          <a:xfrm>
            <a:off x="4605966" y="3583374"/>
            <a:ext cx="254000" cy="253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25280" t="20196" r="25551" b="25978"/>
          <a:stretch/>
        </p:blipFill>
        <p:spPr>
          <a:xfrm>
            <a:off x="3762454" y="2662485"/>
            <a:ext cx="254794" cy="269081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415258" y="3892522"/>
            <a:ext cx="1210841" cy="419266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00530" y="2708322"/>
            <a:ext cx="846120" cy="177408"/>
          </a:xfrm>
          <a:prstGeom prst="rect">
            <a:avLst/>
          </a:prstGeom>
          <a:solidFill>
            <a:schemeClr val="bg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90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8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ENOVIA Collaborative MCAD Products &amp;#x0D;&amp;#x0A;based on Designer Central&amp;quot;&quot;/&gt;&lt;property id=&quot;20307&quot; value=&quot;260&quot;/&gt;&lt;/object&gt;&lt;object type=&quot;3&quot; unique_id=&quot;10005&quot;&gt;&lt;property id=&quot;20148&quot; value=&quot;5&quot;/&gt;&lt;property id=&quot;20300&quot; value=&quot;Slide 2 - &amp;quot;Proprietary Disclosure Statement&amp;quot;&quot;/&gt;&lt;property id=&quot;20307&quot; value=&quot;469&quot;/&gt;&lt;/object&gt;&lt;object type=&quot;3&quot; unique_id=&quot;10006&quot;&gt;&lt;property id=&quot;20148&quot; value=&quot;5&quot;/&gt;&lt;property id=&quot;20300&quot; value=&quot;Slide 3 - &amp;quot;Topics&amp;quot;&quot;/&gt;&lt;property id=&quot;20307&quot; value=&quot;454&quot;/&gt;&lt;/object&gt;&lt;object type=&quot;3&quot; unique_id=&quot;10007&quot;&gt;&lt;property id=&quot;20148&quot; value=&quot;5&quot;/&gt;&lt;property id=&quot;20300&quot; value=&quot;Slide 4 - &amp;quot;Topics&amp;quot;&quot;/&gt;&lt;property id=&quot;20307&quot; value=&quot;481&quot;/&gt;&lt;/object&gt;&lt;object type=&quot;3&quot; unique_id=&quot;10008&quot;&gt;&lt;property id=&quot;20148&quot; value=&quot;5&quot;/&gt;&lt;property id=&quot;20300&quot; value=&quot;Slide 5 - &amp;quot;ENOVIA Designer Central&amp;quot;&quot;/&gt;&lt;property id=&quot;20307&quot; value=&quot;468&quot;/&gt;&lt;/object&gt;&lt;object type=&quot;3&quot; unique_id=&quot;10009&quot;&gt;&lt;property id=&quot;20148&quot; value=&quot;5&quot;/&gt;&lt;property id=&quot;20300&quot; value=&quot;Slide 6 - &amp;quot;Business Issues in Design Engineering&amp;quot;&quot;/&gt;&lt;property id=&quot;20307&quot; value=&quot;444&quot;/&gt;&lt;/object&gt;&lt;object type=&quot;3&quot; unique_id=&quot;10010&quot;&gt;&lt;property id=&quot;20148&quot; value=&quot;5&quot;/&gt;&lt;property id=&quot;20300&quot; value=&quot;Slide 7 - &amp;quot;Business Goals for Design Engineering&amp;quot;&quot;/&gt;&lt;property id=&quot;20307&quot; value=&quot;445&quot;/&gt;&lt;/object&gt;&lt;object type=&quot;3&quot; unique_id=&quot;10011&quot;&gt;&lt;property id=&quot;20148&quot; value=&quot;5&quot;/&gt;&lt;property id=&quot;20300&quot; value=&quot;Slide 8 - &amp;quot;Topics&amp;quot;&quot;/&gt;&lt;property id=&quot;20307&quot; value=&quot;482&quot;/&gt;&lt;/object&gt;&lt;object type=&quot;3&quot; unique_id=&quot;10012&quot;&gt;&lt;property id=&quot;20148&quot; value=&quot;5&quot;/&gt;&lt;property id=&quot;20300&quot; value=&quot;Slide 9 - &amp;quot;What’s New ?&amp;#x0D;&amp;#x0A;New selection techniques &amp;quot;&quot;/&gt;&lt;property id=&quot;20307&quot; value=&quot;479&quot;/&gt;&lt;/object&gt;&lt;object type=&quot;3&quot; unique_id=&quot;10013&quot;&gt;&lt;property id=&quot;20148&quot; value=&quot;5&quot;/&gt;&lt;property id=&quot;20300&quot; value=&quot;Slide 10 - &amp;quot;Topics&amp;quot;&quot;/&gt;&lt;property id=&quot;20307&quot; value=&quot;483&quot;/&gt;&lt;/object&gt;&lt;object type=&quot;3&quot; unique_id=&quot;10014&quot;&gt;&lt;property id=&quot;20148&quot; value=&quot;5&quot;/&gt;&lt;property id=&quot;20300&quot; value=&quot;Slide 11 - &amp;quot;Business Value&amp;quot;&quot;/&gt;&lt;property id=&quot;20307&quot; value=&quot;281&quot;/&gt;&lt;/object&gt;&lt;object type=&quot;3&quot; unique_id=&quot;10015&quot;&gt;&lt;property id=&quot;20148&quot; value=&quot;5&quot;/&gt;&lt;property id=&quot;20300&quot; value=&quot;Slide 12 - &amp;quot;One Framework for all MCAD Applications&amp;quot;&quot;/&gt;&lt;property id=&quot;20307&quot; value=&quot;282&quot;/&gt;&lt;/object&gt;&lt;object type=&quot;3&quot; unique_id=&quot;10016&quot;&gt;&lt;property id=&quot;20148&quot; value=&quot;5&quot;/&gt;&lt;property id=&quot;20300&quot; value=&quot;Slide 13 - &amp;quot;Extend Native CAD Environment to PLM&amp;quot;&quot;/&gt;&lt;property id=&quot;20307&quot; value=&quot;283&quot;/&gt;&lt;/object&gt;&lt;object type=&quot;3&quot; unique_id=&quot;10017&quot;&gt;&lt;property id=&quot;20148&quot; value=&quot;5&quot;/&gt;&lt;property id=&quot;20300&quot; value=&quot;Slide 14 - &amp;quot;MCAD Collaboration&amp;quot;&quot;/&gt;&lt;property id=&quot;20307&quot; value=&quot;466&quot;/&gt;&lt;/object&gt;&lt;object type=&quot;3&quot; unique_id=&quot;10018&quot;&gt;&lt;property id=&quot;20148&quot; value=&quot;5&quot;/&gt;&lt;property id=&quot;20300&quot; value=&quot;Slide 15 - &amp;quot;MCAD Collaboration&amp;quot;&quot;/&gt;&lt;property id=&quot;20307&quot; value=&quot;480&quot;/&gt;&lt;/object&gt;&lt;object type=&quot;3&quot; unique_id=&quot;10019&quot;&gt;&lt;property id=&quot;20148&quot; value=&quot;5&quot;/&gt;&lt;property id=&quot;20300&quot; value=&quot;Slide 16 - &amp;quot;Baseline Storage and Retrieval&amp;quot;&quot;/&gt;&lt;property id=&quot;20307&quot; value=&quot;399&quot;/&gt;&lt;/object&gt;&lt;object type=&quot;3&quot; unique_id=&quot;10020&quot;&gt;&lt;property id=&quot;20148&quot; value=&quot;5&quot;/&gt;&lt;property id=&quot;20300&quot; value=&quot;Slide 17 - &amp;quot;Design Retrieval&amp;quot;&quot;/&gt;&lt;property id=&quot;20307&quot; value=&quot;422&quot;/&gt;&lt;/object&gt;&lt;object type=&quot;3&quot; unique_id=&quot;10021&quot;&gt;&lt;property id=&quot;20148&quot; value=&quot;5&quot;/&gt;&lt;property id=&quot;20300&quot; value=&quot;Slide 18 - &amp;quot;Organized Model Data&amp;quot;&quot;/&gt;&lt;property id=&quot;20307&quot; value=&quot;285&quot;/&gt;&lt;/object&gt;&lt;object type=&quot;3&quot; unique_id=&quot;10022&quot;&gt;&lt;property id=&quot;20148&quot; value=&quot;5&quot;/&gt;&lt;property id=&quot;20300&quot; value=&quot;Slide 19 - &amp;quot;Enterprise Data Management&amp;quot;&quot;/&gt;&lt;property id=&quot;20307&quot; value=&quot;286&quot;/&gt;&lt;/object&gt;&lt;object type=&quot;3&quot; unique_id=&quot;10023&quot;&gt;&lt;property id=&quot;20148&quot; value=&quot;5&quot;/&gt;&lt;property id=&quot;20300&quot; value=&quot;Slide 20 - &amp;quot;Local Design Management&amp;quot;&quot;/&gt;&lt;property id=&quot;20307&quot; value=&quot;287&quot;/&gt;&lt;/object&gt;&lt;object type=&quot;3&quot; unique_id=&quot;10024&quot;&gt;&lt;property id=&quot;20148&quot; value=&quot;5&quot;/&gt;&lt;property id=&quot;20300&quot; value=&quot;Slide 21 - &amp;quot;Actions/Notification&amp;quot;&quot;/&gt;&lt;property id=&quot;20307&quot; value=&quot;288&quot;/&gt;&lt;/object&gt;&lt;object type=&quot;3&quot; unique_id=&quot;10025&quot;&gt;&lt;property id=&quot;20148&quot; value=&quot;5&quot;/&gt;&lt;property id=&quot;20300&quot; value=&quot;Slide 22 - &amp;quot;Streamline Actions&amp;quot;&quot;/&gt;&lt;property id=&quot;20307&quot; value=&quot;278&quot;/&gt;&lt;/object&gt;&lt;object type=&quot;3&quot; unique_id=&quot;10026&quot;&gt;&lt;property id=&quot;20148&quot; value=&quot;5&quot;/&gt;&lt;property id=&quot;20300&quot; value=&quot;Slide 23 - &amp;quot;Navigation: Product Structure Editor&amp;quot;&quot;/&gt;&lt;property id=&quot;20307&quot; value=&quot;269&quot;/&gt;&lt;/object&gt;&lt;object type=&quot;3&quot; unique_id=&quot;10027&quot;&gt;&lt;property id=&quot;20148&quot; value=&quot;5&quot;/&gt;&lt;property id=&quot;20300&quot; value=&quot;Slide 24 - &amp;quot;Start Design: Template Creation&amp;quot;&quot;/&gt;&lt;property id=&quot;20307&quot; value=&quot;273&quot;/&gt;&lt;/object&gt;&lt;object type=&quot;3&quot; unique_id=&quot;10028&quot;&gt;&lt;property id=&quot;20148&quot; value=&quot;5&quot;/&gt;&lt;property id=&quot;20300&quot; value=&quot;Slide 25 - &amp;quot;Template Utilization: “New” Design Creation&amp;quot;&quot;/&gt;&lt;property id=&quot;20307&quot; value=&quot;274&quot;/&gt;&lt;/object&gt;&lt;object type=&quot;3&quot; unique_id=&quot;10029&quot;&gt;&lt;property id=&quot;20148&quot; value=&quot;5&quot;/&gt;&lt;property id=&quot;20300&quot; value=&quot;Slide 26 - &amp;quot;Interactive Update/Notification&amp;quot;&quot;/&gt;&lt;property id=&quot;20307&quot; value=&quot;292&quot;/&gt;&lt;/object&gt;&lt;object type=&quot;3&quot; unique_id=&quot;10030&quot;&gt;&lt;property id=&quot;20148&quot; value=&quot;5&quot;/&gt;&lt;property id=&quot;20300&quot; value=&quot;Slide 27 - &amp;quot;Direct Access to PLM Processing of CAD Data&amp;quot;&quot;/&gt;&lt;property id=&quot;20307&quot; value=&quot;404&quot;/&gt;&lt;/object&gt;&lt;object type=&quot;3&quot; unique_id=&quot;10031&quot;&gt;&lt;property id=&quot;20148&quot; value=&quot;5&quot;/&gt;&lt;property id=&quot;20300&quot; value=&quot;Slide 28 - &amp;quot;Create Seed Designs from Existing CAD Models&amp;quot;&quot;/&gt;&lt;property id=&quot;20307&quot; value=&quot;270&quot;/&gt;&lt;/object&gt;&lt;object type=&quot;3&quot; unique_id=&quot;10032&quot;&gt;&lt;property id=&quot;20148&quot; value=&quot;5&quot;/&gt;&lt;property id=&quot;20300&quot; value=&quot;Slide 29 - &amp;quot;Change Owner&amp;quot;&quot;/&gt;&lt;property id=&quot;20307&quot; value=&quot;271&quot;/&gt;&lt;/object&gt;&lt;object type=&quot;3&quot; unique_id=&quot;10033&quot;&gt;&lt;property id=&quot;20148&quot; value=&quot;5&quot;/&gt;&lt;property id=&quot;20300&quot; value=&quot;Slide 30 - &amp;quot;Attribute Synchronization During Local Load&amp;quot;&quot;/&gt;&lt;property id=&quot;20307&quot; value=&quot;314&quot;/&gt;&lt;/object&gt;&lt;object type=&quot;3&quot; unique_id=&quot;10034&quot;&gt;&lt;property id=&quot;20148&quot; value=&quot;5&quot;/&gt;&lt;property id=&quot;20300&quot; value=&quot;Slide 31 - &amp;quot;CAD Design Release to Engineering&amp;quot;&quot;/&gt;&lt;property id=&quot;20307&quot; value=&quot;293&quot;/&gt;&lt;/object&gt;&lt;object type=&quot;3&quot; unique_id=&quot;10035&quot;&gt;&lt;property id=&quot;20148&quot; value=&quot;5&quot;/&gt;&lt;property id=&quot;20300&quot; value=&quot;Slide 32 - &amp;quot;Configurable User Interface&amp;quot;&quot;/&gt;&lt;property id=&quot;20307&quot; value=&quot;392&quot;/&gt;&lt;/object&gt;&lt;object type=&quot;3&quot; unique_id=&quot;10036&quot;&gt;&lt;property id=&quot;20148&quot; value=&quot;5&quot;/&gt;&lt;property id=&quot;20300&quot; value=&quot;Slide 33 - &amp;quot;Generate Engineering BOM from CAD Structure&amp;quot;&quot;/&gt;&lt;property id=&quot;20307&quot; value=&quot;395&quot;/&gt;&lt;/object&gt;&lt;object type=&quot;3&quot; unique_id=&quot;10037&quot;&gt;&lt;property id=&quot;20148&quot; value=&quot;5&quot;/&gt;&lt;property id=&quot;20300&quot; value=&quot;Slide 34 - &amp;quot;Collaborative Design Review&amp;quot;&quot;/&gt;&lt;property id=&quot;20307&quot; value=&quot;467&quot;/&gt;&lt;/object&gt;&lt;object type=&quot;3&quot; unique_id=&quot;10038&quot;&gt;&lt;property id=&quot;20148&quot; value=&quot;5&quot;/&gt;&lt;property id=&quot;20300&quot; value=&quot;Slide 35 - &amp;quot;xCAD Collaboration&amp;quot;&quot;/&gt;&lt;property id=&quot;20307&quot; value=&quot;297&quot;/&gt;&lt;/object&gt;&lt;object type=&quot;3&quot; unique_id=&quot;10039&quot;&gt;&lt;property id=&quot;20148&quot; value=&quot;5&quot;/&gt;&lt;property id=&quot;20300&quot; value=&quot;Slide 36 - &amp;quot;Extended Framework&amp;quot;&quot;/&gt;&lt;property id=&quot;20307&quot; value=&quot;298&quot;/&gt;&lt;/object&gt;&lt;object type=&quot;3&quot; unique_id=&quot;10040&quot;&gt;&lt;property id=&quot;20148&quot; value=&quot;5&quot;/&gt;&lt;property id=&quot;20300&quot; value=&quot;Slide 37 - &amp;quot;ECAD Collaboration&amp;quot;&quot;/&gt;&lt;property id=&quot;20307&quot; value=&quot;299&quot;/&gt;&lt;/object&gt;&lt;object type=&quot;3&quot; unique_id=&quot;10041&quot;&gt;&lt;property id=&quot;20148&quot; value=&quot;5&quot;/&gt;&lt;property id=&quot;20300&quot; value=&quot;Slide 38 - &amp;quot;Optional Product: ENOVIA Collaboration for STEP (CSP)&amp;quot;&quot;/&gt;&lt;property id=&quot;20307&quot; value=&quot;416&quot;/&gt;&lt;/object&gt;&lt;object type=&quot;3&quot; unique_id=&quot;10042&quot;&gt;&lt;property id=&quot;20148&quot; value=&quot;5&quot;/&gt;&lt;property id=&quot;20300&quot; value=&quot;Slide 39 - &amp;quot;Optional Product: ENOVIA Collaboration for IGES (CIG)&amp;quot;&quot;/&gt;&lt;property id=&quot;20307&quot; value=&quot;417&quot;/&gt;&lt;/object&gt;&lt;object type=&quot;3&quot; unique_id=&quot;10044&quot;&gt;&lt;property id=&quot;20148&quot; value=&quot;5&quot;/&gt;&lt;property id=&quot;20300&quot; value=&quot;Slide 41 - &amp;quot;ENOVIA Collaborative Design for AutoCAD: Type Mapping&amp;quot;&quot;/&gt;&lt;property id=&quot;20307&quot; value=&quot;449&quot;/&gt;&lt;/object&gt;&lt;object type=&quot;3&quot; unique_id=&quot;10045&quot;&gt;&lt;property id=&quot;20148&quot; value=&quot;5&quot;/&gt;&lt;property id=&quot;20300&quot; value=&quot;Slide 42 - &amp;quot;ENOVIA Collaborative Design for Inventor: Type Mapping&amp;quot;&quot;/&gt;&lt;property id=&quot;20307&quot; value=&quot;478&quot;/&gt;&lt;/object&gt;&lt;object type=&quot;3&quot; unique_id=&quot;10046&quot;&gt;&lt;property id=&quot;20148&quot; value=&quot;5&quot;/&gt;&lt;property id=&quot;20300&quot; value=&quot;Slide 43 - &amp;quot;ENOVIA Collaborative Design for Solid Edge: Type Mapping&amp;quot;&quot;/&gt;&lt;property id=&quot;20307&quot; value=&quot;450&quot;/&gt;&lt;/object&gt;&lt;object type=&quot;3&quot; unique_id=&quot;10047&quot;&gt;&lt;property id=&quot;20148&quot; value=&quot;5&quot;/&gt;&lt;property id=&quot;20300&quot; value=&quot;Slide 44 - &amp;quot;ENOVIA Collaborative Design for MicroStation: Type Mapping&amp;quot;&quot;/&gt;&lt;property id=&quot;20307&quot; value=&quot;452&quot;/&gt;&lt;/object&gt;&lt;object type=&quot;3&quot; unique_id=&quot;10048&quot;&gt;&lt;property id=&quot;20148&quot; value=&quot;5&quot;/&gt;&lt;property id=&quot;20300&quot; value=&quot;Slide 45&quot;/&gt;&lt;property id=&quot;20307&quot; value=&quot;475&quot;/&gt;&lt;/object&gt;&lt;object type=&quot;3&quot; unique_id=&quot;10190&quot;&gt;&lt;property id=&quot;20148&quot; value=&quot;5&quot;/&gt;&lt;property id=&quot;20300&quot; value=&quot;Slide 40 - &amp;quot;Topics&amp;quot;&quot;/&gt;&lt;property id=&quot;20307&quot; value=&quot;48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3DS Corporate Template_2013">
  <a:themeElements>
    <a:clrScheme name="3DS Colors V1.0">
      <a:dk1>
        <a:srgbClr val="5B7F95"/>
      </a:dk1>
      <a:lt1>
        <a:srgbClr val="FFFFFF"/>
      </a:lt1>
      <a:dk2>
        <a:srgbClr val="001871"/>
      </a:dk2>
      <a:lt2>
        <a:srgbClr val="DA291C"/>
      </a:lt2>
      <a:accent1>
        <a:srgbClr val="5B7F95"/>
      </a:accent1>
      <a:accent2>
        <a:srgbClr val="00B2A9"/>
      </a:accent2>
      <a:accent3>
        <a:srgbClr val="FF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tx1">
              <a:lumMod val="40000"/>
              <a:lumOff val="60000"/>
            </a:schemeClr>
          </a:solidFill>
        </a:ln>
      </a:spPr>
      <a:bodyPr rtlCol="0" anchor="ctr" anchorCtr="0"/>
      <a:lstStyle>
        <a:defPPr algn="ctr">
          <a:lnSpc>
            <a:spcPct val="150000"/>
          </a:lnSpc>
          <a:defRPr sz="1100" b="1" dirty="0">
            <a:solidFill>
              <a:srgbClr val="FF6600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3DS_PPTX_Corp + Brand_Template_06_2015.pptx" id="{F2600C52-DB9A-4C10-AE98-F52812B72B4A}" vid="{FAE75A1B-07B7-44EE-BD51-20312090FF7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Enovia</Template>
  <TotalTime>73135</TotalTime>
  <Words>523</Words>
  <Application>Microsoft Office PowerPoint</Application>
  <PresentationFormat>全屏显示(16:9)</PresentationFormat>
  <Paragraphs>49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3ds Condensed</vt:lpstr>
      <vt:lpstr>3ds Light</vt:lpstr>
      <vt:lpstr>黑体</vt:lpstr>
      <vt:lpstr>微软雅黑</vt:lpstr>
      <vt:lpstr>微软雅黑 Light</vt:lpstr>
      <vt:lpstr>Arial</vt:lpstr>
      <vt:lpstr>Arial Narrow</vt:lpstr>
      <vt:lpstr>Century Gothic</vt:lpstr>
      <vt:lpstr>Wingdings 3</vt:lpstr>
      <vt:lpstr>3DS Corporate Template_2013</vt:lpstr>
      <vt:lpstr>blank</vt:lpstr>
      <vt:lpstr>使用培训-汽研院部窗口附加 东南汽车项目管理系统</vt:lpstr>
      <vt:lpstr>CONTENTS</vt:lpstr>
      <vt:lpstr>1.1 出图计划BOM结构</vt:lpstr>
      <vt:lpstr>1.1 出图计划BOM结构</vt:lpstr>
      <vt:lpstr>1.2 出图计划维护</vt:lpstr>
      <vt:lpstr>CONTENTS</vt:lpstr>
      <vt:lpstr>2.1 出图计划BOM结构-同步BOM</vt:lpstr>
      <vt:lpstr>2.2 出图计划维护-刷新出图状态</vt:lpstr>
      <vt:lpstr>PowerPoint 演示文稿</vt:lpstr>
    </vt:vector>
  </TitlesOfParts>
  <Company>ENOVIA MatrixOne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Teamplate</dc:title>
  <dc:subject>ENOVIA</dc:subject>
  <dc:creator>Matthew</dc:creator>
  <cp:keywords>ENOVIA</cp:keywords>
  <dc:description>Matthew.Zhang@3DS.com</dc:description>
  <cp:lastModifiedBy>Charles guo</cp:lastModifiedBy>
  <cp:revision>18315</cp:revision>
  <dcterms:created xsi:type="dcterms:W3CDTF">2008-05-28T18:58:39Z</dcterms:created>
  <dcterms:modified xsi:type="dcterms:W3CDTF">2017-02-17T01:45:26Z</dcterms:modified>
  <cp:category>ENOVIA</cp:category>
</cp:coreProperties>
</file>