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guo" initials="Cg" lastIdx="2" clrIdx="0">
    <p:extLst>
      <p:ext uri="{19B8F6BF-5375-455C-9EA6-DF929625EA0E}">
        <p15:presenceInfo xmlns:p15="http://schemas.microsoft.com/office/powerpoint/2012/main" userId="5a650fc6fe6b3f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00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8" autoAdjust="0"/>
    <p:restoredTop sz="90888" autoAdjust="0"/>
  </p:normalViewPr>
  <p:slideViewPr>
    <p:cSldViewPr snapToGrid="0">
      <p:cViewPr varScale="1">
        <p:scale>
          <a:sx n="134" d="100"/>
          <a:sy n="134" d="100"/>
        </p:scale>
        <p:origin x="13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0C65C-2E9F-45C5-A3B5-4B82EE56B96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ABDD-12FC-4D51-AAEB-F64C3EE59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8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BDD-12FC-4D51-AAEB-F64C3EE595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4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BDD-12FC-4D51-AAEB-F64C3EE595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6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BDD-12FC-4D51-AAEB-F64C3EE595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0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BDD-12FC-4D51-AAEB-F64C3EE595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3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2ABDD-12FC-4D51-AAEB-F64C3EE595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lang="en-US" sz="3200" b="1" i="0" kern="1200" spc="0" baseline="0" noProof="0" dirty="0" smtClean="0">
                <a:solidFill>
                  <a:srgbClr val="005386"/>
                </a:solidFill>
                <a:effectLst/>
                <a:latin typeface="Century Gothic" panose="020B0502020202020204" pitchFamily="34" charset="0"/>
                <a:ea typeface="微软雅黑" panose="020B0503020204020204" pitchFamily="34" charset="-122"/>
                <a:cs typeface="Century Gothic" panose="020B0502020202020204" pitchFamily="34" charset="0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198" y="1491630"/>
            <a:ext cx="4032250" cy="431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="0" kern="900" spc="0" baseline="0">
                <a:solidFill>
                  <a:srgbClr val="005386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8" name="Picture 2" descr="3DS_2014_Compass_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80684"/>
            <a:ext cx="2994716" cy="3458332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0" y="4565237"/>
            <a:ext cx="9144000" cy="578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2" b="12340"/>
          <a:stretch/>
        </p:blipFill>
        <p:spPr>
          <a:xfrm>
            <a:off x="5937448" y="4734624"/>
            <a:ext cx="2667000" cy="2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8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2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7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53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17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B3F7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6/6/2017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3DS_Document_2014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880684"/>
            <a:ext cx="2994715" cy="34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64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21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5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1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00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06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7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4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1</a:t>
            </a:r>
            <a:endParaRPr lang="en-US" noProof="0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First item </a:t>
            </a:r>
            <a:r>
              <a:rPr lang="zh-CN" altLang="en-US" noProof="0" dirty="0" smtClean="0"/>
              <a:t>第一</a:t>
            </a:r>
            <a:endParaRPr lang="en-US" noProof="0" dirty="0"/>
          </a:p>
        </p:txBody>
      </p:sp>
      <p:sp>
        <p:nvSpPr>
          <p:cNvPr id="8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2</a:t>
            </a:r>
            <a:endParaRPr lang="en-US" noProof="0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dirty="0" smtClean="0"/>
              <a:t>Second item </a:t>
            </a:r>
            <a:r>
              <a:rPr lang="zh-CN" altLang="en-US" noProof="0" dirty="0" smtClean="0"/>
              <a:t>第二</a:t>
            </a:r>
            <a:endParaRPr lang="en-US" noProof="0" dirty="0"/>
          </a:p>
        </p:txBody>
      </p:sp>
      <p:sp>
        <p:nvSpPr>
          <p:cNvPr id="10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3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12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4</a:t>
            </a:r>
            <a:endParaRPr lang="en-US" noProof="0" dirty="0"/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4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5</a:t>
            </a:r>
            <a:endParaRPr lang="en-US" noProof="0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6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6</a:t>
            </a:r>
            <a:endParaRPr lang="en-US" noProof="0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784598" y="223745"/>
            <a:ext cx="78846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692223"/>
            <a:ext cx="7884654" cy="310372"/>
          </a:xfrm>
          <a:ln>
            <a:noFill/>
          </a:ln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sz="1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755798" y="1102290"/>
            <a:ext cx="7884965" cy="3347805"/>
          </a:xfrm>
          <a:ln>
            <a:noFill/>
          </a:ln>
        </p:spPr>
        <p:txBody>
          <a:bodyPr/>
          <a:lstStyle>
            <a:lvl1pPr marL="252000" indent="-252000">
              <a:spcBef>
                <a:spcPts val="80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spcBef>
                <a:spcPts val="40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spcBef>
                <a:spcPts val="400"/>
              </a:spcBef>
              <a:defRPr spc="0" baseline="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spcBef>
                <a:spcPts val="40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798" y="223745"/>
            <a:ext cx="78846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9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1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265DD2-CAB2-43EC-86DD-4E9666EFEEB8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51BE25-0A6D-4B7A-9AD8-1443E48A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Title:</a:t>
            </a:r>
            <a:r>
              <a:rPr lang="zh-CN" altLang="en-US" noProof="0" dirty="0" smtClean="0"/>
              <a:t>标题</a:t>
            </a:r>
            <a:endParaRPr lang="en-US" noProof="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719572" y="735820"/>
            <a:ext cx="7920880" cy="3664117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styles: </a:t>
            </a:r>
            <a:r>
              <a:rPr lang="zh-CN" altLang="en-US" dirty="0" smtClean="0"/>
              <a:t>一级</a:t>
            </a:r>
            <a:endParaRPr lang="en-US" dirty="0" smtClean="0"/>
          </a:p>
          <a:p>
            <a:pPr lvl="1"/>
            <a:r>
              <a:rPr lang="en-US" dirty="0" smtClean="0"/>
              <a:t>Second level: </a:t>
            </a:r>
            <a:r>
              <a:rPr lang="zh-CN" altLang="en-US" dirty="0" smtClean="0"/>
              <a:t>二级</a:t>
            </a:r>
            <a:endParaRPr lang="en-US" dirty="0" smtClean="0"/>
          </a:p>
          <a:p>
            <a:pPr lvl="2"/>
            <a:r>
              <a:rPr lang="en-US" dirty="0" smtClean="0"/>
              <a:t>Third level: </a:t>
            </a:r>
            <a:r>
              <a:rPr lang="zh-CN" altLang="en-US" dirty="0" smtClean="0"/>
              <a:t>三级</a:t>
            </a:r>
            <a:endParaRPr lang="en-US" dirty="0" smtClean="0"/>
          </a:p>
          <a:p>
            <a:pPr lvl="3"/>
            <a:r>
              <a:rPr lang="en-US" dirty="0" smtClean="0"/>
              <a:t>Fourth level: </a:t>
            </a:r>
            <a:r>
              <a:rPr lang="zh-CN" altLang="en-US" dirty="0" smtClean="0"/>
              <a:t>四级</a:t>
            </a:r>
            <a:endParaRPr lang="en-US" dirty="0" smtClean="0"/>
          </a:p>
          <a:p>
            <a:pPr lvl="4"/>
            <a:r>
              <a:rPr lang="en-US" dirty="0" smtClean="0"/>
              <a:t>Fifth level: </a:t>
            </a:r>
            <a:r>
              <a:rPr lang="zh-CN" altLang="en-US" dirty="0" smtClean="0"/>
              <a:t>五级</a:t>
            </a:r>
            <a:endParaRPr lang="en-US" noProof="0" dirty="0" smtClean="0"/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5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6/6/2017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  <a:endParaRPr lang="en-US" sz="600" b="0" cap="none" spc="0" dirty="0">
              <a:ln>
                <a:noFill/>
              </a:ln>
              <a:solidFill/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sp>
        <p:nvSpPr>
          <p:cNvPr id="12" name="Rectangle 12"/>
          <p:cNvSpPr/>
          <p:nvPr userDrawn="1"/>
        </p:nvSpPr>
        <p:spPr>
          <a:xfrm>
            <a:off x="330008" y="4552950"/>
            <a:ext cx="8813991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0B3F77"/>
              </a:gs>
              <a:gs pos="24000">
                <a:srgbClr val="FFFFFF"/>
              </a:gs>
              <a:gs pos="71000">
                <a:srgbClr val="0B3F77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791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</a:endParaRPr>
          </a:p>
        </p:txBody>
      </p:sp>
      <p:pic>
        <p:nvPicPr>
          <p:cNvPr id="13" name="Picture 13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1926"/>
          <a:stretch/>
        </p:blipFill>
        <p:spPr>
          <a:xfrm>
            <a:off x="5867400" y="4727909"/>
            <a:ext cx="2666990" cy="24063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8" y="4737158"/>
            <a:ext cx="1036629" cy="2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B0F8-BE45-42AB-A463-D6797C83A96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20AE-B530-4526-972C-86F2FE42C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1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批量导入费用申请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达索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迅利科技</a:t>
            </a:r>
            <a:r>
              <a:rPr lang="en-US" altLang="zh-CN" dirty="0" smtClean="0"/>
              <a:t>-</a:t>
            </a:r>
            <a:r>
              <a:rPr lang="zh-CN" altLang="en-US" dirty="0" smtClean="0"/>
              <a:t>郭照辉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382616" y="2336006"/>
            <a:ext cx="3221832" cy="1400174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marL="171450" indent="-171450" algn="r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="0" kern="900" spc="0" baseline="0">
                <a:solidFill>
                  <a:srgbClr val="005386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1450"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此方法涉及到</a:t>
            </a:r>
            <a:r>
              <a:rPr lang="zh-CN" altLang="en-US" b="1" dirty="0" smtClean="0">
                <a:solidFill>
                  <a:srgbClr val="FF0000"/>
                </a:solidFill>
              </a:rPr>
              <a:t>数据库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操作，请在</a:t>
            </a:r>
            <a:r>
              <a:rPr lang="zh-CN" altLang="en-US" b="1" dirty="0" smtClean="0">
                <a:solidFill>
                  <a:srgbClr val="FF0000"/>
                </a:solidFill>
              </a:rPr>
              <a:t>周末</a:t>
            </a:r>
            <a:r>
              <a:rPr lang="zh-CN" altLang="en-US" sz="1800" dirty="0" smtClean="0">
                <a:solidFill>
                  <a:srgbClr val="FF0000"/>
                </a:solidFill>
              </a:rPr>
              <a:t>时段对数据库</a:t>
            </a:r>
            <a:r>
              <a:rPr lang="zh-CN" altLang="en-US" b="1" dirty="0" smtClean="0">
                <a:solidFill>
                  <a:srgbClr val="FF0000"/>
                </a:solidFill>
              </a:rPr>
              <a:t>备份</a:t>
            </a:r>
            <a:r>
              <a:rPr lang="zh-CN" altLang="en-US" sz="1800" dirty="0" smtClean="0">
                <a:solidFill>
                  <a:srgbClr val="FF0000"/>
                </a:solidFill>
              </a:rPr>
              <a:t>后进行批量导入动作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 vert="horz" lIns="288000" tIns="36000" rIns="72000" bIns="36000" rtlCol="0" anchor="ctr">
            <a:normAutofit lnSpcReduction="10000"/>
          </a:bodyPr>
          <a:lstStyle/>
          <a:p>
            <a:r>
              <a:rPr lang="zh-CN" altLang="en-US" dirty="0">
                <a:solidFill>
                  <a:srgbClr val="005386"/>
                </a:solidFill>
              </a:rPr>
              <a:t>填写模板</a:t>
            </a:r>
            <a:r>
              <a:rPr lang="en-US" altLang="zh-CN" dirty="0">
                <a:solidFill>
                  <a:srgbClr val="005386"/>
                </a:solidFill>
              </a:rPr>
              <a:t>-</a:t>
            </a:r>
            <a:r>
              <a:rPr lang="zh-CN" altLang="en-US" dirty="0">
                <a:solidFill>
                  <a:srgbClr val="005386"/>
                </a:solidFill>
              </a:rPr>
              <a:t>成本管制组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备份数据库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系统管理员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导入数据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系统管理员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86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模板内容如下：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一、填写模板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成本管制组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58923"/>
              </p:ext>
            </p:extLst>
          </p:nvPr>
        </p:nvGraphicFramePr>
        <p:xfrm>
          <a:off x="755797" y="1096999"/>
          <a:ext cx="601515" cy="60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包装程序外壳对象" showAsIcon="1" r:id="rId3" imgW="361080" imgH="360360" progId="Package">
                  <p:embed/>
                </p:oleObj>
              </mc:Choice>
              <mc:Fallback>
                <p:oleObj name="包装程序外壳对象" showAsIcon="1" r:id="rId3" imgW="361080" imgH="360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797" y="1096999"/>
                        <a:ext cx="601515" cy="60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97" y="1788120"/>
            <a:ext cx="5676900" cy="8191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7312" y="1293194"/>
            <a:ext cx="1935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包括两个文件夹如下：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8" y="1097000"/>
            <a:ext cx="8206618" cy="1776377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一、填写模板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成本管制组</a:t>
            </a:r>
            <a:endParaRPr lang="zh-CN" altLang="en-US" dirty="0"/>
          </a:p>
        </p:txBody>
      </p:sp>
      <p:sp>
        <p:nvSpPr>
          <p:cNvPr id="22" name="文本占位符 15"/>
          <p:cNvSpPr txBox="1">
            <a:spLocks/>
          </p:cNvSpPr>
          <p:nvPr/>
        </p:nvSpPr>
        <p:spPr>
          <a:xfrm>
            <a:off x="805804" y="692223"/>
            <a:ext cx="7884654" cy="310372"/>
          </a:xfrm>
          <a:prstGeom prst="rect">
            <a:avLst/>
          </a:prstGeom>
          <a:ln>
            <a:noFill/>
          </a:ln>
        </p:spPr>
        <p:txBody>
          <a:bodyPr vert="horz" wrap="square" lIns="87916" tIns="43957" rIns="87916" bIns="43957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中的</a:t>
            </a:r>
            <a:r>
              <a:rPr lang="en-US" altLang="zh-CN" dirty="0" err="1"/>
              <a:t>bo_SEM</a:t>
            </a:r>
            <a:r>
              <a:rPr lang="en-US" altLang="zh-CN" dirty="0"/>
              <a:t> Cost </a:t>
            </a:r>
            <a:r>
              <a:rPr lang="en-US" altLang="zh-CN" dirty="0" smtClean="0"/>
              <a:t>Request_ALL_ALL.xls</a:t>
            </a:r>
            <a:r>
              <a:rPr lang="zh-CN" altLang="en-US" dirty="0" smtClean="0"/>
              <a:t>，填写以下属性的内容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461294" y="1276987"/>
            <a:ext cx="654587" cy="159639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02767" y="1276987"/>
            <a:ext cx="623033" cy="159639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曲线连接符 5"/>
          <p:cNvCxnSpPr>
            <a:stCxn id="3" idx="2"/>
            <a:endCxn id="12" idx="2"/>
          </p:cNvCxnSpPr>
          <p:nvPr/>
        </p:nvCxnSpPr>
        <p:spPr>
          <a:xfrm rot="16200000" flipH="1">
            <a:off x="2351436" y="2310529"/>
            <a:ext cx="12700" cy="112569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61294" y="3157115"/>
            <a:ext cx="1631156" cy="6269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编号从</a:t>
            </a:r>
            <a:r>
              <a:rPr lang="en-US" altLang="zh-CN" sz="800" dirty="0" smtClean="0"/>
              <a:t>SCQ-9000000</a:t>
            </a:r>
            <a:r>
              <a:rPr lang="zh-CN" altLang="en-US" sz="800" dirty="0" smtClean="0"/>
              <a:t>开始，不能与系统现有编号重复</a:t>
            </a:r>
            <a:endParaRPr lang="en-US" altLang="zh-CN" sz="800" dirty="0" smtClean="0"/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两列要一致</a:t>
            </a:r>
            <a:endParaRPr lang="en-US" altLang="zh-CN" sz="8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347494" y="3239733"/>
            <a:ext cx="101520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在</a:t>
            </a:r>
            <a:r>
              <a:rPr lang="en-US" altLang="zh-CN" sz="800" dirty="0" smtClean="0"/>
              <a:t>PM</a:t>
            </a:r>
            <a:r>
              <a:rPr lang="zh-CN" altLang="en-US" sz="800" dirty="0" smtClean="0"/>
              <a:t>系统上创建者的用户名</a:t>
            </a:r>
            <a:endParaRPr lang="en-US" altLang="zh-CN" sz="800" dirty="0" smtClean="0"/>
          </a:p>
        </p:txBody>
      </p:sp>
      <p:sp>
        <p:nvSpPr>
          <p:cNvPr id="18" name="矩形 17"/>
          <p:cNvSpPr/>
          <p:nvPr/>
        </p:nvSpPr>
        <p:spPr>
          <a:xfrm>
            <a:off x="5936517" y="1270636"/>
            <a:ext cx="426183" cy="159639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50867" y="1270636"/>
            <a:ext cx="2299433" cy="159639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17" idx="0"/>
            <a:endCxn id="18" idx="2"/>
          </p:cNvCxnSpPr>
          <p:nvPr/>
        </p:nvCxnSpPr>
        <p:spPr>
          <a:xfrm flipV="1">
            <a:off x="5855097" y="2867026"/>
            <a:ext cx="294512" cy="3727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870303" y="3239733"/>
            <a:ext cx="1015206" cy="2579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申请项目</a:t>
            </a:r>
            <a:endParaRPr lang="en-US" altLang="zh-CN" sz="800" dirty="0" smtClean="0"/>
          </a:p>
        </p:txBody>
      </p:sp>
      <p:cxnSp>
        <p:nvCxnSpPr>
          <p:cNvPr id="13" name="直接箭头连接符 12"/>
          <p:cNvCxnSpPr>
            <a:stCxn id="24" idx="2"/>
            <a:endCxn id="25" idx="0"/>
          </p:cNvCxnSpPr>
          <p:nvPr/>
        </p:nvCxnSpPr>
        <p:spPr>
          <a:xfrm flipH="1">
            <a:off x="7377906" y="2867026"/>
            <a:ext cx="222678" cy="3727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7206" y="4067756"/>
            <a:ext cx="58554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填写内容时，不能改变已有格式，只需要把内容填入就可以了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6" y="1097000"/>
            <a:ext cx="8350250" cy="1581981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一、填写模板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成本管制组</a:t>
            </a:r>
            <a:endParaRPr lang="zh-CN" altLang="en-US" dirty="0"/>
          </a:p>
        </p:txBody>
      </p:sp>
      <p:sp>
        <p:nvSpPr>
          <p:cNvPr id="22" name="文本占位符 15"/>
          <p:cNvSpPr txBox="1">
            <a:spLocks/>
          </p:cNvSpPr>
          <p:nvPr/>
        </p:nvSpPr>
        <p:spPr>
          <a:xfrm>
            <a:off x="805804" y="692223"/>
            <a:ext cx="7884654" cy="310372"/>
          </a:xfrm>
          <a:prstGeom prst="rect">
            <a:avLst/>
          </a:prstGeom>
          <a:ln>
            <a:noFill/>
          </a:ln>
        </p:spPr>
        <p:txBody>
          <a:bodyPr vert="horz" wrap="square" lIns="87916" tIns="43957" rIns="87916" bIns="43957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中的</a:t>
            </a:r>
            <a:r>
              <a:rPr lang="en-US" altLang="zh-CN" dirty="0" err="1"/>
              <a:t>bo_SEM</a:t>
            </a:r>
            <a:r>
              <a:rPr lang="en-US" altLang="zh-CN" dirty="0"/>
              <a:t> Cost </a:t>
            </a:r>
            <a:r>
              <a:rPr lang="en-US" altLang="zh-CN" dirty="0" smtClean="0"/>
              <a:t>Request_ALL_ALL.xls</a:t>
            </a:r>
            <a:r>
              <a:rPr lang="zh-CN" altLang="en-US" dirty="0" smtClean="0"/>
              <a:t>，填写以下属性的内容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04756" y="1223010"/>
            <a:ext cx="232798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110" y="1223010"/>
            <a:ext cx="746760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51100" y="1223010"/>
            <a:ext cx="902970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08493" y="1223010"/>
            <a:ext cx="902970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40493" y="1223010"/>
            <a:ext cx="682507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58051" y="1223010"/>
            <a:ext cx="895350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82329" y="1223010"/>
            <a:ext cx="740927" cy="145597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6399" y="2985665"/>
            <a:ext cx="50323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年份</a:t>
            </a:r>
            <a:endParaRPr lang="en-US" altLang="zh-CN" sz="8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001871" y="2985664"/>
            <a:ext cx="50323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预算编码</a:t>
            </a:r>
            <a:endParaRPr lang="en-US" altLang="zh-CN" sz="800" dirty="0" smtClean="0"/>
          </a:p>
        </p:txBody>
      </p:sp>
      <p:cxnSp>
        <p:nvCxnSpPr>
          <p:cNvPr id="5" name="直接箭头连接符 4"/>
          <p:cNvCxnSpPr>
            <a:stCxn id="3" idx="2"/>
            <a:endCxn id="17" idx="0"/>
          </p:cNvCxnSpPr>
          <p:nvPr/>
        </p:nvCxnSpPr>
        <p:spPr>
          <a:xfrm flipH="1">
            <a:off x="648018" y="2678981"/>
            <a:ext cx="73137" cy="3066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2" idx="2"/>
            <a:endCxn id="18" idx="0"/>
          </p:cNvCxnSpPr>
          <p:nvPr/>
        </p:nvCxnSpPr>
        <p:spPr>
          <a:xfrm>
            <a:off x="1253490" y="2678981"/>
            <a:ext cx="0" cy="3066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451100" y="2985664"/>
            <a:ext cx="703103" cy="2579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合同金额</a:t>
            </a:r>
            <a:endParaRPr lang="en-US" altLang="zh-CN" sz="8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3508492" y="2773386"/>
            <a:ext cx="128496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/>
              <a:t>01</a:t>
            </a:r>
            <a:r>
              <a:rPr lang="zh-CN" altLang="en-US" sz="800" dirty="0" smtClean="0"/>
              <a:t>表示资本</a:t>
            </a:r>
            <a:endParaRPr lang="en-US" altLang="zh-CN" sz="800" dirty="0" smtClean="0"/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/>
              <a:t>02</a:t>
            </a:r>
            <a:r>
              <a:rPr lang="zh-CN" altLang="en-US" sz="800" dirty="0" smtClean="0"/>
              <a:t>表示费用</a:t>
            </a:r>
            <a:endParaRPr lang="en-US" altLang="zh-CN" sz="800" dirty="0" smtClean="0"/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/>
              <a:t>03</a:t>
            </a:r>
            <a:r>
              <a:rPr lang="zh-CN" altLang="en-US" sz="800" dirty="0" smtClean="0"/>
              <a:t>表示借用车</a:t>
            </a:r>
            <a:endParaRPr lang="en-US" altLang="zh-CN" sz="800" dirty="0" smtClean="0"/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/>
              <a:t>EXCEL</a:t>
            </a:r>
            <a:r>
              <a:rPr lang="zh-CN" altLang="en-US" sz="800" dirty="0" smtClean="0"/>
              <a:t>中无法填入</a:t>
            </a:r>
            <a:r>
              <a:rPr lang="en-US" altLang="zh-CN" sz="800" dirty="0" smtClean="0"/>
              <a:t>01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02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03</a:t>
            </a:r>
            <a:r>
              <a:rPr lang="zh-CN" altLang="en-US" sz="800" dirty="0" smtClean="0"/>
              <a:t>可以用</a:t>
            </a:r>
            <a:r>
              <a:rPr lang="en-US" altLang="zh-CN" sz="800" dirty="0" smtClean="0"/>
              <a:t>notepad++</a:t>
            </a:r>
            <a:r>
              <a:rPr lang="zh-CN" altLang="en-US" sz="800" dirty="0" smtClean="0"/>
              <a:t>打开后填写</a:t>
            </a:r>
            <a:endParaRPr lang="en-US" altLang="zh-CN" sz="8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07206" y="4067756"/>
            <a:ext cx="58554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填写内容时，不能改变已有格式，只需要把内容填入就可以了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1" idx="2"/>
            <a:endCxn id="21" idx="0"/>
          </p:cNvCxnSpPr>
          <p:nvPr/>
        </p:nvCxnSpPr>
        <p:spPr>
          <a:xfrm>
            <a:off x="3959978" y="2678981"/>
            <a:ext cx="190996" cy="944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2802652" y="2678981"/>
            <a:ext cx="104854" cy="3066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30194" y="3004708"/>
            <a:ext cx="703103" cy="2579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付款金额</a:t>
            </a:r>
            <a:endParaRPr lang="en-US" altLang="zh-CN" sz="8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258051" y="3004708"/>
            <a:ext cx="703103" cy="2579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申请金额</a:t>
            </a:r>
            <a:endParaRPr lang="en-US" altLang="zh-CN" sz="8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8251850" y="3004708"/>
            <a:ext cx="703103" cy="25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申请单号</a:t>
            </a:r>
            <a:endParaRPr lang="en-US" altLang="zh-CN" sz="800" dirty="0" smtClean="0"/>
          </a:p>
        </p:txBody>
      </p:sp>
      <p:cxnSp>
        <p:nvCxnSpPr>
          <p:cNvPr id="31" name="直接箭头连接符 30"/>
          <p:cNvCxnSpPr>
            <a:stCxn id="13" idx="2"/>
            <a:endCxn id="27" idx="0"/>
          </p:cNvCxnSpPr>
          <p:nvPr/>
        </p:nvCxnSpPr>
        <p:spPr>
          <a:xfrm flipH="1">
            <a:off x="5881746" y="2678981"/>
            <a:ext cx="1" cy="3257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28" idx="0"/>
          </p:cNvCxnSpPr>
          <p:nvPr/>
        </p:nvCxnSpPr>
        <p:spPr>
          <a:xfrm flipH="1">
            <a:off x="7609603" y="2678981"/>
            <a:ext cx="96123" cy="3257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0"/>
          </p:cNvCxnSpPr>
          <p:nvPr/>
        </p:nvCxnSpPr>
        <p:spPr>
          <a:xfrm>
            <a:off x="8552792" y="2678981"/>
            <a:ext cx="50610" cy="3257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6" y="1138593"/>
            <a:ext cx="7979569" cy="1338188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一、填写模板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成本管制组</a:t>
            </a:r>
            <a:endParaRPr lang="zh-CN" altLang="en-US" dirty="0"/>
          </a:p>
        </p:txBody>
      </p:sp>
      <p:sp>
        <p:nvSpPr>
          <p:cNvPr id="22" name="文本占位符 15"/>
          <p:cNvSpPr txBox="1">
            <a:spLocks/>
          </p:cNvSpPr>
          <p:nvPr/>
        </p:nvSpPr>
        <p:spPr>
          <a:xfrm>
            <a:off x="805804" y="692223"/>
            <a:ext cx="7884654" cy="310372"/>
          </a:xfrm>
          <a:prstGeom prst="rect">
            <a:avLst/>
          </a:prstGeom>
          <a:ln>
            <a:noFill/>
          </a:ln>
        </p:spPr>
        <p:txBody>
          <a:bodyPr vert="horz" wrap="square" lIns="87916" tIns="43957" rIns="87916" bIns="43957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打开</a:t>
            </a:r>
            <a:r>
              <a:rPr lang="en-US" altLang="zh-CN" dirty="0"/>
              <a:t>Relationships</a:t>
            </a:r>
            <a:r>
              <a:rPr lang="zh-CN" altLang="en-US" dirty="0" smtClean="0"/>
              <a:t>中的</a:t>
            </a:r>
            <a:r>
              <a:rPr lang="en-US" altLang="zh-CN" dirty="0"/>
              <a:t>rel-b2b_SEM </a:t>
            </a:r>
            <a:r>
              <a:rPr lang="en-US" altLang="zh-CN" dirty="0" err="1"/>
              <a:t>CostRequest</a:t>
            </a:r>
            <a:r>
              <a:rPr lang="en-US" altLang="zh-CN" dirty="0"/>
              <a:t> Budget.xls</a:t>
            </a:r>
            <a:r>
              <a:rPr lang="zh-CN" altLang="en-US" dirty="0" smtClean="0"/>
              <a:t>，填写以下内容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4967137" y="1328322"/>
            <a:ext cx="747863" cy="109340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18305" y="2786723"/>
            <a:ext cx="164552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填写步骤</a:t>
            </a:r>
            <a:r>
              <a:rPr lang="en-US" altLang="zh-CN" sz="800" dirty="0" smtClean="0"/>
              <a:t>2</a:t>
            </a:r>
            <a:r>
              <a:rPr lang="zh-CN" altLang="en-US" sz="800" dirty="0" smtClean="0"/>
              <a:t>中</a:t>
            </a:r>
            <a:r>
              <a:rPr lang="en-US" altLang="zh-CN" sz="800" dirty="0" smtClean="0"/>
              <a:t>Name</a:t>
            </a:r>
            <a:r>
              <a:rPr lang="zh-CN" altLang="en-US" sz="800" dirty="0" smtClean="0"/>
              <a:t>对应的编号</a:t>
            </a:r>
            <a:endParaRPr lang="en-US" altLang="zh-CN" sz="800" dirty="0" smtClean="0"/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 smtClean="0"/>
              <a:t>其他内容复制就可以了</a:t>
            </a:r>
            <a:endParaRPr lang="en-US" altLang="zh-CN" sz="8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07206" y="4067756"/>
            <a:ext cx="58554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填写内容时，不能改变已有格式，只需要把内容填入就可以了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21" idx="0"/>
          </p:cNvCxnSpPr>
          <p:nvPr/>
        </p:nvCxnSpPr>
        <p:spPr>
          <a:xfrm flipH="1">
            <a:off x="5341068" y="2421731"/>
            <a:ext cx="1" cy="3649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二、备份数据库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系统管理员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5798" y="685801"/>
            <a:ext cx="5514975" cy="37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进入</a:t>
            </a:r>
            <a:r>
              <a:rPr lang="en-US" altLang="zh-CN" dirty="0" smtClean="0"/>
              <a:t>172.16.1.177</a:t>
            </a:r>
            <a:r>
              <a:rPr lang="zh-CN" altLang="en-US" dirty="0" smtClean="0"/>
              <a:t>中，将数据库备份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09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三、使用</a:t>
            </a:r>
            <a:r>
              <a:rPr lang="en-US" altLang="zh-CN" dirty="0"/>
              <a:t>SPINNER</a:t>
            </a:r>
            <a:r>
              <a:rPr lang="zh-CN" altLang="en-US" dirty="0"/>
              <a:t>导入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系统管理员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5798" y="685801"/>
            <a:ext cx="68880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进入</a:t>
            </a:r>
            <a:r>
              <a:rPr lang="en-US" altLang="zh-CN" dirty="0" smtClean="0"/>
              <a:t>172.16.1.176</a:t>
            </a:r>
            <a:r>
              <a:rPr lang="zh-CN" altLang="en-US" dirty="0" smtClean="0"/>
              <a:t>服务器中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进入</a:t>
            </a:r>
            <a:r>
              <a:rPr lang="en-US" altLang="zh-CN" dirty="0" smtClean="0"/>
              <a:t>e:\Schem_custom</a:t>
            </a:r>
            <a:r>
              <a:rPr lang="zh-CN" altLang="en-US" dirty="0" smtClean="0"/>
              <a:t>中，删除里面所有文件夹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将步骤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RAR</a:t>
            </a:r>
            <a:r>
              <a:rPr lang="zh-CN" altLang="en-US" dirty="0" smtClean="0"/>
              <a:t>中已经做好的文件夹复制到</a:t>
            </a:r>
            <a:r>
              <a:rPr lang="en-US" altLang="zh-CN" dirty="0"/>
              <a:t>e:\</a:t>
            </a:r>
            <a:r>
              <a:rPr lang="en-US" altLang="zh-CN" dirty="0" smtClean="0"/>
              <a:t>Schem_custom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MQL</a:t>
            </a:r>
            <a:r>
              <a:rPr lang="zh-CN" altLang="en-US" dirty="0" smtClean="0"/>
              <a:t>，运行以下语句：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851" r="1031" b="51972"/>
          <a:stretch/>
        </p:blipFill>
        <p:spPr>
          <a:xfrm>
            <a:off x="828675" y="2050255"/>
            <a:ext cx="4572000" cy="14216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8675" y="2693193"/>
            <a:ext cx="2471738" cy="65722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798" y="3593307"/>
            <a:ext cx="688801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dirty="0" smtClean="0"/>
              <a:t>导入成功或失败会有提示，并在</a:t>
            </a:r>
            <a:r>
              <a:rPr lang="en-US" altLang="zh-CN" dirty="0" smtClean="0"/>
              <a:t>e:/Schema_custom/log</a:t>
            </a:r>
            <a:r>
              <a:rPr lang="zh-CN" altLang="en-US" dirty="0" smtClean="0"/>
              <a:t>文件中保存日志，根据日志文件调整文件内容，再次导入即可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64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367</Words>
  <Application>Microsoft Office PowerPoint</Application>
  <PresentationFormat>全屏显示(16:9)</PresentationFormat>
  <Paragraphs>48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宋体</vt:lpstr>
      <vt:lpstr>微软雅黑</vt:lpstr>
      <vt:lpstr>微软雅黑 Light</vt:lpstr>
      <vt:lpstr>Arial</vt:lpstr>
      <vt:lpstr>Arial Narrow</vt:lpstr>
      <vt:lpstr>Calibri</vt:lpstr>
      <vt:lpstr>Calibri Light</vt:lpstr>
      <vt:lpstr>Century Gothic</vt:lpstr>
      <vt:lpstr>Office 主题</vt:lpstr>
      <vt:lpstr>自定义设计方案</vt:lpstr>
      <vt:lpstr>包装程序外壳对象</vt:lpstr>
      <vt:lpstr>批量导入费用申请</vt:lpstr>
      <vt:lpstr>步骤</vt:lpstr>
      <vt:lpstr>一、填写模板-成本管制组</vt:lpstr>
      <vt:lpstr>一、填写模板-成本管制组</vt:lpstr>
      <vt:lpstr>一、填写模板-成本管制组</vt:lpstr>
      <vt:lpstr>一、填写模板-成本管制组</vt:lpstr>
      <vt:lpstr>二、备份数据库-系统管理员</vt:lpstr>
      <vt:lpstr>三、使用SPINNER导入数据-系统管理员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ENOVIA项目模板模块业务分析</dc:title>
  <dc:creator>Charles guo</dc:creator>
  <cp:lastModifiedBy>Charles guo</cp:lastModifiedBy>
  <cp:revision>160</cp:revision>
  <dcterms:created xsi:type="dcterms:W3CDTF">2016-07-25T11:40:16Z</dcterms:created>
  <dcterms:modified xsi:type="dcterms:W3CDTF">2017-06-06T02:46:57Z</dcterms:modified>
</cp:coreProperties>
</file>