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1" r:id="rId7"/>
    <p:sldId id="270" r:id="rId8"/>
    <p:sldId id="271" r:id="rId9"/>
    <p:sldId id="273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770"/>
    <a:srgbClr val="1EBCD9"/>
    <a:srgbClr val="BB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21" autoAdjust="0"/>
  </p:normalViewPr>
  <p:slideViewPr>
    <p:cSldViewPr snapToGrid="0">
      <p:cViewPr>
        <p:scale>
          <a:sx n="100" d="100"/>
          <a:sy n="100" d="100"/>
        </p:scale>
        <p:origin x="19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bc9fd9e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bc9fd9e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bc9fd9e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bc9fd9e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18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bc9fd9e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bc9fd9e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a5741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a5741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bc9fd9e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bc9fd9e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a5741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a5741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20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bc9fd9e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bc9fd9e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bc9fd9e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bc9fd9e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298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bc9fd9e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bc9fd9e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8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bc9fd9e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bc9fd9e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5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KodaMini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AC5635-C846-4C20-86F9-C3480D72BDB9}"/>
              </a:ext>
            </a:extLst>
          </p:cNvPr>
          <p:cNvSpPr/>
          <p:nvPr/>
        </p:nvSpPr>
        <p:spPr>
          <a:xfrm>
            <a:off x="311692" y="980626"/>
            <a:ext cx="8520599" cy="8520599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1" y="1071939"/>
            <a:ext cx="8520600" cy="92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rgbClr val="103770"/>
                </a:solidFill>
              </a:rPr>
              <a:t>Koda</a:t>
            </a:r>
            <a:endParaRPr b="1" dirty="0">
              <a:solidFill>
                <a:srgbClr val="10377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1" y="1897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Flutter B</a:t>
            </a:r>
            <a:r>
              <a:rPr lang="en" dirty="0">
                <a:solidFill>
                  <a:schemeClr val="bg1"/>
                </a:solidFill>
              </a:rPr>
              <a:t> – </a:t>
            </a:r>
            <a:r>
              <a:rPr lang="en-ID" dirty="0">
                <a:solidFill>
                  <a:schemeClr val="bg1"/>
                </a:solidFill>
              </a:rPr>
              <a:t>Muhamad Faizal Raffi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FAE7E-7486-47AD-AB96-0A4F06F1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86" y="2603931"/>
            <a:ext cx="4186610" cy="334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31C31-D617-4337-8C95-2DF65F41D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7" y="497514"/>
            <a:ext cx="821213" cy="79323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9AEB0-26B9-41D7-BBA6-A4F82E70071F}"/>
              </a:ext>
            </a:extLst>
          </p:cNvPr>
          <p:cNvGrpSpPr/>
          <p:nvPr/>
        </p:nvGrpSpPr>
        <p:grpSpPr>
          <a:xfrm>
            <a:off x="7945619" y="432469"/>
            <a:ext cx="710701" cy="718206"/>
            <a:chOff x="7717019" y="487119"/>
            <a:chExt cx="857544" cy="866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BE4A5B-A24A-47B9-9B65-D12997E4B0CA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9DC2CE-A96A-462B-8351-E2A1DEFCE0DC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F6455-55E1-4426-B227-80CA73C0219E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AC5635-C846-4C20-86F9-C3480D72BDB9}"/>
              </a:ext>
            </a:extLst>
          </p:cNvPr>
          <p:cNvSpPr/>
          <p:nvPr/>
        </p:nvSpPr>
        <p:spPr>
          <a:xfrm>
            <a:off x="311692" y="1009501"/>
            <a:ext cx="8520599" cy="8520599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1" y="854342"/>
            <a:ext cx="8520600" cy="92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1800" dirty="0">
                <a:solidFill>
                  <a:schemeClr val="bg1"/>
                </a:solidFill>
                <a:latin typeface="HelveticaNowText Medium" panose="020B0604030202020204" pitchFamily="34" charset="0"/>
                <a:cs typeface="HelveticaNowText Medium" panose="020B0604030202020204" pitchFamily="34" charset="0"/>
              </a:rPr>
              <a:t>Thomas Aquinas</a:t>
            </a:r>
            <a:endParaRPr sz="700" b="1" dirty="0">
              <a:solidFill>
                <a:schemeClr val="bg1"/>
              </a:solidFill>
              <a:latin typeface="HelveticaNowText Medium" panose="020B0604030202020204" pitchFamily="34" charset="0"/>
              <a:cs typeface="HelveticaNowText Medium" panose="020B060403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1" y="179329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/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“</a:t>
            </a: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Pengetahuan</a:t>
            </a:r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memiliki</a:t>
            </a:r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nilai</a:t>
            </a:r>
            <a:b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</a:b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kecuali</a:t>
            </a:r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jika</a:t>
            </a:r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dipraktekkan</a:t>
            </a:r>
            <a:r>
              <a:rPr lang="en-ID" dirty="0">
                <a:solidFill>
                  <a:schemeClr val="bg1"/>
                </a:solidFill>
                <a:latin typeface="HelveticaNowText Bold" panose="020B0804030202020204" pitchFamily="34" charset="0"/>
                <a:cs typeface="HelveticaNowText Bold" panose="020B0804030202020204" pitchFamily="34" charset="0"/>
              </a:rPr>
              <a:t>”</a:t>
            </a:r>
            <a:endParaRPr dirty="0">
              <a:solidFill>
                <a:schemeClr val="bg1"/>
              </a:solidFill>
              <a:latin typeface="HelveticaNowText Bold" panose="020B0804030202020204" pitchFamily="34" charset="0"/>
              <a:cs typeface="HelveticaNowText Bold" panose="020B080403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FAE7E-7486-47AD-AB96-0A4F06F1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86" y="2814924"/>
            <a:ext cx="4186610" cy="334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31C31-D617-4337-8C95-2DF65F41D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7" y="497514"/>
            <a:ext cx="821213" cy="79323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9AEB0-26B9-41D7-BBA6-A4F82E70071F}"/>
              </a:ext>
            </a:extLst>
          </p:cNvPr>
          <p:cNvGrpSpPr/>
          <p:nvPr/>
        </p:nvGrpSpPr>
        <p:grpSpPr>
          <a:xfrm>
            <a:off x="7945619" y="432469"/>
            <a:ext cx="710701" cy="718206"/>
            <a:chOff x="7717019" y="487119"/>
            <a:chExt cx="857544" cy="866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BE4A5B-A24A-47B9-9B65-D12997E4B0CA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9DC2CE-A96A-462B-8351-E2A1DEFCE0DC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F6455-55E1-4426-B227-80CA73C0219E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2413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5C32CDE-5A47-49FF-B812-4A09AF24C71E}"/>
              </a:ext>
            </a:extLst>
          </p:cNvPr>
          <p:cNvSpPr/>
          <p:nvPr/>
        </p:nvSpPr>
        <p:spPr>
          <a:xfrm>
            <a:off x="4978614" y="-994330"/>
            <a:ext cx="6790715" cy="6790715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390649" y="1801539"/>
            <a:ext cx="27747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3770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Latar Belakan</a:t>
            </a:r>
            <a:r>
              <a:rPr lang="en-ID" dirty="0">
                <a:solidFill>
                  <a:srgbClr val="103770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g</a:t>
            </a:r>
            <a:endParaRPr dirty="0">
              <a:solidFill>
                <a:srgbClr val="103770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09450" y="2594163"/>
            <a:ext cx="8520600" cy="100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Belum </a:t>
            </a:r>
            <a:r>
              <a:rPr lang="en-US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adanya</a:t>
            </a:r>
            <a:r>
              <a:rPr lang="en-US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</a:t>
            </a:r>
            <a:endParaRPr b="1" dirty="0">
              <a:solidFill>
                <a:srgbClr val="103770"/>
              </a:solidFill>
              <a:latin typeface="HelveticaNowText Light" panose="020B0404030202020204" pitchFamily="34" charset="0"/>
              <a:cs typeface="HelveticaNowText Light" panose="020B0404030202020204" pitchFamily="34" charset="0"/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Tertarik</a:t>
            </a:r>
            <a:r>
              <a:rPr lang="en-ID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</a:t>
            </a:r>
            <a:r>
              <a:rPr lang="en-ID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dengan</a:t>
            </a:r>
            <a:r>
              <a:rPr lang="en-ID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</a:t>
            </a:r>
            <a:r>
              <a:rPr lang="en-ID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aplikasi</a:t>
            </a:r>
            <a:r>
              <a:rPr lang="en-ID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Jaki</a:t>
            </a:r>
            <a:endParaRPr b="1" dirty="0">
              <a:solidFill>
                <a:srgbClr val="103770"/>
              </a:solidFill>
              <a:latin typeface="HelveticaNowText Light" panose="020B0404030202020204" pitchFamily="34" charset="0"/>
              <a:cs typeface="HelveticaNowText Light" panose="020B040403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3789D-F25A-4D48-BB06-9784294C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7" y="497514"/>
            <a:ext cx="821213" cy="7932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8E1A59-C2A3-4337-958D-8BE5F03B685D}"/>
              </a:ext>
            </a:extLst>
          </p:cNvPr>
          <p:cNvGrpSpPr/>
          <p:nvPr/>
        </p:nvGrpSpPr>
        <p:grpSpPr>
          <a:xfrm>
            <a:off x="7945619" y="432469"/>
            <a:ext cx="710701" cy="718206"/>
            <a:chOff x="7717019" y="487119"/>
            <a:chExt cx="857544" cy="866600"/>
          </a:xfrm>
          <a:solidFill>
            <a:srgbClr val="10377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5C92D5-941C-4A9E-A28F-F2EF07AD6074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48515F-3EDD-476C-905D-75CE2FCF2F6B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795AD5-B01B-4D1F-B217-BD169AB2999B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09709-E687-4E36-98EB-ABBD2C310A97}"/>
              </a:ext>
            </a:extLst>
          </p:cNvPr>
          <p:cNvGrpSpPr/>
          <p:nvPr/>
        </p:nvGrpSpPr>
        <p:grpSpPr>
          <a:xfrm rot="10800000">
            <a:off x="569437" y="3820612"/>
            <a:ext cx="710701" cy="718206"/>
            <a:chOff x="7717019" y="487119"/>
            <a:chExt cx="857544" cy="866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F6EA6C-EB1B-4574-82CB-7D527564D6E1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BAE06B-5AB0-46AC-BA76-A992583FC5E3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992C95-2AD4-4BD0-ADA0-CD09E152B9AA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2B298F-C246-4DC6-99D3-B415BBA7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68" y="1567199"/>
            <a:ext cx="4552993" cy="3211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56140" y="1520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fontAlgn="base"/>
            <a:r>
              <a:rPr lang="en-ID" sz="1600" dirty="0">
                <a:solidFill>
                  <a:srgbClr val="103770"/>
                </a:solidFill>
              </a:rPr>
              <a:t>Splash Screen </a:t>
            </a:r>
            <a:r>
              <a:rPr lang="en-ID" sz="1600" dirty="0" err="1">
                <a:solidFill>
                  <a:srgbClr val="103770"/>
                </a:solidFill>
              </a:rPr>
              <a:t>berisi</a:t>
            </a:r>
            <a:r>
              <a:rPr lang="en-ID" sz="1600" dirty="0">
                <a:solidFill>
                  <a:srgbClr val="103770"/>
                </a:solidFill>
              </a:rPr>
              <a:t> logo</a:t>
            </a: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Login </a:t>
            </a:r>
            <a:r>
              <a:rPr lang="en-ID" sz="1600" dirty="0" err="1">
                <a:solidFill>
                  <a:srgbClr val="103770"/>
                </a:solidFill>
              </a:rPr>
              <a:t>Statis</a:t>
            </a:r>
            <a:endParaRPr lang="en-ID" sz="1600" dirty="0">
              <a:solidFill>
                <a:srgbClr val="103770"/>
              </a:solidFill>
            </a:endParaRP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Home </a:t>
            </a:r>
            <a:r>
              <a:rPr lang="en-ID" sz="1600" dirty="0" err="1">
                <a:solidFill>
                  <a:srgbClr val="103770"/>
                </a:solidFill>
              </a:rPr>
              <a:t>berisi</a:t>
            </a:r>
            <a:r>
              <a:rPr lang="en-ID" sz="1600" dirty="0">
                <a:solidFill>
                  <a:srgbClr val="103770"/>
                </a:solidFill>
              </a:rPr>
              <a:t> menu </a:t>
            </a:r>
            <a:r>
              <a:rPr lang="en-ID" sz="1600" dirty="0" err="1">
                <a:solidFill>
                  <a:srgbClr val="103770"/>
                </a:solidFill>
              </a:rPr>
              <a:t>menu</a:t>
            </a:r>
            <a:r>
              <a:rPr lang="en-ID" sz="1600" dirty="0">
                <a:solidFill>
                  <a:srgbClr val="103770"/>
                </a:solidFill>
              </a:rPr>
              <a:t> </a:t>
            </a:r>
            <a:r>
              <a:rPr lang="en-ID" sz="1600" dirty="0" err="1">
                <a:solidFill>
                  <a:srgbClr val="103770"/>
                </a:solidFill>
              </a:rPr>
              <a:t>terkait</a:t>
            </a:r>
            <a:r>
              <a:rPr lang="en-ID" sz="1600" dirty="0">
                <a:solidFill>
                  <a:srgbClr val="103770"/>
                </a:solidFill>
              </a:rPr>
              <a:t> complaint</a:t>
            </a: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Other user report (GET)</a:t>
            </a: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List complaint user (READ, DELETE, UPDATE)</a:t>
            </a:r>
          </a:p>
          <a:p>
            <a:pPr fontAlgn="base"/>
            <a:r>
              <a:rPr lang="en-ID" sz="1600" dirty="0" err="1">
                <a:solidFill>
                  <a:srgbClr val="103770"/>
                </a:solidFill>
              </a:rPr>
              <a:t>Membuat</a:t>
            </a:r>
            <a:r>
              <a:rPr lang="en-ID" sz="1600" dirty="0">
                <a:solidFill>
                  <a:srgbClr val="103770"/>
                </a:solidFill>
              </a:rPr>
              <a:t> complaint (create)</a:t>
            </a: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AI </a:t>
            </a:r>
            <a:r>
              <a:rPr lang="en-ID" sz="1600" dirty="0" err="1">
                <a:solidFill>
                  <a:srgbClr val="103770"/>
                </a:solidFill>
              </a:rPr>
              <a:t>untuk</a:t>
            </a:r>
            <a:r>
              <a:rPr lang="en-ID" sz="1600" dirty="0">
                <a:solidFill>
                  <a:srgbClr val="103770"/>
                </a:solidFill>
              </a:rPr>
              <a:t> saran </a:t>
            </a:r>
            <a:r>
              <a:rPr lang="en-ID" sz="1600" dirty="0" err="1">
                <a:solidFill>
                  <a:srgbClr val="103770"/>
                </a:solidFill>
              </a:rPr>
              <a:t>tindakan</a:t>
            </a:r>
            <a:endParaRPr lang="en-ID" sz="1600" dirty="0">
              <a:solidFill>
                <a:srgbClr val="10377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D4B57A-B68D-4A11-95E9-AF347B430446}"/>
              </a:ext>
            </a:extLst>
          </p:cNvPr>
          <p:cNvSpPr/>
          <p:nvPr/>
        </p:nvSpPr>
        <p:spPr>
          <a:xfrm>
            <a:off x="-3649358" y="-823608"/>
            <a:ext cx="6790715" cy="6790715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E2C309-5852-4B89-B627-1CDA1D71E319}"/>
              </a:ext>
            </a:extLst>
          </p:cNvPr>
          <p:cNvGrpSpPr/>
          <p:nvPr/>
        </p:nvGrpSpPr>
        <p:grpSpPr>
          <a:xfrm rot="5400000">
            <a:off x="7823200" y="3820612"/>
            <a:ext cx="710701" cy="718206"/>
            <a:chOff x="7717019" y="487119"/>
            <a:chExt cx="857544" cy="866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D13753-F4AA-4993-B6A6-E517501B858F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C10744-8AC8-484F-BC28-E7EC0A864F48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4B06-091D-4C37-9CEA-FB8F0B950DC0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44FD3A-557D-466F-BD45-EBA0F3DF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40" y="497514"/>
            <a:ext cx="821213" cy="793235"/>
          </a:xfrm>
          <a:prstGeom prst="rect">
            <a:avLst/>
          </a:prstGeom>
        </p:spPr>
      </p:pic>
      <p:sp>
        <p:nvSpPr>
          <p:cNvPr id="11" name="Google Shape;66;p15">
            <a:extLst>
              <a:ext uri="{FF2B5EF4-FFF2-40B4-BE49-F238E27FC236}">
                <a16:creationId xmlns:a16="http://schemas.microsoft.com/office/drawing/2014/main" id="{FFC48DBD-5002-4FD4-9516-138B96F73852}"/>
              </a:ext>
            </a:extLst>
          </p:cNvPr>
          <p:cNvSpPr txBox="1">
            <a:spLocks/>
          </p:cNvSpPr>
          <p:nvPr/>
        </p:nvSpPr>
        <p:spPr>
          <a:xfrm>
            <a:off x="311700" y="23711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MVP </a:t>
            </a:r>
            <a:r>
              <a:rPr lang="en-ID" dirty="0" err="1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Produk</a:t>
            </a:r>
            <a:r>
              <a:rPr lang="en-ID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5A34583-8239-4409-891E-1DC824CFFA2A}"/>
              </a:ext>
            </a:extLst>
          </p:cNvPr>
          <p:cNvSpPr/>
          <p:nvPr/>
        </p:nvSpPr>
        <p:spPr>
          <a:xfrm>
            <a:off x="1600998" y="-4102091"/>
            <a:ext cx="5942004" cy="5942004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442250" y="483540"/>
            <a:ext cx="246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Desain Figma</a:t>
            </a:r>
            <a:endParaRPr dirty="0">
              <a:solidFill>
                <a:schemeClr val="bg1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300" y="226651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>
              <a:buNone/>
            </a:pPr>
            <a:r>
              <a:rPr lang="en-ID" dirty="0">
                <a:hlinkClick r:id="rId3"/>
              </a:rPr>
              <a:t>https://bit.ly/KodaMiniProject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6164-451C-41D2-9488-C48881712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6" y="3684216"/>
            <a:ext cx="3327291" cy="8909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58F395-0877-45E1-8417-0D8457879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31" y="3191785"/>
            <a:ext cx="3365500" cy="14794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AF3A5B9-A4D9-49DC-AFF6-9F1685E0F885}"/>
              </a:ext>
            </a:extLst>
          </p:cNvPr>
          <p:cNvGrpSpPr/>
          <p:nvPr/>
        </p:nvGrpSpPr>
        <p:grpSpPr>
          <a:xfrm rot="16200000">
            <a:off x="470150" y="410787"/>
            <a:ext cx="710701" cy="718206"/>
            <a:chOff x="7717019" y="487119"/>
            <a:chExt cx="857544" cy="866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B60DF8-3075-4EC9-9CF0-251125F53796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FC2820-748D-4405-8FA7-3A496F7AB30D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2F7B68-EC61-4301-B7CD-12793F14C8DF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F447FE-9DA4-4BCC-AB01-1FCBD93917D2}"/>
              </a:ext>
            </a:extLst>
          </p:cNvPr>
          <p:cNvSpPr txBox="1"/>
          <p:nvPr/>
        </p:nvSpPr>
        <p:spPr>
          <a:xfrm>
            <a:off x="6325856" y="3319275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03770"/>
                </a:solidFill>
              </a:rPr>
              <a:t>Color Pallet</a:t>
            </a:r>
            <a:endParaRPr lang="en-ID" dirty="0">
              <a:solidFill>
                <a:srgbClr val="10377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90DB9-62E8-48A0-A1E0-499C8A241616}"/>
              </a:ext>
            </a:extLst>
          </p:cNvPr>
          <p:cNvSpPr txBox="1"/>
          <p:nvPr/>
        </p:nvSpPr>
        <p:spPr>
          <a:xfrm>
            <a:off x="1851906" y="2844538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03770"/>
                </a:solidFill>
              </a:rPr>
              <a:t>Design</a:t>
            </a:r>
            <a:endParaRPr lang="en-ID" dirty="0">
              <a:solidFill>
                <a:srgbClr val="10377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DC6C8A-9D9F-4AD6-B8FF-871B1AB16DB4}"/>
              </a:ext>
            </a:extLst>
          </p:cNvPr>
          <p:cNvGrpSpPr/>
          <p:nvPr/>
        </p:nvGrpSpPr>
        <p:grpSpPr>
          <a:xfrm>
            <a:off x="7975600" y="410787"/>
            <a:ext cx="710701" cy="718206"/>
            <a:chOff x="7717019" y="487119"/>
            <a:chExt cx="857544" cy="866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EFB58D-5BCD-4B96-8233-565F1BD268B0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2AA885-5563-4057-95E2-25B9A976F868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FF2AC1-9D51-4F49-82AB-BD7B0298FBB9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442740" y="12167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103770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Tools</a:t>
            </a:r>
            <a:endParaRPr dirty="0">
              <a:solidFill>
                <a:srgbClr val="103770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0" y="211616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fontAlgn="base"/>
            <a:r>
              <a:rPr lang="en-US" sz="1600" dirty="0">
                <a:solidFill>
                  <a:srgbClr val="103770"/>
                </a:solidFill>
              </a:rPr>
              <a:t>V</a:t>
            </a:r>
            <a:r>
              <a:rPr lang="en-ID" sz="1600" dirty="0" err="1">
                <a:solidFill>
                  <a:srgbClr val="103770"/>
                </a:solidFill>
              </a:rPr>
              <a:t>isual</a:t>
            </a:r>
            <a:r>
              <a:rPr lang="en-ID" sz="1600" dirty="0">
                <a:solidFill>
                  <a:srgbClr val="103770"/>
                </a:solidFill>
              </a:rPr>
              <a:t> Studio Code</a:t>
            </a:r>
          </a:p>
          <a:p>
            <a:pPr fontAlgn="base"/>
            <a:r>
              <a:rPr lang="en-ID" sz="1600" dirty="0" err="1">
                <a:solidFill>
                  <a:srgbClr val="103770"/>
                </a:solidFill>
              </a:rPr>
              <a:t>Github</a:t>
            </a:r>
            <a:endParaRPr lang="en-ID" sz="1600" dirty="0">
              <a:solidFill>
                <a:srgbClr val="103770"/>
              </a:solidFill>
            </a:endParaRP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Postman</a:t>
            </a:r>
          </a:p>
          <a:p>
            <a:pPr fontAlgn="base"/>
            <a:r>
              <a:rPr lang="en-ID" sz="1600" dirty="0" err="1">
                <a:solidFill>
                  <a:srgbClr val="103770"/>
                </a:solidFill>
              </a:rPr>
              <a:t>Supabase</a:t>
            </a:r>
            <a:endParaRPr lang="en-ID" sz="1600" dirty="0">
              <a:solidFill>
                <a:srgbClr val="103770"/>
              </a:solidFill>
            </a:endParaRPr>
          </a:p>
          <a:p>
            <a:pPr fontAlgn="base"/>
            <a:r>
              <a:rPr lang="en-ID" sz="1600" dirty="0">
                <a:solidFill>
                  <a:srgbClr val="103770"/>
                </a:solidFill>
              </a:rPr>
              <a:t>Open AI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D4B57A-B68D-4A11-95E9-AF347B430446}"/>
              </a:ext>
            </a:extLst>
          </p:cNvPr>
          <p:cNvSpPr/>
          <p:nvPr/>
        </p:nvSpPr>
        <p:spPr>
          <a:xfrm>
            <a:off x="-2542726" y="-823608"/>
            <a:ext cx="6790715" cy="6790715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E2C309-5852-4B89-B627-1CDA1D71E319}"/>
              </a:ext>
            </a:extLst>
          </p:cNvPr>
          <p:cNvGrpSpPr/>
          <p:nvPr/>
        </p:nvGrpSpPr>
        <p:grpSpPr>
          <a:xfrm rot="5400000">
            <a:off x="7823200" y="3820612"/>
            <a:ext cx="710701" cy="718206"/>
            <a:chOff x="7717019" y="487119"/>
            <a:chExt cx="857544" cy="866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D13753-F4AA-4993-B6A6-E517501B858F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C10744-8AC8-484F-BC28-E7EC0A864F48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4B06-091D-4C37-9CEA-FB8F0B950DC0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44FD3A-557D-466F-BD45-EBA0F3DF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40" y="497514"/>
            <a:ext cx="821213" cy="793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7958B-3166-468C-9AF4-0176328E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2962" y="1393614"/>
            <a:ext cx="4552993" cy="32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D1E14F-B253-4B64-BA22-9974680C3C34}"/>
              </a:ext>
            </a:extLst>
          </p:cNvPr>
          <p:cNvSpPr/>
          <p:nvPr/>
        </p:nvSpPr>
        <p:spPr>
          <a:xfrm>
            <a:off x="5689466" y="4127233"/>
            <a:ext cx="1347145" cy="655334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F6BC7A-19B5-4239-9D8F-4DA579871AA3}"/>
              </a:ext>
            </a:extLst>
          </p:cNvPr>
          <p:cNvSpPr/>
          <p:nvPr/>
        </p:nvSpPr>
        <p:spPr>
          <a:xfrm>
            <a:off x="4217560" y="4144076"/>
            <a:ext cx="1347145" cy="655334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890BEE-09EC-4A21-8BA6-1239C4BB7E2B}"/>
              </a:ext>
            </a:extLst>
          </p:cNvPr>
          <p:cNvSpPr/>
          <p:nvPr/>
        </p:nvSpPr>
        <p:spPr>
          <a:xfrm>
            <a:off x="2528300" y="4171874"/>
            <a:ext cx="1523916" cy="655334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B6C9A2-B0CA-4640-8AE9-D5593F641983}"/>
              </a:ext>
            </a:extLst>
          </p:cNvPr>
          <p:cNvSpPr/>
          <p:nvPr/>
        </p:nvSpPr>
        <p:spPr>
          <a:xfrm>
            <a:off x="839040" y="4171874"/>
            <a:ext cx="1523916" cy="655334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9964A1-5173-4049-B88A-7CE73D8EB65D}"/>
              </a:ext>
            </a:extLst>
          </p:cNvPr>
          <p:cNvSpPr/>
          <p:nvPr/>
        </p:nvSpPr>
        <p:spPr>
          <a:xfrm>
            <a:off x="3590610" y="2645018"/>
            <a:ext cx="1581150" cy="417512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956214-688B-48B5-B03B-12F063B64FD1}"/>
              </a:ext>
            </a:extLst>
          </p:cNvPr>
          <p:cNvSpPr/>
          <p:nvPr/>
        </p:nvSpPr>
        <p:spPr>
          <a:xfrm>
            <a:off x="896150" y="2645018"/>
            <a:ext cx="1581150" cy="417512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141468-6C12-49F8-A808-1AB309FBE850}"/>
              </a:ext>
            </a:extLst>
          </p:cNvPr>
          <p:cNvSpPr/>
          <p:nvPr/>
        </p:nvSpPr>
        <p:spPr>
          <a:xfrm>
            <a:off x="885825" y="1839913"/>
            <a:ext cx="1581150" cy="417512"/>
          </a:xfrm>
          <a:prstGeom prst="roundRect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F470E-55E0-42D9-A522-1BB92FC7DE15}"/>
              </a:ext>
            </a:extLst>
          </p:cNvPr>
          <p:cNvSpPr/>
          <p:nvPr/>
        </p:nvSpPr>
        <p:spPr>
          <a:xfrm>
            <a:off x="1600998" y="-4102091"/>
            <a:ext cx="5942004" cy="5942004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018112" y="378597"/>
            <a:ext cx="3107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Struktur program </a:t>
            </a:r>
            <a:endParaRPr dirty="0">
              <a:solidFill>
                <a:schemeClr val="bg1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7A6DF-E3CC-448E-B2A7-8F9D4001F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32" y="402447"/>
            <a:ext cx="3186567" cy="4386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2EF53-0ED3-4F85-8B67-9D6844B45023}"/>
              </a:ext>
            </a:extLst>
          </p:cNvPr>
          <p:cNvSpPr txBox="1"/>
          <p:nvPr/>
        </p:nvSpPr>
        <p:spPr>
          <a:xfrm>
            <a:off x="1140375" y="2699886"/>
            <a:ext cx="108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Page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3EDB8-B98D-4EBD-B54A-11E315EB5ACE}"/>
              </a:ext>
            </a:extLst>
          </p:cNvPr>
          <p:cNvSpPr txBox="1"/>
          <p:nvPr/>
        </p:nvSpPr>
        <p:spPr>
          <a:xfrm>
            <a:off x="3836947" y="2699886"/>
            <a:ext cx="116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Page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0B014-5CA5-47C5-9737-70F5A04D45D8}"/>
              </a:ext>
            </a:extLst>
          </p:cNvPr>
          <p:cNvSpPr txBox="1"/>
          <p:nvPr/>
        </p:nvSpPr>
        <p:spPr>
          <a:xfrm>
            <a:off x="1019159" y="4210136"/>
            <a:ext cx="116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Issue Page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CA27A-C90D-4C90-A245-3AE76C7DA98B}"/>
              </a:ext>
            </a:extLst>
          </p:cNvPr>
          <p:cNvSpPr txBox="1"/>
          <p:nvPr/>
        </p:nvSpPr>
        <p:spPr>
          <a:xfrm>
            <a:off x="2708419" y="4241697"/>
            <a:ext cx="116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Report Page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456C-FE28-42ED-94CA-EBF60B3D515E}"/>
              </a:ext>
            </a:extLst>
          </p:cNvPr>
          <p:cNvSpPr txBox="1"/>
          <p:nvPr/>
        </p:nvSpPr>
        <p:spPr>
          <a:xfrm>
            <a:off x="5935314" y="4317855"/>
            <a:ext cx="116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 Page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79FEF-F1E7-4CF7-A417-2BE527156D6B}"/>
              </a:ext>
            </a:extLst>
          </p:cNvPr>
          <p:cNvSpPr txBox="1"/>
          <p:nvPr/>
        </p:nvSpPr>
        <p:spPr>
          <a:xfrm>
            <a:off x="4309293" y="4317855"/>
            <a:ext cx="116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Profile Page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FE7A2-E9B4-4738-88E3-1EF4D9F65563}"/>
              </a:ext>
            </a:extLst>
          </p:cNvPr>
          <p:cNvSpPr txBox="1"/>
          <p:nvPr/>
        </p:nvSpPr>
        <p:spPr>
          <a:xfrm>
            <a:off x="979505" y="1894780"/>
            <a:ext cx="141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Splash Screen</a:t>
            </a:r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2A4D4-BC31-4D2E-A49C-BEEDC9D71153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1676400" y="2257425"/>
            <a:ext cx="10325" cy="387593"/>
          </a:xfrm>
          <a:prstGeom prst="straightConnector1">
            <a:avLst/>
          </a:prstGeom>
          <a:ln>
            <a:solidFill>
              <a:srgbClr val="1037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044B39-2F86-4AA3-82A7-162DCFD4060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477300" y="2853774"/>
            <a:ext cx="1113310" cy="0"/>
          </a:xfrm>
          <a:prstGeom prst="straightConnector1">
            <a:avLst/>
          </a:prstGeom>
          <a:ln>
            <a:solidFill>
              <a:srgbClr val="1037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5C9B5-3957-41E5-8119-2D44F9C7ACEE}"/>
              </a:ext>
            </a:extLst>
          </p:cNvPr>
          <p:cNvCxnSpPr>
            <a:endCxn id="21" idx="0"/>
          </p:cNvCxnSpPr>
          <p:nvPr/>
        </p:nvCxnSpPr>
        <p:spPr>
          <a:xfrm flipH="1">
            <a:off x="1600998" y="3062530"/>
            <a:ext cx="2780187" cy="1109344"/>
          </a:xfrm>
          <a:prstGeom prst="straightConnector1">
            <a:avLst/>
          </a:prstGeom>
          <a:ln>
            <a:solidFill>
              <a:srgbClr val="1037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EFB147-5CB6-4C4D-8E47-FC73331368D5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3290258" y="3062530"/>
            <a:ext cx="1090927" cy="1109344"/>
          </a:xfrm>
          <a:prstGeom prst="straightConnector1">
            <a:avLst/>
          </a:prstGeom>
          <a:ln>
            <a:solidFill>
              <a:srgbClr val="1037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42B08-879C-4FDB-B6C8-E1E4D6D1F33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4381185" y="3062530"/>
            <a:ext cx="509948" cy="1081546"/>
          </a:xfrm>
          <a:prstGeom prst="straightConnector1">
            <a:avLst/>
          </a:prstGeom>
          <a:ln>
            <a:solidFill>
              <a:srgbClr val="1037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407EB5-1B3E-4B58-B7AE-230D532C77B0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4381185" y="3062530"/>
            <a:ext cx="1981854" cy="1064703"/>
          </a:xfrm>
          <a:prstGeom prst="straightConnector1">
            <a:avLst/>
          </a:prstGeom>
          <a:ln>
            <a:solidFill>
              <a:srgbClr val="1037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5C32CDE-5A47-49FF-B812-4A09AF24C71E}"/>
              </a:ext>
            </a:extLst>
          </p:cNvPr>
          <p:cNvSpPr/>
          <p:nvPr/>
        </p:nvSpPr>
        <p:spPr>
          <a:xfrm>
            <a:off x="4978614" y="-994330"/>
            <a:ext cx="6790715" cy="6790715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117496" y="1358891"/>
            <a:ext cx="30480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03770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Product Success</a:t>
            </a:r>
            <a:endParaRPr dirty="0">
              <a:solidFill>
                <a:srgbClr val="103770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443" y="2096229"/>
            <a:ext cx="2098126" cy="485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Fitur</a:t>
            </a:r>
            <a:r>
              <a:rPr lang="en-US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Success</a:t>
            </a:r>
            <a:endParaRPr b="1" dirty="0">
              <a:solidFill>
                <a:srgbClr val="103770"/>
              </a:solidFill>
              <a:latin typeface="HelveticaNowText Light" panose="020B0404030202020204" pitchFamily="34" charset="0"/>
              <a:cs typeface="HelveticaNowText Light" panose="020B040403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3789D-F25A-4D48-BB06-9784294C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7" y="497514"/>
            <a:ext cx="821213" cy="7932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8E1A59-C2A3-4337-958D-8BE5F03B685D}"/>
              </a:ext>
            </a:extLst>
          </p:cNvPr>
          <p:cNvGrpSpPr/>
          <p:nvPr/>
        </p:nvGrpSpPr>
        <p:grpSpPr>
          <a:xfrm>
            <a:off x="7945619" y="432469"/>
            <a:ext cx="710701" cy="718206"/>
            <a:chOff x="7717019" y="487119"/>
            <a:chExt cx="857544" cy="866600"/>
          </a:xfrm>
          <a:solidFill>
            <a:srgbClr val="10377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5C92D5-941C-4A9E-A28F-F2EF07AD6074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48515F-3EDD-476C-905D-75CE2FCF2F6B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795AD5-B01B-4D1F-B217-BD169AB2999B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2B298F-C246-4DC6-99D3-B415BBA7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68" y="1567199"/>
            <a:ext cx="4552993" cy="3211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003F8-6B5E-4587-AE64-04DF27E55D87}"/>
              </a:ext>
            </a:extLst>
          </p:cNvPr>
          <p:cNvSpPr txBox="1"/>
          <p:nvPr/>
        </p:nvSpPr>
        <p:spPr>
          <a:xfrm>
            <a:off x="279421" y="2581277"/>
            <a:ext cx="2524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 AI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News Page (Dummy Data)</a:t>
            </a:r>
          </a:p>
          <a:p>
            <a:r>
              <a:rPr lang="en-US" dirty="0"/>
              <a:t>Generate Location</a:t>
            </a:r>
          </a:p>
          <a:p>
            <a:r>
              <a:rPr lang="en-US" dirty="0"/>
              <a:t>Input User Page (REST API)</a:t>
            </a:r>
            <a:endParaRPr lang="en-ID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0E04ECA2-7820-4AA6-95DA-66EED7390205}"/>
              </a:ext>
            </a:extLst>
          </p:cNvPr>
          <p:cNvSpPr txBox="1">
            <a:spLocks/>
          </p:cNvSpPr>
          <p:nvPr/>
        </p:nvSpPr>
        <p:spPr>
          <a:xfrm>
            <a:off x="2610506" y="2088254"/>
            <a:ext cx="2098126" cy="48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Next </a:t>
            </a:r>
            <a:r>
              <a:rPr lang="en-US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Fitur</a:t>
            </a:r>
            <a:endParaRPr lang="en-US" b="1" dirty="0">
              <a:solidFill>
                <a:srgbClr val="103770"/>
              </a:solidFill>
              <a:latin typeface="HelveticaNowText Light" panose="020B0404030202020204" pitchFamily="34" charset="0"/>
              <a:cs typeface="HelveticaNowText Light" panose="020B040403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E57D9-E644-47C1-8262-3DBD54E6E364}"/>
              </a:ext>
            </a:extLst>
          </p:cNvPr>
          <p:cNvSpPr txBox="1"/>
          <p:nvPr/>
        </p:nvSpPr>
        <p:spPr>
          <a:xfrm>
            <a:off x="3122466" y="2726816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Session</a:t>
            </a:r>
          </a:p>
          <a:p>
            <a:r>
              <a:rPr lang="en-US" dirty="0"/>
              <a:t>Camera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2E8770-49F5-4857-8FD5-785786053049}"/>
              </a:ext>
            </a:extLst>
          </p:cNvPr>
          <p:cNvSpPr/>
          <p:nvPr/>
        </p:nvSpPr>
        <p:spPr>
          <a:xfrm>
            <a:off x="3489594" y="3676227"/>
            <a:ext cx="1170100" cy="1170100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B66C3-3E0B-460B-9CA7-81E8C3B943D6}"/>
              </a:ext>
            </a:extLst>
          </p:cNvPr>
          <p:cNvSpPr txBox="1"/>
          <p:nvPr/>
        </p:nvSpPr>
        <p:spPr>
          <a:xfrm>
            <a:off x="3758470" y="3822513"/>
            <a:ext cx="72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MVP</a:t>
            </a:r>
            <a:endParaRPr lang="en-ID" dirty="0">
              <a:solidFill>
                <a:schemeClr val="bg1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699B-9966-4A24-A2A6-DB02FDFC9B0E}"/>
              </a:ext>
            </a:extLst>
          </p:cNvPr>
          <p:cNvSpPr txBox="1"/>
          <p:nvPr/>
        </p:nvSpPr>
        <p:spPr>
          <a:xfrm>
            <a:off x="3586651" y="4030719"/>
            <a:ext cx="134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90</a:t>
            </a:r>
            <a:r>
              <a:rPr lang="en-US" sz="1600" dirty="0">
                <a:solidFill>
                  <a:schemeClr val="bg1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%</a:t>
            </a:r>
            <a:endParaRPr lang="en-ID" sz="3200" dirty="0">
              <a:solidFill>
                <a:schemeClr val="bg1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AF0E30-3574-4A8A-8730-1E8BBF259A2F}"/>
              </a:ext>
            </a:extLst>
          </p:cNvPr>
          <p:cNvGrpSpPr/>
          <p:nvPr/>
        </p:nvGrpSpPr>
        <p:grpSpPr>
          <a:xfrm rot="10800000">
            <a:off x="569437" y="3820612"/>
            <a:ext cx="710701" cy="718206"/>
            <a:chOff x="7717019" y="487119"/>
            <a:chExt cx="857544" cy="8666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FA8F10-4888-4647-ACC7-8535AC1439DA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19AD7B-53E0-4336-AE1A-4762FB70CC9A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BA2D-0E76-43AA-A0B2-23F2C628AE1D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3965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AC5635-C846-4C20-86F9-C3480D72BDB9}"/>
              </a:ext>
            </a:extLst>
          </p:cNvPr>
          <p:cNvSpPr/>
          <p:nvPr/>
        </p:nvSpPr>
        <p:spPr>
          <a:xfrm>
            <a:off x="311692" y="980626"/>
            <a:ext cx="8520599" cy="8520599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1" y="1538098"/>
            <a:ext cx="8520600" cy="92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103770"/>
                </a:solidFill>
              </a:rPr>
              <a:t>Demo </a:t>
            </a:r>
            <a:r>
              <a:rPr lang="en-ID" b="1" dirty="0" err="1">
                <a:solidFill>
                  <a:srgbClr val="103770"/>
                </a:solidFill>
              </a:rPr>
              <a:t>Aplikasi</a:t>
            </a:r>
            <a:endParaRPr b="1" dirty="0">
              <a:solidFill>
                <a:srgbClr val="10377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FAE7E-7486-47AD-AB96-0A4F06F1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86" y="2603931"/>
            <a:ext cx="4186610" cy="334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31C31-D617-4337-8C95-2DF65F41D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7" y="497514"/>
            <a:ext cx="821213" cy="79323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9AEB0-26B9-41D7-BBA6-A4F82E70071F}"/>
              </a:ext>
            </a:extLst>
          </p:cNvPr>
          <p:cNvGrpSpPr/>
          <p:nvPr/>
        </p:nvGrpSpPr>
        <p:grpSpPr>
          <a:xfrm>
            <a:off x="7945619" y="432469"/>
            <a:ext cx="710701" cy="718206"/>
            <a:chOff x="7717019" y="487119"/>
            <a:chExt cx="857544" cy="866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BE4A5B-A24A-47B9-9B65-D12997E4B0CA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9DC2CE-A96A-462B-8351-E2A1DEFCE0DC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F6455-55E1-4426-B227-80CA73C0219E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95907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5C32CDE-5A47-49FF-B812-4A09AF24C71E}"/>
              </a:ext>
            </a:extLst>
          </p:cNvPr>
          <p:cNvSpPr/>
          <p:nvPr/>
        </p:nvSpPr>
        <p:spPr>
          <a:xfrm>
            <a:off x="4978614" y="-994330"/>
            <a:ext cx="6790715" cy="6790715"/>
          </a:xfrm>
          <a:prstGeom prst="ellipse">
            <a:avLst/>
          </a:prstGeom>
          <a:solidFill>
            <a:srgbClr val="1E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390649" y="1529547"/>
            <a:ext cx="2860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03770"/>
                </a:solidFill>
                <a:latin typeface="HelveticaNowText Black" panose="020B0A04030202020204" pitchFamily="34" charset="0"/>
                <a:cs typeface="HelveticaNowText Black" panose="020B0A04030202020204" pitchFamily="34" charset="0"/>
              </a:rPr>
              <a:t>AI Implementation</a:t>
            </a:r>
            <a:endParaRPr dirty="0">
              <a:solidFill>
                <a:srgbClr val="103770"/>
              </a:solidFill>
              <a:latin typeface="HelveticaNowText Black" panose="020B0A04030202020204" pitchFamily="34" charset="0"/>
              <a:cs typeface="HelveticaNowText Black" panose="020B0A0403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09450" y="2594163"/>
            <a:ext cx="8520600" cy="100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Menggunakan</a:t>
            </a:r>
            <a:r>
              <a:rPr lang="en-US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AI Gemini untuk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merespon</a:t>
            </a:r>
            <a:r>
              <a:rPr lang="en-US" b="1" dirty="0">
                <a:solidFill>
                  <a:srgbClr val="103770"/>
                </a:solidFill>
                <a:latin typeface="HelveticaNowText Light" panose="020B0404030202020204" pitchFamily="34" charset="0"/>
                <a:cs typeface="HelveticaNowText Light" panose="020B0404030202020204" pitchFamily="34" charset="0"/>
              </a:rPr>
              <a:t> semua pertanyaan</a:t>
            </a:r>
            <a:endParaRPr b="1" dirty="0">
              <a:solidFill>
                <a:srgbClr val="103770"/>
              </a:solidFill>
              <a:latin typeface="HelveticaNowText Light" panose="020B0404030202020204" pitchFamily="34" charset="0"/>
              <a:cs typeface="HelveticaNowText Light" panose="020B040403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3789D-F25A-4D48-BB06-9784294C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7" y="497514"/>
            <a:ext cx="821213" cy="7932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8E1A59-C2A3-4337-958D-8BE5F03B685D}"/>
              </a:ext>
            </a:extLst>
          </p:cNvPr>
          <p:cNvGrpSpPr/>
          <p:nvPr/>
        </p:nvGrpSpPr>
        <p:grpSpPr>
          <a:xfrm>
            <a:off x="7945619" y="432469"/>
            <a:ext cx="710701" cy="718206"/>
            <a:chOff x="7717019" y="487119"/>
            <a:chExt cx="857544" cy="866600"/>
          </a:xfrm>
          <a:solidFill>
            <a:srgbClr val="10377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5C92D5-941C-4A9E-A28F-F2EF07AD6074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48515F-3EDD-476C-905D-75CE2FCF2F6B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795AD5-B01B-4D1F-B217-BD169AB2999B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09709-E687-4E36-98EB-ABBD2C310A97}"/>
              </a:ext>
            </a:extLst>
          </p:cNvPr>
          <p:cNvGrpSpPr/>
          <p:nvPr/>
        </p:nvGrpSpPr>
        <p:grpSpPr>
          <a:xfrm rot="10800000">
            <a:off x="569437" y="3820612"/>
            <a:ext cx="710701" cy="718206"/>
            <a:chOff x="7717019" y="487119"/>
            <a:chExt cx="857544" cy="866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F6EA6C-EB1B-4574-82CB-7D527564D6E1}"/>
                </a:ext>
              </a:extLst>
            </p:cNvPr>
            <p:cNvSpPr/>
            <p:nvPr/>
          </p:nvSpPr>
          <p:spPr>
            <a:xfrm>
              <a:off x="8233877" y="495955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BAE06B-5AB0-46AC-BA76-A992583FC5E3}"/>
                </a:ext>
              </a:extLst>
            </p:cNvPr>
            <p:cNvSpPr/>
            <p:nvPr/>
          </p:nvSpPr>
          <p:spPr>
            <a:xfrm>
              <a:off x="7717019" y="487119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992C95-2AD4-4BD0-ADA0-CD09E152B9AA}"/>
                </a:ext>
              </a:extLst>
            </p:cNvPr>
            <p:cNvSpPr/>
            <p:nvPr/>
          </p:nvSpPr>
          <p:spPr>
            <a:xfrm>
              <a:off x="8233877" y="1013033"/>
              <a:ext cx="340686" cy="340686"/>
            </a:xfrm>
            <a:prstGeom prst="rect">
              <a:avLst/>
            </a:prstGeom>
            <a:solidFill>
              <a:srgbClr val="1EB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1004A25-82DB-4E32-9466-789C61AE8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2523">
            <a:off x="5849422" y="714817"/>
            <a:ext cx="1797047" cy="36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4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HelveticaNowText Black</vt:lpstr>
      <vt:lpstr>HelveticaNowText Bold</vt:lpstr>
      <vt:lpstr>HelveticaNowText Light</vt:lpstr>
      <vt:lpstr>HelveticaNowText Medium</vt:lpstr>
      <vt:lpstr>Simple Light</vt:lpstr>
      <vt:lpstr>Koda</vt:lpstr>
      <vt:lpstr>Latar Belakang</vt:lpstr>
      <vt:lpstr>PowerPoint Presentation</vt:lpstr>
      <vt:lpstr>Desain Figma</vt:lpstr>
      <vt:lpstr>Tools</vt:lpstr>
      <vt:lpstr>Struktur program </vt:lpstr>
      <vt:lpstr>Product Success</vt:lpstr>
      <vt:lpstr>Demo Aplikasi</vt:lpstr>
      <vt:lpstr>AI Implementation</vt:lpstr>
      <vt:lpstr>Thomas Aquinas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Koda</dc:title>
  <dc:creator>Faizal Raffi</dc:creator>
  <cp:lastModifiedBy>Faizal Raffi</cp:lastModifiedBy>
  <cp:revision>1</cp:revision>
  <dcterms:modified xsi:type="dcterms:W3CDTF">2024-05-13T23:52:00Z</dcterms:modified>
</cp:coreProperties>
</file>