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01" r:id="rId9"/>
    <p:sldId id="263" r:id="rId10"/>
    <p:sldId id="302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4" r:id="rId21"/>
    <p:sldId id="275" r:id="rId22"/>
    <p:sldId id="276" r:id="rId23"/>
    <p:sldId id="278" r:id="rId24"/>
    <p:sldId id="279" r:id="rId25"/>
    <p:sldId id="280" r:id="rId26"/>
    <p:sldId id="282" r:id="rId27"/>
    <p:sldId id="303" r:id="rId28"/>
    <p:sldId id="285" r:id="rId29"/>
    <p:sldId id="286" r:id="rId30"/>
    <p:sldId id="287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304" r:id="rId40"/>
    <p:sldId id="298" r:id="rId41"/>
    <p:sldId id="305" r:id="rId42"/>
    <p:sldId id="300" r:id="rId43"/>
    <p:sldId id="299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A485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E84D1E-CFFB-4CBC-B196-6F58F7B1189A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9FB800-4EFF-43F8-A16F-7D5D2B8F1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46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FB800-4EFF-43F8-A16F-7D5D2B8F15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84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FB800-4EFF-43F8-A16F-7D5D2B8F15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982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FB800-4EFF-43F8-A16F-7D5D2B8F15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06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FB800-4EFF-43F8-A16F-7D5D2B8F159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09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FB800-4EFF-43F8-A16F-7D5D2B8F159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380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FB800-4EFF-43F8-A16F-7D5D2B8F159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817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FB800-4EFF-43F8-A16F-7D5D2B8F159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09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516C95B0-1100-4180-B84B-625695E8008E}" type="datetime1">
              <a:rPr lang="en-US" smtClean="0"/>
              <a:t>7/6/2021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accent1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3D8E-8403-4BE1-8595-C34B81FF8A8E}" type="datetime1">
              <a:rPr lang="en-US" smtClean="0"/>
              <a:t>7/6/2021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2140B650-1465-4FE5-9FF9-DB4123EB94EE}" type="datetime1">
              <a:rPr lang="en-US" smtClean="0"/>
              <a:t>7/6/2021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C33D9-4AA8-4105-90E0-EB80AC6D6B85}" type="datetime1">
              <a:rPr lang="en-US" smtClean="0"/>
              <a:t>7/6/2021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fld id="{E570F5EA-B959-403C-AE66-3D9A284B7D9B}" type="datetime1">
              <a:rPr lang="en-US" smtClean="0"/>
              <a:t>7/6/2021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32F6-4A69-4FF0-A27D-51B79F8885B7}" type="datetime1">
              <a:rPr lang="en-US" smtClean="0"/>
              <a:t>7/6/2021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33B9D-A6C6-4FBF-BE47-3BE412301FCA}" type="datetime1">
              <a:rPr lang="en-US" smtClean="0"/>
              <a:t>7/6/2021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93FD-AED3-4F17-AC85-241C10547C13}" type="datetime1">
              <a:rPr lang="en-US" smtClean="0"/>
              <a:t>7/6/2021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D3992-5C20-4914-9B3D-66DC19312136}" type="datetime1">
              <a:rPr lang="en-US" smtClean="0"/>
              <a:t>7/6/2021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AB47-F358-49D3-BFA8-F1F607F043C3}" type="datetime1">
              <a:rPr lang="en-US" smtClean="0"/>
              <a:t>7/6/2021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E3EF-276C-4998-A932-6FB5D8E5C74D}" type="datetime1">
              <a:rPr lang="en-US" smtClean="0"/>
              <a:t>7/6/2021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accent1"/>
                </a:solidFill>
                <a:latin typeface="+mj-lt"/>
              </a:defRPr>
            </a:lvl1pPr>
          </a:lstStyle>
          <a:p>
            <a:fld id="{98E2CE79-3F27-4FC8-BA09-67255917B4AF}" type="datetime1">
              <a:rPr lang="en-US" smtClean="0"/>
              <a:t>7/6/2021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accent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zsdi/collaborative-filtering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30000">
              <a:schemeClr val="bg1"/>
            </a:gs>
            <a:gs pos="100000">
              <a:srgbClr val="33A485">
                <a:lumMod val="45000"/>
              </a:srgbClr>
            </a:gs>
          </a:gsLst>
          <a:lin ang="21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dirty="0">
                <a:solidFill>
                  <a:schemeClr val="tx1">
                    <a:lumMod val="85000"/>
                  </a:schemeClr>
                </a:solidFill>
              </a:rPr>
              <a:t>recommender systems based on </a:t>
            </a:r>
            <a:r>
              <a:rPr lang="en-US" sz="4800" b="1" dirty="0"/>
              <a:t>collaborative filtering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Faeze</a:t>
            </a:r>
            <a:r>
              <a:rPr lang="en-US" dirty="0" smtClean="0"/>
              <a:t> </a:t>
            </a:r>
            <a:r>
              <a:rPr lang="en-US" dirty="0" err="1" smtClean="0"/>
              <a:t>Saeedi</a:t>
            </a:r>
            <a:r>
              <a:rPr lang="en-US" dirty="0" smtClean="0"/>
              <a:t> </a:t>
            </a:r>
            <a:r>
              <a:rPr lang="en-US" dirty="0" err="1" smtClean="0"/>
              <a:t>Nejad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33A485"/>
                </a:solidFill>
              </a:rPr>
              <a:t>| 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Spring 2021</a:t>
            </a: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88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tx1"/>
            </a:gs>
            <a:gs pos="100000">
              <a:srgbClr val="33A485">
                <a:lumMod val="45000"/>
              </a:srgbClr>
            </a:gs>
          </a:gsLst>
          <a:lin ang="21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A485"/>
                </a:solidFill>
              </a:rPr>
              <a:t>Topics</a:t>
            </a:r>
            <a:endParaRPr lang="en-US" dirty="0">
              <a:solidFill>
                <a:srgbClr val="33A48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9065"/>
            <a:ext cx="6248398" cy="5789531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33A485"/>
              </a:buClr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Concepts</a:t>
            </a:r>
          </a:p>
          <a:p>
            <a:pPr lvl="1">
              <a:buClr>
                <a:srgbClr val="33A485"/>
              </a:buClr>
            </a:pPr>
            <a:r>
              <a:rPr lang="en-US" sz="1700" dirty="0" smtClean="0">
                <a:solidFill>
                  <a:schemeClr val="bg1">
                    <a:lumMod val="85000"/>
                  </a:schemeClr>
                </a:solidFill>
              </a:rPr>
              <a:t>Understanding 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you</a:t>
            </a:r>
            <a:endParaRPr lang="en-US" sz="17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>
              <a:buClr>
                <a:srgbClr val="33A485"/>
              </a:buClr>
            </a:pPr>
            <a:r>
              <a:rPr lang="en-US" sz="1700" dirty="0" smtClean="0">
                <a:solidFill>
                  <a:schemeClr val="bg1">
                    <a:lumMod val="85000"/>
                  </a:schemeClr>
                </a:solidFill>
              </a:rPr>
              <a:t>Top-N recommender</a:t>
            </a:r>
            <a:endParaRPr lang="fa-IR" sz="1700" dirty="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buClr>
                <a:srgbClr val="33A485"/>
              </a:buClr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Installations</a:t>
            </a:r>
          </a:p>
          <a:p>
            <a:pPr lvl="1">
              <a:buClr>
                <a:srgbClr val="33A485"/>
              </a:buClr>
            </a:pPr>
            <a:r>
              <a:rPr lang="en-US" sz="1700" dirty="0" err="1" smtClean="0">
                <a:solidFill>
                  <a:schemeClr val="bg1">
                    <a:lumMod val="85000"/>
                  </a:schemeClr>
                </a:solidFill>
              </a:rPr>
              <a:t>SurpriseLib</a:t>
            </a:r>
            <a:endParaRPr lang="en-US" sz="1700" dirty="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buClr>
                <a:srgbClr val="33A485"/>
              </a:buClr>
            </a:pPr>
            <a:r>
              <a:rPr lang="en-US" dirty="0" smtClean="0">
                <a:solidFill>
                  <a:schemeClr val="bg1"/>
                </a:solidFill>
              </a:rPr>
              <a:t>Evaluation</a:t>
            </a:r>
          </a:p>
          <a:p>
            <a:pPr lvl="1">
              <a:buClr>
                <a:srgbClr val="33A485"/>
              </a:buClr>
            </a:pPr>
            <a:r>
              <a:rPr lang="en-US" sz="1700" dirty="0" smtClean="0">
                <a:solidFill>
                  <a:schemeClr val="bg1">
                    <a:lumMod val="85000"/>
                  </a:schemeClr>
                </a:solidFill>
              </a:rPr>
              <a:t>Errors</a:t>
            </a:r>
          </a:p>
          <a:p>
            <a:pPr lvl="1">
              <a:buClr>
                <a:srgbClr val="33A485"/>
              </a:buClr>
            </a:pPr>
            <a:r>
              <a:rPr lang="en-US" sz="1700" dirty="0" smtClean="0">
                <a:solidFill>
                  <a:schemeClr val="bg1">
                    <a:lumMod val="85000"/>
                  </a:schemeClr>
                </a:solidFill>
              </a:rPr>
              <a:t>Metrics</a:t>
            </a:r>
          </a:p>
          <a:p>
            <a:pPr>
              <a:buClr>
                <a:srgbClr val="33A485"/>
              </a:buClr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Recommender engine</a:t>
            </a:r>
          </a:p>
          <a:p>
            <a:pPr lvl="1">
              <a:buClr>
                <a:srgbClr val="33A485"/>
              </a:buClr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AlgoBase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lvl="1">
              <a:buClr>
                <a:srgbClr val="33A485"/>
              </a:buClr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Similarity metrics</a:t>
            </a:r>
          </a:p>
          <a:p>
            <a:pPr lvl="1">
              <a:buClr>
                <a:srgbClr val="33A485"/>
              </a:buClr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User-based collaborative filtering</a:t>
            </a:r>
          </a:p>
          <a:p>
            <a:pPr lvl="1">
              <a:buClr>
                <a:srgbClr val="33A485"/>
              </a:buClr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Item-based collaborative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filtering</a:t>
            </a:r>
          </a:p>
          <a:p>
            <a:pPr>
              <a:buClr>
                <a:srgbClr val="33A485"/>
              </a:buClr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Conclusion</a:t>
            </a:r>
          </a:p>
          <a:p>
            <a:pPr>
              <a:buClr>
                <a:srgbClr val="33A485"/>
              </a:buClr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References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54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tx1"/>
            </a:gs>
            <a:gs pos="100000">
              <a:srgbClr val="33A485">
                <a:lumMod val="45000"/>
              </a:srgbClr>
            </a:gs>
          </a:gsLst>
          <a:lin ang="21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</p:spPr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181600" y="559678"/>
            <a:ext cx="6248398" cy="5413039"/>
          </a:xfrm>
        </p:spPr>
        <p:txBody>
          <a:bodyPr/>
          <a:lstStyle/>
          <a:p>
            <a:pPr algn="just">
              <a:buClr>
                <a:srgbClr val="33A485"/>
              </a:buClr>
              <a:buFont typeface="Corbel" panose="020B0503020204020204" pitchFamily="34" charset="0"/>
              <a:buChar char="–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 big part of why recommender systems are as much </a:t>
            </a:r>
            <a:r>
              <a:rPr lang="en-US" dirty="0" smtClean="0">
                <a:solidFill>
                  <a:schemeClr val="bg1"/>
                </a:solidFill>
              </a:rPr>
              <a:t>art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as they are science is that it’s difficult to </a:t>
            </a:r>
            <a:r>
              <a:rPr lang="en-US" dirty="0" smtClean="0">
                <a:solidFill>
                  <a:schemeClr val="bg1"/>
                </a:solidFill>
              </a:rPr>
              <a:t>measure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how good they are!</a:t>
            </a:r>
          </a:p>
        </p:txBody>
      </p:sp>
    </p:spTree>
    <p:extLst>
      <p:ext uri="{BB962C8B-B14F-4D97-AF65-F5344CB8AC3E}">
        <p14:creationId xmlns:p14="http://schemas.microsoft.com/office/powerpoint/2010/main" val="202011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tx1"/>
            </a:gs>
            <a:gs pos="100000">
              <a:srgbClr val="33A485">
                <a:lumMod val="45000"/>
              </a:srgbClr>
            </a:gs>
          </a:gsLst>
          <a:lin ang="21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</p:spPr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181600" y="559678"/>
            <a:ext cx="6248398" cy="5413039"/>
          </a:xfrm>
        </p:spPr>
        <p:txBody>
          <a:bodyPr/>
          <a:lstStyle/>
          <a:p>
            <a:pPr algn="just">
              <a:buClr>
                <a:srgbClr val="33A485"/>
              </a:buClr>
              <a:buFont typeface="Corbel" panose="020B0503020204020204" pitchFamily="34" charset="0"/>
              <a:buChar char="–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Methodology for testing offline</a:t>
            </a:r>
          </a:p>
        </p:txBody>
      </p:sp>
      <p:sp>
        <p:nvSpPr>
          <p:cNvPr id="7" name="Rectangle 6"/>
          <p:cNvSpPr/>
          <p:nvPr/>
        </p:nvSpPr>
        <p:spPr>
          <a:xfrm>
            <a:off x="2468878" y="1503459"/>
            <a:ext cx="7188591" cy="703385"/>
          </a:xfrm>
          <a:prstGeom prst="rect">
            <a:avLst/>
          </a:prstGeom>
          <a:ln>
            <a:solidFill>
              <a:srgbClr val="33A4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full data set (movie ratings, etc.)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60317" y="2724590"/>
            <a:ext cx="4867423" cy="703385"/>
          </a:xfrm>
          <a:prstGeom prst="rect">
            <a:avLst/>
          </a:prstGeom>
          <a:ln>
            <a:solidFill>
              <a:srgbClr val="33A4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 set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547316" y="2724590"/>
            <a:ext cx="2110153" cy="703385"/>
          </a:xfrm>
          <a:prstGeom prst="rect">
            <a:avLst/>
          </a:prstGeom>
          <a:ln>
            <a:solidFill>
              <a:srgbClr val="33A4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set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037428" y="3945721"/>
            <a:ext cx="1899138" cy="682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</a:t>
            </a:r>
          </a:p>
          <a:p>
            <a:pPr algn="ctr"/>
            <a:r>
              <a:rPr lang="en-US" dirty="0" smtClean="0"/>
              <a:t>learning (</a:t>
            </a:r>
            <a:r>
              <a:rPr lang="en-US" dirty="0" err="1" smtClean="0"/>
              <a:t>RecSys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560316" y="5106383"/>
            <a:ext cx="4867423" cy="703385"/>
          </a:xfrm>
          <a:prstGeom prst="rect">
            <a:avLst/>
          </a:prstGeom>
          <a:ln>
            <a:solidFill>
              <a:srgbClr val="33A4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predictions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7" idx="2"/>
            <a:endCxn id="8" idx="0"/>
          </p:cNvCxnSpPr>
          <p:nvPr/>
        </p:nvCxnSpPr>
        <p:spPr>
          <a:xfrm flipH="1">
            <a:off x="4994029" y="2206844"/>
            <a:ext cx="1069145" cy="517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2"/>
            <a:endCxn id="9" idx="0"/>
          </p:cNvCxnSpPr>
          <p:nvPr/>
        </p:nvCxnSpPr>
        <p:spPr>
          <a:xfrm>
            <a:off x="6063174" y="2206844"/>
            <a:ext cx="2539219" cy="517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  <a:endCxn id="10" idx="0"/>
          </p:cNvCxnSpPr>
          <p:nvPr/>
        </p:nvCxnSpPr>
        <p:spPr>
          <a:xfrm flipH="1">
            <a:off x="4986997" y="3427975"/>
            <a:ext cx="7032" cy="517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2"/>
            <a:endCxn id="11" idx="0"/>
          </p:cNvCxnSpPr>
          <p:nvPr/>
        </p:nvCxnSpPr>
        <p:spPr>
          <a:xfrm>
            <a:off x="4986997" y="4628271"/>
            <a:ext cx="7031" cy="478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2"/>
            <a:endCxn id="11" idx="3"/>
          </p:cNvCxnSpPr>
          <p:nvPr/>
        </p:nvCxnSpPr>
        <p:spPr>
          <a:xfrm rot="5400000">
            <a:off x="7000016" y="3855698"/>
            <a:ext cx="2030101" cy="11746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562076" y="4119859"/>
            <a:ext cx="1252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measure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accuracy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22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tx1"/>
            </a:gs>
            <a:gs pos="100000">
              <a:srgbClr val="33A485">
                <a:lumMod val="45000"/>
              </a:srgbClr>
            </a:gs>
          </a:gsLst>
          <a:lin ang="21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</p:spPr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181600" y="559678"/>
            <a:ext cx="6248398" cy="5413039"/>
          </a:xfrm>
        </p:spPr>
        <p:txBody>
          <a:bodyPr/>
          <a:lstStyle/>
          <a:p>
            <a:pPr algn="just">
              <a:buClr>
                <a:srgbClr val="33A485"/>
              </a:buClr>
              <a:buFont typeface="Corbel" panose="020B0503020204020204" pitchFamily="34" charset="0"/>
              <a:buChar char="–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How </a:t>
            </a:r>
            <a:r>
              <a:rPr lang="en-US" dirty="0" smtClean="0">
                <a:solidFill>
                  <a:schemeClr val="bg1"/>
                </a:solidFill>
              </a:rPr>
              <a:t>accurately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you can predict how users rated movies they’ve already seen and provided a rating for</a:t>
            </a:r>
          </a:p>
        </p:txBody>
      </p:sp>
    </p:spTree>
    <p:extLst>
      <p:ext uri="{BB962C8B-B14F-4D97-AF65-F5344CB8AC3E}">
        <p14:creationId xmlns:p14="http://schemas.microsoft.com/office/powerpoint/2010/main" val="201775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tx1"/>
            </a:gs>
            <a:gs pos="100000">
              <a:srgbClr val="33A485">
                <a:lumMod val="45000"/>
              </a:srgbClr>
            </a:gs>
          </a:gsLst>
          <a:lin ang="21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</p:spPr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181600" y="559678"/>
            <a:ext cx="6248398" cy="5413039"/>
          </a:xfrm>
        </p:spPr>
        <p:txBody>
          <a:bodyPr/>
          <a:lstStyle/>
          <a:p>
            <a:pPr algn="just">
              <a:buClr>
                <a:srgbClr val="33A485"/>
              </a:buClr>
              <a:buFont typeface="Corbel" panose="020B0503020204020204" pitchFamily="34" charset="0"/>
              <a:buChar char="–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More ways to evaluate</a:t>
            </a:r>
          </a:p>
        </p:txBody>
      </p:sp>
    </p:spTree>
    <p:extLst>
      <p:ext uri="{BB962C8B-B14F-4D97-AF65-F5344CB8AC3E}">
        <p14:creationId xmlns:p14="http://schemas.microsoft.com/office/powerpoint/2010/main" val="258638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tx1"/>
            </a:gs>
            <a:gs pos="100000">
              <a:srgbClr val="33A485">
                <a:lumMod val="45000"/>
              </a:srgbClr>
            </a:gs>
          </a:gsLst>
          <a:lin ang="21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</p:spPr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181600" y="559678"/>
            <a:ext cx="6248398" cy="5413039"/>
          </a:xfrm>
        </p:spPr>
        <p:txBody>
          <a:bodyPr/>
          <a:lstStyle/>
          <a:p>
            <a:pPr algn="just">
              <a:buClr>
                <a:srgbClr val="33A485"/>
              </a:buClr>
              <a:buFont typeface="Corbel" panose="020B0503020204020204" pitchFamily="34" charset="0"/>
              <a:buChar char="–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Mean absolute error (MAE)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40" y="2699959"/>
            <a:ext cx="3591426" cy="159089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81601" y="2470748"/>
            <a:ext cx="1819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33A485"/>
                </a:solidFill>
              </a:rPr>
              <a:t>predicted ratings</a:t>
            </a:r>
            <a:endParaRPr lang="en-US" dirty="0">
              <a:solidFill>
                <a:srgbClr val="33A485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87176" y="2470748"/>
            <a:ext cx="1819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33A485"/>
                </a:solidFill>
              </a:rPr>
              <a:t>actual ratings</a:t>
            </a:r>
            <a:endParaRPr lang="en-US" dirty="0">
              <a:solidFill>
                <a:srgbClr val="33A485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992751" y="2470748"/>
            <a:ext cx="769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33A485"/>
                </a:solidFill>
              </a:rPr>
              <a:t>error</a:t>
            </a:r>
            <a:endParaRPr lang="en-US" dirty="0">
              <a:solidFill>
                <a:srgbClr val="33A485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81600" y="2895244"/>
            <a:ext cx="18198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5</a:t>
            </a:r>
          </a:p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4</a:t>
            </a:r>
          </a:p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5</a:t>
            </a:r>
          </a:p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587175" y="2895244"/>
            <a:ext cx="18198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3</a:t>
            </a:r>
          </a:p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1</a:t>
            </a:r>
          </a:p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4</a:t>
            </a:r>
          </a:p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467327" y="2895244"/>
            <a:ext cx="18198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2</a:t>
            </a:r>
          </a:p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3</a:t>
            </a:r>
          </a:p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1</a:t>
            </a:r>
          </a:p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83680" y="4566484"/>
            <a:ext cx="2823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MAE = (2+3+1+0)/4 = 1.5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56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tx1"/>
            </a:gs>
            <a:gs pos="100000">
              <a:srgbClr val="33A485">
                <a:lumMod val="45000"/>
              </a:srgbClr>
            </a:gs>
          </a:gsLst>
          <a:lin ang="21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</p:spPr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181600" y="559678"/>
            <a:ext cx="6248398" cy="5413039"/>
          </a:xfrm>
        </p:spPr>
        <p:txBody>
          <a:bodyPr/>
          <a:lstStyle/>
          <a:p>
            <a:pPr algn="just">
              <a:buClr>
                <a:srgbClr val="33A485"/>
              </a:buClr>
              <a:buFont typeface="Corbel" panose="020B0503020204020204" pitchFamily="34" charset="0"/>
              <a:buChar char="–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Root mean square error (RMSE)</a:t>
            </a:r>
          </a:p>
          <a:p>
            <a:pPr lvl="1" algn="just">
              <a:buClr>
                <a:srgbClr val="33A485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More fancy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way to measure accuracy</a:t>
            </a:r>
          </a:p>
          <a:p>
            <a:pPr lvl="1" algn="just">
              <a:buClr>
                <a:srgbClr val="33A485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Penalization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39" y="2699959"/>
            <a:ext cx="3591427" cy="179199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181601" y="2470748"/>
            <a:ext cx="1819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33A485"/>
                </a:solidFill>
              </a:rPr>
              <a:t>predicted ratings</a:t>
            </a:r>
            <a:endParaRPr lang="en-US" dirty="0">
              <a:solidFill>
                <a:srgbClr val="33A485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87176" y="2470748"/>
            <a:ext cx="1819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33A485"/>
                </a:solidFill>
              </a:rPr>
              <a:t>actual ratings</a:t>
            </a:r>
            <a:endParaRPr lang="en-US" dirty="0">
              <a:solidFill>
                <a:srgbClr val="33A485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992751" y="2470748"/>
            <a:ext cx="769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33A485"/>
                </a:solidFill>
              </a:rPr>
              <a:t>error</a:t>
            </a:r>
            <a:r>
              <a:rPr lang="en-US" baseline="30000" dirty="0" smtClean="0">
                <a:solidFill>
                  <a:srgbClr val="33A485"/>
                </a:solidFill>
              </a:rPr>
              <a:t>2</a:t>
            </a:r>
            <a:endParaRPr lang="en-US" baseline="30000" dirty="0">
              <a:solidFill>
                <a:srgbClr val="33A485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81600" y="2895244"/>
            <a:ext cx="18198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5</a:t>
            </a:r>
          </a:p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4</a:t>
            </a:r>
          </a:p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5</a:t>
            </a:r>
          </a:p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87175" y="2895244"/>
            <a:ext cx="18198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3</a:t>
            </a:r>
          </a:p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1</a:t>
            </a:r>
          </a:p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4</a:t>
            </a:r>
          </a:p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467327" y="2895244"/>
            <a:ext cx="18198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4</a:t>
            </a:r>
          </a:p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9</a:t>
            </a:r>
          </a:p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1</a:t>
            </a:r>
          </a:p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0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83679" y="4566484"/>
            <a:ext cx="288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MAE =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√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(4+9+1+0</a:t>
            </a:r>
            <a:r>
              <a:rPr lang="en-US" smtClean="0">
                <a:solidFill>
                  <a:schemeClr val="bg1">
                    <a:lumMod val="85000"/>
                  </a:schemeClr>
                </a:solidFill>
              </a:rPr>
              <a:t>)</a:t>
            </a:r>
            <a:r>
              <a:rPr lang="en-US" baseline="30000">
                <a:solidFill>
                  <a:srgbClr val="33A485"/>
                </a:solidFill>
              </a:rPr>
              <a:t> </a:t>
            </a:r>
            <a:r>
              <a:rPr lang="en-US" smtClean="0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4 = 1.87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16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tx1"/>
            </a:gs>
            <a:gs pos="100000">
              <a:srgbClr val="33A485">
                <a:lumMod val="45000"/>
              </a:srgbClr>
            </a:gs>
          </a:gsLst>
          <a:lin ang="21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</p:spPr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181600" y="559678"/>
            <a:ext cx="6248398" cy="5413039"/>
          </a:xfrm>
        </p:spPr>
        <p:txBody>
          <a:bodyPr/>
          <a:lstStyle/>
          <a:p>
            <a:pPr algn="just">
              <a:buClr>
                <a:srgbClr val="33A485"/>
              </a:buClr>
              <a:buFont typeface="Corbel" panose="020B0503020204020204" pitchFamily="34" charset="0"/>
              <a:buChar char="–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But that’s not what the user wants, they don’t care if your system is good/bad at predicting the ratings, users want to see </a:t>
            </a:r>
            <a:r>
              <a:rPr lang="en-US" dirty="0" smtClean="0">
                <a:solidFill>
                  <a:schemeClr val="bg1"/>
                </a:solidFill>
              </a:rPr>
              <a:t>top-N recommendations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for them</a:t>
            </a:r>
          </a:p>
        </p:txBody>
      </p:sp>
    </p:spTree>
    <p:extLst>
      <p:ext uri="{BB962C8B-B14F-4D97-AF65-F5344CB8AC3E}">
        <p14:creationId xmlns:p14="http://schemas.microsoft.com/office/powerpoint/2010/main" val="339659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tx1"/>
            </a:gs>
            <a:gs pos="100000">
              <a:srgbClr val="33A485">
                <a:lumMod val="45000"/>
              </a:srgbClr>
            </a:gs>
          </a:gsLst>
          <a:lin ang="21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</p:spPr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181600" y="559678"/>
            <a:ext cx="6248398" cy="5413039"/>
          </a:xfrm>
        </p:spPr>
        <p:txBody>
          <a:bodyPr/>
          <a:lstStyle/>
          <a:p>
            <a:pPr algn="just">
              <a:buClr>
                <a:srgbClr val="33A485"/>
              </a:buClr>
              <a:buFont typeface="Corbel" panose="020B0503020204020204" pitchFamily="34" charset="0"/>
              <a:buChar char="–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Metrics that are more focused on top-N recommenders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075" y="2475511"/>
            <a:ext cx="10793331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25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tx1"/>
            </a:gs>
            <a:gs pos="100000">
              <a:srgbClr val="33A485">
                <a:lumMod val="45000"/>
              </a:srgbClr>
            </a:gs>
          </a:gsLst>
          <a:lin ang="21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</p:spPr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181600" y="559678"/>
            <a:ext cx="6248398" cy="5413039"/>
          </a:xfrm>
        </p:spPr>
        <p:txBody>
          <a:bodyPr/>
          <a:lstStyle/>
          <a:p>
            <a:pPr algn="just">
              <a:buClr>
                <a:srgbClr val="33A485"/>
              </a:buClr>
              <a:buFont typeface="Corbel" panose="020B0503020204020204" pitchFamily="34" charset="0"/>
              <a:buChar char="–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Hit rate</a:t>
            </a:r>
          </a:p>
          <a:p>
            <a:pPr algn="just">
              <a:buClr>
                <a:srgbClr val="33A485"/>
              </a:buClr>
              <a:buFont typeface="Corbel" panose="020B0503020204020204" pitchFamily="34" charset="0"/>
              <a:buChar char="–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Using </a:t>
            </a:r>
            <a:r>
              <a:rPr lang="en-US" dirty="0" smtClean="0">
                <a:solidFill>
                  <a:schemeClr val="bg1"/>
                </a:solidFill>
              </a:rPr>
              <a:t>test set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, you create top-N recommendation for each user, if they’ve already seen it and liked it, it’s considered as a </a:t>
            </a:r>
            <a:r>
              <a:rPr lang="en-US" dirty="0" smtClean="0">
                <a:solidFill>
                  <a:schemeClr val="bg1"/>
                </a:solidFill>
              </a:rPr>
              <a:t>hit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0377" y="3035924"/>
            <a:ext cx="1390844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31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tx1"/>
            </a:gs>
            <a:gs pos="100000">
              <a:srgbClr val="33A485">
                <a:lumMod val="45000"/>
              </a:srgbClr>
            </a:gs>
          </a:gsLst>
          <a:lin ang="21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A485"/>
                </a:solidFill>
              </a:rPr>
              <a:t>Topics</a:t>
            </a:r>
            <a:endParaRPr lang="en-US" dirty="0">
              <a:solidFill>
                <a:srgbClr val="33A48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9065"/>
            <a:ext cx="6248398" cy="5789531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33A485"/>
              </a:buClr>
            </a:pPr>
            <a:r>
              <a:rPr lang="en-US" dirty="0" smtClean="0">
                <a:solidFill>
                  <a:schemeClr val="bg1"/>
                </a:solidFill>
              </a:rPr>
              <a:t>Concepts</a:t>
            </a:r>
          </a:p>
          <a:p>
            <a:pPr lvl="1">
              <a:buClr>
                <a:srgbClr val="33A485"/>
              </a:buClr>
            </a:pPr>
            <a:r>
              <a:rPr lang="en-US" sz="1700" dirty="0" smtClean="0">
                <a:solidFill>
                  <a:schemeClr val="bg1">
                    <a:lumMod val="85000"/>
                  </a:schemeClr>
                </a:solidFill>
              </a:rPr>
              <a:t>Understanding 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you</a:t>
            </a:r>
            <a:endParaRPr lang="en-US" sz="17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>
              <a:buClr>
                <a:srgbClr val="33A485"/>
              </a:buClr>
            </a:pPr>
            <a:r>
              <a:rPr lang="en-US" sz="1700" dirty="0" smtClean="0">
                <a:solidFill>
                  <a:schemeClr val="bg1">
                    <a:lumMod val="85000"/>
                  </a:schemeClr>
                </a:solidFill>
              </a:rPr>
              <a:t>Top-N recommender</a:t>
            </a:r>
            <a:endParaRPr lang="fa-IR" sz="1700" dirty="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buClr>
                <a:srgbClr val="33A485"/>
              </a:buClr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Installations</a:t>
            </a:r>
          </a:p>
          <a:p>
            <a:pPr lvl="1">
              <a:buClr>
                <a:srgbClr val="33A485"/>
              </a:buClr>
            </a:pPr>
            <a:r>
              <a:rPr lang="en-US" sz="1700" dirty="0" err="1" smtClean="0">
                <a:solidFill>
                  <a:schemeClr val="bg1">
                    <a:lumMod val="85000"/>
                  </a:schemeClr>
                </a:solidFill>
              </a:rPr>
              <a:t>SurpriseLib</a:t>
            </a:r>
            <a:endParaRPr lang="en-US" sz="1700" dirty="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buClr>
                <a:srgbClr val="33A485"/>
              </a:buClr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Evaluation</a:t>
            </a:r>
          </a:p>
          <a:p>
            <a:pPr lvl="1">
              <a:buClr>
                <a:srgbClr val="33A485"/>
              </a:buClr>
            </a:pPr>
            <a:r>
              <a:rPr lang="en-US" sz="1700" dirty="0" smtClean="0">
                <a:solidFill>
                  <a:schemeClr val="bg1">
                    <a:lumMod val="85000"/>
                  </a:schemeClr>
                </a:solidFill>
              </a:rPr>
              <a:t>Errors</a:t>
            </a:r>
          </a:p>
          <a:p>
            <a:pPr lvl="1">
              <a:buClr>
                <a:srgbClr val="33A485"/>
              </a:buClr>
            </a:pPr>
            <a:r>
              <a:rPr lang="en-US" sz="1700" dirty="0" smtClean="0">
                <a:solidFill>
                  <a:schemeClr val="bg1">
                    <a:lumMod val="85000"/>
                  </a:schemeClr>
                </a:solidFill>
              </a:rPr>
              <a:t>Metrics</a:t>
            </a:r>
          </a:p>
          <a:p>
            <a:pPr>
              <a:buClr>
                <a:srgbClr val="33A485"/>
              </a:buClr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Recommender engine</a:t>
            </a:r>
          </a:p>
          <a:p>
            <a:pPr lvl="1">
              <a:buClr>
                <a:srgbClr val="33A485"/>
              </a:buClr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AlgoBase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lvl="1">
              <a:buClr>
                <a:srgbClr val="33A485"/>
              </a:buClr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Similarity metrics</a:t>
            </a:r>
          </a:p>
          <a:p>
            <a:pPr lvl="1">
              <a:buClr>
                <a:srgbClr val="33A485"/>
              </a:buClr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User-based collaborative filtering</a:t>
            </a:r>
          </a:p>
          <a:p>
            <a:pPr lvl="1">
              <a:buClr>
                <a:srgbClr val="33A485"/>
              </a:buClr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Item-based collaborative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filtering</a:t>
            </a:r>
          </a:p>
          <a:p>
            <a:pPr>
              <a:buClr>
                <a:srgbClr val="33A485"/>
              </a:buClr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Conclusion</a:t>
            </a:r>
          </a:p>
          <a:p>
            <a:pPr>
              <a:buClr>
                <a:srgbClr val="33A485"/>
              </a:buClr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References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4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tx1"/>
            </a:gs>
            <a:gs pos="100000">
              <a:srgbClr val="33A485">
                <a:lumMod val="45000"/>
              </a:srgbClr>
            </a:gs>
          </a:gsLst>
          <a:lin ang="21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</p:spPr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181600" y="559678"/>
            <a:ext cx="6248398" cy="5413039"/>
          </a:xfrm>
        </p:spPr>
        <p:txBody>
          <a:bodyPr/>
          <a:lstStyle/>
          <a:p>
            <a:pPr algn="just">
              <a:buClr>
                <a:srgbClr val="33A485"/>
              </a:buClr>
              <a:buFont typeface="Corbel" panose="020B0503020204020204" pitchFamily="34" charset="0"/>
              <a:buChar char="–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Accuracy </a:t>
            </a:r>
            <a:r>
              <a:rPr lang="en-US" dirty="0" smtClean="0">
                <a:solidFill>
                  <a:schemeClr val="bg1"/>
                </a:solidFill>
              </a:rPr>
              <a:t>isn’t the only thing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that matters when it comes to evaluating recommender systems</a:t>
            </a:r>
          </a:p>
          <a:p>
            <a:pPr algn="just">
              <a:buClr>
                <a:srgbClr val="33A485"/>
              </a:buClr>
              <a:buFont typeface="Corbel" panose="020B0503020204020204" pitchFamily="34" charset="0"/>
              <a:buChar char="–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34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tx1"/>
            </a:gs>
            <a:gs pos="100000">
              <a:srgbClr val="33A485">
                <a:lumMod val="45000"/>
              </a:srgbClr>
            </a:gs>
          </a:gsLst>
          <a:lin ang="21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</p:spPr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181600" y="559678"/>
            <a:ext cx="6248398" cy="5413039"/>
          </a:xfrm>
        </p:spPr>
        <p:txBody>
          <a:bodyPr/>
          <a:lstStyle/>
          <a:p>
            <a:pPr algn="just">
              <a:buClr>
                <a:srgbClr val="33A485"/>
              </a:buClr>
              <a:buFont typeface="Corbel" panose="020B0503020204020204" pitchFamily="34" charset="0"/>
              <a:buChar char="–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Coverage</a:t>
            </a:r>
          </a:p>
          <a:p>
            <a:pPr algn="just">
              <a:buClr>
                <a:srgbClr val="33A485"/>
              </a:buClr>
              <a:buFont typeface="Corbel" panose="020B0503020204020204" pitchFamily="34" charset="0"/>
              <a:buChar char="–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Bigger dataset = better coverage score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07850" y="3266197"/>
            <a:ext cx="75720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% of </a:t>
            </a:r>
            <a:r>
              <a:rPr lang="en-US" sz="3200" dirty="0">
                <a:solidFill>
                  <a:schemeClr val="bg1"/>
                </a:solidFill>
              </a:rPr>
              <a:t>&lt;user, item&gt; </a:t>
            </a: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pairs that can be </a:t>
            </a: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>provided</a:t>
            </a:r>
            <a:endParaRPr lang="en-US" sz="32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0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tx1"/>
            </a:gs>
            <a:gs pos="100000">
              <a:srgbClr val="33A485">
                <a:lumMod val="45000"/>
              </a:srgbClr>
            </a:gs>
          </a:gsLst>
          <a:lin ang="21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</p:spPr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181600" y="559678"/>
            <a:ext cx="6248398" cy="5413039"/>
          </a:xfrm>
        </p:spPr>
        <p:txBody>
          <a:bodyPr/>
          <a:lstStyle/>
          <a:p>
            <a:pPr algn="just">
              <a:buClr>
                <a:srgbClr val="33A485"/>
              </a:buClr>
              <a:buFont typeface="Corbel" panose="020B0503020204020204" pitchFamily="34" charset="0"/>
              <a:buChar char="–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Diversity</a:t>
            </a:r>
          </a:p>
          <a:p>
            <a:pPr algn="just">
              <a:buClr>
                <a:srgbClr val="33A485"/>
              </a:buClr>
              <a:buFont typeface="Corbel" panose="020B0503020204020204" pitchFamily="34" charset="0"/>
              <a:buChar char="–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How </a:t>
            </a:r>
            <a:r>
              <a:rPr lang="en-US" dirty="0" smtClean="0">
                <a:solidFill>
                  <a:schemeClr val="bg1"/>
                </a:solidFill>
              </a:rPr>
              <a:t>broad of variety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items the recommender system is putting in front of people</a:t>
            </a:r>
          </a:p>
          <a:p>
            <a:pPr algn="just">
              <a:buClr>
                <a:srgbClr val="33A485"/>
              </a:buClr>
              <a:buFont typeface="Corbel" panose="020B0503020204020204" pitchFamily="34" charset="0"/>
              <a:buChar char="–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Low diversity: recommending just the next book in Harry Potter series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07496" y="3328653"/>
            <a:ext cx="851386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33A485"/>
                </a:solidFill>
              </a:rPr>
              <a:t>(1 – S)</a:t>
            </a:r>
          </a:p>
          <a:p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>S = </a:t>
            </a:r>
            <a:r>
              <a:rPr lang="en-US" sz="3200" dirty="0" err="1" smtClean="0">
                <a:solidFill>
                  <a:schemeClr val="bg1">
                    <a:lumMod val="85000"/>
                  </a:schemeClr>
                </a:solidFill>
              </a:rPr>
              <a:t>avg</a:t>
            </a: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> similarity between recommendation pairs</a:t>
            </a:r>
            <a:endParaRPr lang="en-US" sz="32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90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tx1"/>
            </a:gs>
            <a:gs pos="100000">
              <a:srgbClr val="33A485">
                <a:lumMod val="45000"/>
              </a:srgbClr>
            </a:gs>
          </a:gsLst>
          <a:lin ang="21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</p:spPr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181600" y="559678"/>
            <a:ext cx="6248398" cy="5413039"/>
          </a:xfrm>
        </p:spPr>
        <p:txBody>
          <a:bodyPr/>
          <a:lstStyle/>
          <a:p>
            <a:pPr algn="just">
              <a:buClr>
                <a:srgbClr val="33A485"/>
              </a:buClr>
              <a:buFont typeface="Corbel" panose="020B0503020204020204" pitchFamily="34" charset="0"/>
              <a:buChar char="–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Novelty</a:t>
            </a:r>
          </a:p>
          <a:p>
            <a:pPr algn="just">
              <a:buClr>
                <a:srgbClr val="33A485"/>
              </a:buClr>
              <a:buFont typeface="Corbel" panose="020B0503020204020204" pitchFamily="34" charset="0"/>
              <a:buChar char="–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Popularity rank of recommended items</a:t>
            </a:r>
          </a:p>
          <a:p>
            <a:pPr algn="just">
              <a:buClr>
                <a:srgbClr val="33A485"/>
              </a:buClr>
              <a:buFont typeface="Corbel" panose="020B0503020204020204" pitchFamily="34" charset="0"/>
              <a:buChar char="–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But </a:t>
            </a:r>
            <a:r>
              <a:rPr lang="en-US" dirty="0" smtClean="0">
                <a:solidFill>
                  <a:schemeClr val="bg1"/>
                </a:solidFill>
              </a:rPr>
              <a:t>user-trust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is more important, so making a </a:t>
            </a:r>
            <a:r>
              <a:rPr lang="en-US" dirty="0" smtClean="0">
                <a:solidFill>
                  <a:schemeClr val="bg1"/>
                </a:solidFill>
              </a:rPr>
              <a:t>trade-off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between new items and familiar items to user, is important</a:t>
            </a:r>
          </a:p>
          <a:p>
            <a:pPr algn="just">
              <a:buClr>
                <a:srgbClr val="33A485"/>
              </a:buClr>
              <a:buFont typeface="Corbel" panose="020B0503020204020204" pitchFamily="34" charset="0"/>
              <a:buChar char="–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New items -&gt; discovering / familiar items -&gt; user-trust</a:t>
            </a:r>
          </a:p>
        </p:txBody>
      </p:sp>
    </p:spTree>
    <p:extLst>
      <p:ext uri="{BB962C8B-B14F-4D97-AF65-F5344CB8AC3E}">
        <p14:creationId xmlns:p14="http://schemas.microsoft.com/office/powerpoint/2010/main" val="54853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tx1"/>
            </a:gs>
            <a:gs pos="100000">
              <a:srgbClr val="33A485">
                <a:lumMod val="45000"/>
              </a:srgbClr>
            </a:gs>
          </a:gsLst>
          <a:lin ang="21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</p:spPr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181600" y="559678"/>
            <a:ext cx="6248398" cy="5413039"/>
          </a:xfrm>
        </p:spPr>
        <p:txBody>
          <a:bodyPr/>
          <a:lstStyle/>
          <a:p>
            <a:pPr algn="just">
              <a:buClr>
                <a:srgbClr val="33A485"/>
              </a:buClr>
              <a:buFont typeface="Corbel" panose="020B0503020204020204" pitchFamily="34" charset="0"/>
              <a:buChar char="–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Churn</a:t>
            </a:r>
          </a:p>
          <a:p>
            <a:pPr algn="just">
              <a:buClr>
                <a:srgbClr val="33A485"/>
              </a:buClr>
              <a:buFont typeface="Corbel" panose="020B0503020204020204" pitchFamily="34" charset="0"/>
              <a:buChar char="–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How often do recommendations change?</a:t>
            </a:r>
          </a:p>
          <a:p>
            <a:pPr algn="just">
              <a:buClr>
                <a:srgbClr val="33A485"/>
              </a:buClr>
              <a:buFont typeface="Corbel" panose="020B0503020204020204" pitchFamily="34" charset="0"/>
              <a:buChar char="–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System’s </a:t>
            </a:r>
            <a:r>
              <a:rPr lang="en-US" dirty="0" smtClean="0">
                <a:solidFill>
                  <a:schemeClr val="bg1"/>
                </a:solidFill>
              </a:rPr>
              <a:t>sensitivity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to user’s behavior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94"/>
          <a:stretch/>
        </p:blipFill>
        <p:spPr>
          <a:xfrm>
            <a:off x="5420750" y="2086517"/>
            <a:ext cx="4471621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5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tx1"/>
            </a:gs>
            <a:gs pos="100000">
              <a:srgbClr val="33A485">
                <a:lumMod val="45000"/>
              </a:srgbClr>
            </a:gs>
          </a:gsLst>
          <a:lin ang="21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25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</p:spPr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181600" y="559678"/>
            <a:ext cx="6248398" cy="5413039"/>
          </a:xfrm>
        </p:spPr>
        <p:txBody>
          <a:bodyPr/>
          <a:lstStyle/>
          <a:p>
            <a:pPr algn="just">
              <a:buClr>
                <a:srgbClr val="33A485"/>
              </a:buClr>
              <a:buFont typeface="Corbel" panose="020B0503020204020204" pitchFamily="34" charset="0"/>
              <a:buChar char="–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Responsiveness</a:t>
            </a:r>
          </a:p>
          <a:p>
            <a:pPr algn="just">
              <a:buClr>
                <a:srgbClr val="33A485"/>
              </a:buClr>
              <a:buFont typeface="Corbel" panose="020B0503020204020204" pitchFamily="34" charset="0"/>
              <a:buChar char="–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How </a:t>
            </a:r>
            <a:r>
              <a:rPr lang="en-US" dirty="0" smtClean="0">
                <a:solidFill>
                  <a:schemeClr val="bg1"/>
                </a:solidFill>
              </a:rPr>
              <a:t>quickly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does new user’s behavior influence your recommendations?</a:t>
            </a:r>
          </a:p>
          <a:p>
            <a:pPr algn="just">
              <a:buClr>
                <a:srgbClr val="33A485"/>
              </a:buClr>
              <a:buFont typeface="Corbel" panose="020B0503020204020204" pitchFamily="34" charset="0"/>
              <a:buChar char="–"/>
            </a:pP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dirty="0" smtClean="0">
                <a:solidFill>
                  <a:schemeClr val="bg1"/>
                </a:solidFill>
              </a:rPr>
              <a:t>trike a balance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between simplicity and responsiveness</a:t>
            </a:r>
          </a:p>
          <a:p>
            <a:pPr algn="just">
              <a:buClr>
                <a:srgbClr val="33A485"/>
              </a:buClr>
              <a:buFont typeface="Corbel" panose="020B0503020204020204" pitchFamily="34" charset="0"/>
              <a:buChar char="–"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algn="just">
              <a:buClr>
                <a:srgbClr val="33A485"/>
              </a:buClr>
              <a:buFont typeface="Corbel" panose="020B0503020204020204" pitchFamily="34" charset="0"/>
              <a:buChar char="–"/>
            </a:pP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just">
              <a:buClr>
                <a:srgbClr val="33A485"/>
              </a:buClr>
              <a:buFont typeface="Corbel" panose="020B0503020204020204" pitchFamily="34" charset="0"/>
              <a:buChar char="–"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algn="just">
              <a:buClr>
                <a:srgbClr val="33A485"/>
              </a:buClr>
              <a:buFont typeface="Corbel" panose="020B0503020204020204" pitchFamily="34" charset="0"/>
              <a:buChar char="–"/>
            </a:pP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just">
              <a:buClr>
                <a:srgbClr val="33A485"/>
              </a:buClr>
              <a:buFont typeface="Corbel" panose="020B0503020204020204" pitchFamily="34" charset="0"/>
              <a:buChar char="–"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just">
              <a:buClr>
                <a:srgbClr val="33A485"/>
              </a:buClr>
              <a:buNone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   What’s important?</a:t>
            </a:r>
          </a:p>
        </p:txBody>
      </p:sp>
    </p:spTree>
    <p:extLst>
      <p:ext uri="{BB962C8B-B14F-4D97-AF65-F5344CB8AC3E}">
        <p14:creationId xmlns:p14="http://schemas.microsoft.com/office/powerpoint/2010/main" val="2418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tx1"/>
            </a:gs>
            <a:gs pos="100000">
              <a:srgbClr val="33A485">
                <a:lumMod val="45000"/>
              </a:srgbClr>
            </a:gs>
          </a:gsLst>
          <a:lin ang="21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</p:spPr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181600" y="559678"/>
            <a:ext cx="6248398" cy="5413039"/>
          </a:xfrm>
        </p:spPr>
        <p:txBody>
          <a:bodyPr/>
          <a:lstStyle/>
          <a:p>
            <a:pPr algn="just">
              <a:buClr>
                <a:srgbClr val="33A485"/>
              </a:buClr>
              <a:buFont typeface="Corbel" panose="020B0503020204020204" pitchFamily="34" charset="0"/>
              <a:buChar char="–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It takes </a:t>
            </a:r>
            <a:r>
              <a:rPr lang="en-US" dirty="0" smtClean="0">
                <a:solidFill>
                  <a:schemeClr val="bg1"/>
                </a:solidFill>
              </a:rPr>
              <a:t>too long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to run, why? cause it needs to predict ratings</a:t>
            </a:r>
          </a:p>
          <a:p>
            <a:pPr algn="just">
              <a:buClr>
                <a:srgbClr val="33A485"/>
              </a:buClr>
              <a:buFont typeface="Corbel" panose="020B0503020204020204" pitchFamily="34" charset="0"/>
              <a:buChar char="–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Average 0.7 error predicting rating</a:t>
            </a:r>
          </a:p>
          <a:p>
            <a:pPr algn="just">
              <a:buClr>
                <a:srgbClr val="33A485"/>
              </a:buClr>
              <a:buFont typeface="Corbel" panose="020B0503020204020204" pitchFamily="34" charset="0"/>
              <a:buChar char="–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Diversity and novelty are high, don’t forget </a:t>
            </a:r>
            <a:r>
              <a:rPr lang="en-US" dirty="0" smtClean="0">
                <a:solidFill>
                  <a:schemeClr val="bg1"/>
                </a:solidFill>
              </a:rPr>
              <a:t>user-trust</a:t>
            </a:r>
          </a:p>
        </p:txBody>
      </p:sp>
      <p:pic>
        <p:nvPicPr>
          <p:cNvPr id="8" name="Picture 7"/>
          <p:cNvPicPr/>
          <p:nvPr/>
        </p:nvPicPr>
        <p:blipFill rotWithShape="1">
          <a:blip r:embed="rId2"/>
          <a:srcRect l="1816" t="9490" r="28936"/>
          <a:stretch/>
        </p:blipFill>
        <p:spPr>
          <a:xfrm>
            <a:off x="6545943" y="2647852"/>
            <a:ext cx="3614510" cy="332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14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tx1"/>
            </a:gs>
            <a:gs pos="100000">
              <a:srgbClr val="33A485">
                <a:lumMod val="45000"/>
              </a:srgbClr>
            </a:gs>
          </a:gsLst>
          <a:lin ang="21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A485"/>
                </a:solidFill>
              </a:rPr>
              <a:t>Topics</a:t>
            </a:r>
            <a:endParaRPr lang="en-US" dirty="0">
              <a:solidFill>
                <a:srgbClr val="33A48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9065"/>
            <a:ext cx="6248398" cy="5789531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33A485"/>
              </a:buClr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Concepts</a:t>
            </a:r>
          </a:p>
          <a:p>
            <a:pPr lvl="1">
              <a:buClr>
                <a:srgbClr val="33A485"/>
              </a:buClr>
            </a:pPr>
            <a:r>
              <a:rPr lang="en-US" sz="1700" dirty="0" smtClean="0">
                <a:solidFill>
                  <a:schemeClr val="bg1">
                    <a:lumMod val="85000"/>
                  </a:schemeClr>
                </a:solidFill>
              </a:rPr>
              <a:t>Understanding 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you</a:t>
            </a:r>
            <a:endParaRPr lang="en-US" sz="17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>
              <a:buClr>
                <a:srgbClr val="33A485"/>
              </a:buClr>
            </a:pPr>
            <a:r>
              <a:rPr lang="en-US" sz="1700" dirty="0" smtClean="0">
                <a:solidFill>
                  <a:schemeClr val="bg1">
                    <a:lumMod val="85000"/>
                  </a:schemeClr>
                </a:solidFill>
              </a:rPr>
              <a:t>Top-N recommender</a:t>
            </a:r>
            <a:endParaRPr lang="fa-IR" sz="1700" dirty="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buClr>
                <a:srgbClr val="33A485"/>
              </a:buClr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Installations</a:t>
            </a:r>
          </a:p>
          <a:p>
            <a:pPr lvl="1">
              <a:buClr>
                <a:srgbClr val="33A485"/>
              </a:buClr>
            </a:pPr>
            <a:r>
              <a:rPr lang="en-US" sz="1700" dirty="0" err="1" smtClean="0">
                <a:solidFill>
                  <a:schemeClr val="bg1">
                    <a:lumMod val="85000"/>
                  </a:schemeClr>
                </a:solidFill>
              </a:rPr>
              <a:t>SurpriseLib</a:t>
            </a:r>
            <a:endParaRPr lang="en-US" sz="1700" dirty="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buClr>
                <a:srgbClr val="33A485"/>
              </a:buClr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Evaluation</a:t>
            </a:r>
          </a:p>
          <a:p>
            <a:pPr lvl="1">
              <a:buClr>
                <a:srgbClr val="33A485"/>
              </a:buClr>
            </a:pPr>
            <a:r>
              <a:rPr lang="en-US" sz="1700" dirty="0" smtClean="0">
                <a:solidFill>
                  <a:schemeClr val="bg1">
                    <a:lumMod val="85000"/>
                  </a:schemeClr>
                </a:solidFill>
              </a:rPr>
              <a:t>Errors</a:t>
            </a:r>
          </a:p>
          <a:p>
            <a:pPr lvl="1">
              <a:buClr>
                <a:srgbClr val="33A485"/>
              </a:buClr>
            </a:pPr>
            <a:r>
              <a:rPr lang="en-US" sz="1700" dirty="0" smtClean="0">
                <a:solidFill>
                  <a:schemeClr val="bg1">
                    <a:lumMod val="85000"/>
                  </a:schemeClr>
                </a:solidFill>
              </a:rPr>
              <a:t>Metrics</a:t>
            </a:r>
          </a:p>
          <a:p>
            <a:pPr>
              <a:buClr>
                <a:srgbClr val="33A485"/>
              </a:buClr>
            </a:pPr>
            <a:r>
              <a:rPr lang="en-US" dirty="0" smtClean="0">
                <a:solidFill>
                  <a:schemeClr val="bg1"/>
                </a:solidFill>
              </a:rPr>
              <a:t>Recommender engine</a:t>
            </a:r>
          </a:p>
          <a:p>
            <a:pPr lvl="1">
              <a:buClr>
                <a:srgbClr val="33A485"/>
              </a:buClr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AlgoBase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lvl="1">
              <a:buClr>
                <a:srgbClr val="33A485"/>
              </a:buClr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Similarity metrics</a:t>
            </a:r>
          </a:p>
          <a:p>
            <a:pPr lvl="1">
              <a:buClr>
                <a:srgbClr val="33A485"/>
              </a:buClr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User-based collaborative filtering</a:t>
            </a:r>
          </a:p>
          <a:p>
            <a:pPr lvl="1">
              <a:buClr>
                <a:srgbClr val="33A485"/>
              </a:buClr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Item-based collaborative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filtering</a:t>
            </a:r>
          </a:p>
          <a:p>
            <a:pPr>
              <a:buClr>
                <a:srgbClr val="33A485"/>
              </a:buClr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Conclusion</a:t>
            </a:r>
          </a:p>
          <a:p>
            <a:pPr>
              <a:buClr>
                <a:srgbClr val="33A485"/>
              </a:buClr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References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71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tx1"/>
            </a:gs>
            <a:gs pos="100000">
              <a:srgbClr val="33A485">
                <a:lumMod val="45000"/>
              </a:srgbClr>
            </a:gs>
          </a:gsLst>
          <a:lin ang="21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</p:spPr>
        <p:txBody>
          <a:bodyPr>
            <a:normAutofit/>
          </a:bodyPr>
          <a:lstStyle/>
          <a:p>
            <a:r>
              <a:rPr lang="en-US" sz="2900" dirty="0" smtClean="0"/>
              <a:t>Recommender engine</a:t>
            </a:r>
            <a:endParaRPr lang="en-US" sz="29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181600" y="559678"/>
            <a:ext cx="6248398" cy="5413039"/>
          </a:xfrm>
        </p:spPr>
        <p:txBody>
          <a:bodyPr/>
          <a:lstStyle/>
          <a:p>
            <a:pPr algn="just">
              <a:buClr>
                <a:srgbClr val="33A485"/>
              </a:buClr>
              <a:buFont typeface="Corbel" panose="020B0503020204020204" pitchFamily="34" charset="0"/>
              <a:buChar char="–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Many ways to measure</a:t>
            </a:r>
            <a:r>
              <a:rPr lang="en-US" dirty="0" smtClean="0">
                <a:solidFill>
                  <a:schemeClr val="bg1"/>
                </a:solidFill>
              </a:rPr>
              <a:t> similarity score</a:t>
            </a:r>
          </a:p>
          <a:p>
            <a:pPr algn="just">
              <a:buClr>
                <a:srgbClr val="33A485"/>
              </a:buClr>
              <a:buFont typeface="Corbel" panose="020B0503020204020204" pitchFamily="34" charset="0"/>
              <a:buChar char="–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Cosine similarity is the most popular</a:t>
            </a:r>
          </a:p>
        </p:txBody>
      </p:sp>
    </p:spTree>
    <p:extLst>
      <p:ext uri="{BB962C8B-B14F-4D97-AF65-F5344CB8AC3E}">
        <p14:creationId xmlns:p14="http://schemas.microsoft.com/office/powerpoint/2010/main" val="425193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tx1"/>
            </a:gs>
            <a:gs pos="100000">
              <a:srgbClr val="33A485">
                <a:lumMod val="45000"/>
              </a:srgbClr>
            </a:gs>
          </a:gsLst>
          <a:lin ang="21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</p:spPr>
        <p:txBody>
          <a:bodyPr>
            <a:normAutofit/>
          </a:bodyPr>
          <a:lstStyle/>
          <a:p>
            <a:r>
              <a:rPr lang="en-US" sz="2900" dirty="0" smtClean="0"/>
              <a:t>Recommender engine</a:t>
            </a:r>
            <a:endParaRPr lang="en-US" sz="29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181600" y="559678"/>
            <a:ext cx="6248398" cy="5413039"/>
          </a:xfrm>
        </p:spPr>
        <p:txBody>
          <a:bodyPr/>
          <a:lstStyle/>
          <a:p>
            <a:pPr algn="just">
              <a:buClr>
                <a:srgbClr val="33A485"/>
              </a:buClr>
              <a:buFont typeface="Corbel" panose="020B0503020204020204" pitchFamily="34" charset="0"/>
              <a:buChar char="–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Cosine similarity</a:t>
            </a:r>
          </a:p>
          <a:p>
            <a:pPr algn="just">
              <a:buClr>
                <a:srgbClr val="33A485"/>
              </a:buClr>
              <a:buFont typeface="Corbel" panose="020B0503020204020204" pitchFamily="34" charset="0"/>
              <a:buChar char="–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45° isn’t a useful similarity metric, we want something between 0 and 1</a:t>
            </a:r>
          </a:p>
          <a:p>
            <a:pPr algn="just">
              <a:buClr>
                <a:srgbClr val="33A485"/>
              </a:buClr>
              <a:buFont typeface="Corbel" panose="020B0503020204020204" pitchFamily="34" charset="0"/>
              <a:buChar char="–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The </a:t>
            </a:r>
            <a:r>
              <a:rPr lang="en-US" dirty="0" smtClean="0">
                <a:solidFill>
                  <a:schemeClr val="bg1"/>
                </a:solidFill>
              </a:rPr>
              <a:t>cosine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of the angle does just that</a:t>
            </a:r>
          </a:p>
          <a:p>
            <a:pPr algn="just">
              <a:buClr>
                <a:srgbClr val="33A485"/>
              </a:buClr>
              <a:buFont typeface="Corbel" panose="020B0503020204020204" pitchFamily="34" charset="0"/>
              <a:buChar char="–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0.7 is the cosine similarity score</a:t>
            </a:r>
          </a:p>
          <a:p>
            <a:pPr algn="just">
              <a:buClr>
                <a:srgbClr val="33A485"/>
              </a:buClr>
              <a:buFont typeface="Corbel" panose="020B0503020204020204" pitchFamily="34" charset="0"/>
              <a:buChar char="–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ulti dimensional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055078" y="2180493"/>
            <a:ext cx="0" cy="2700996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055078" y="4867421"/>
            <a:ext cx="3404382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16200000">
            <a:off x="185224" y="3346324"/>
            <a:ext cx="1153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adventure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89629" y="4934790"/>
            <a:ext cx="97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comedy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111" y="1835836"/>
            <a:ext cx="736207" cy="110431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110" y="4315265"/>
            <a:ext cx="736207" cy="1104311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endCxn id="20" idx="1"/>
          </p:cNvCxnSpPr>
          <p:nvPr/>
        </p:nvCxnSpPr>
        <p:spPr>
          <a:xfrm flipV="1">
            <a:off x="1055078" y="2387992"/>
            <a:ext cx="2913033" cy="24934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21" idx="1"/>
          </p:cNvCxnSpPr>
          <p:nvPr/>
        </p:nvCxnSpPr>
        <p:spPr>
          <a:xfrm>
            <a:off x="1055077" y="4867420"/>
            <a:ext cx="2913033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c 25"/>
          <p:cNvSpPr/>
          <p:nvPr/>
        </p:nvSpPr>
        <p:spPr>
          <a:xfrm>
            <a:off x="1228515" y="4334813"/>
            <a:ext cx="911393" cy="1041770"/>
          </a:xfrm>
          <a:prstGeom prst="arc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0193" y="3519816"/>
            <a:ext cx="5031211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86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tx1"/>
            </a:gs>
            <a:gs pos="100000">
              <a:srgbClr val="33A485">
                <a:lumMod val="45000"/>
              </a:srgbClr>
            </a:gs>
          </a:gsLst>
          <a:lin ang="21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59678"/>
            <a:ext cx="6248398" cy="5413039"/>
          </a:xfrm>
        </p:spPr>
        <p:txBody>
          <a:bodyPr/>
          <a:lstStyle/>
          <a:p>
            <a:pPr algn="just">
              <a:buClr>
                <a:srgbClr val="33A485"/>
              </a:buClr>
              <a:buFont typeface="Corbel" panose="020B0503020204020204" pitchFamily="34" charset="0"/>
              <a:buChar char="–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Recommender systems make it </a:t>
            </a:r>
            <a:r>
              <a:rPr lang="en-US" dirty="0" smtClean="0">
                <a:solidFill>
                  <a:schemeClr val="bg1"/>
                </a:solidFill>
              </a:rPr>
              <a:t>easy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for user to find what they want using their pervious information.</a:t>
            </a:r>
          </a:p>
          <a:p>
            <a:pPr algn="just">
              <a:buClr>
                <a:srgbClr val="33A485"/>
              </a:buClr>
              <a:buFont typeface="Corbel" panose="020B0503020204020204" pitchFamily="34" charset="0"/>
              <a:buChar char="–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Before recommending, recommender system should </a:t>
            </a:r>
            <a:r>
              <a:rPr lang="en-US" dirty="0" smtClean="0">
                <a:solidFill>
                  <a:schemeClr val="bg1"/>
                </a:solidFill>
              </a:rPr>
              <a:t>understand users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and their interests to use that data for recommendations.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956" y="2786385"/>
            <a:ext cx="3765182" cy="318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53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tx1"/>
            </a:gs>
            <a:gs pos="100000">
              <a:srgbClr val="33A485">
                <a:lumMod val="45000"/>
              </a:srgbClr>
            </a:gs>
          </a:gsLst>
          <a:lin ang="21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</p:spPr>
        <p:txBody>
          <a:bodyPr>
            <a:normAutofit/>
          </a:bodyPr>
          <a:lstStyle/>
          <a:p>
            <a:r>
              <a:rPr lang="en-US" sz="2900" dirty="0" smtClean="0"/>
              <a:t>Recommender engine</a:t>
            </a:r>
            <a:endParaRPr lang="en-US" sz="29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181600" y="559678"/>
            <a:ext cx="6248398" cy="5413039"/>
          </a:xfrm>
        </p:spPr>
        <p:txBody>
          <a:bodyPr/>
          <a:lstStyle/>
          <a:p>
            <a:pPr algn="just">
              <a:buClr>
                <a:srgbClr val="33A485"/>
              </a:buClr>
              <a:buFont typeface="Corbel" panose="020B0503020204020204" pitchFamily="34" charset="0"/>
              <a:buChar char="–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Collaborative filtering</a:t>
            </a:r>
          </a:p>
          <a:p>
            <a:pPr algn="just">
              <a:buClr>
                <a:srgbClr val="33A485"/>
              </a:buClr>
              <a:buFont typeface="Corbel" panose="020B0503020204020204" pitchFamily="34" charset="0"/>
              <a:buChar char="–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Finding </a:t>
            </a:r>
            <a:r>
              <a:rPr lang="en-US" dirty="0" smtClean="0">
                <a:solidFill>
                  <a:schemeClr val="bg1"/>
                </a:solidFill>
              </a:rPr>
              <a:t>similar users/items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is the challenge</a:t>
            </a:r>
          </a:p>
        </p:txBody>
      </p:sp>
      <p:sp>
        <p:nvSpPr>
          <p:cNvPr id="7" name="Flowchart: Magnetic Disk 6"/>
          <p:cNvSpPr/>
          <p:nvPr/>
        </p:nvSpPr>
        <p:spPr>
          <a:xfrm>
            <a:off x="2124223" y="1825895"/>
            <a:ext cx="1674056" cy="1121618"/>
          </a:xfrm>
          <a:prstGeom prst="flowChartMagneticDisk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individual interests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514536" y="1875633"/>
            <a:ext cx="1448970" cy="1022142"/>
          </a:xfrm>
          <a:prstGeom prst="rect">
            <a:avLst/>
          </a:prstGeom>
          <a:ln>
            <a:solidFill>
              <a:srgbClr val="33A4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candidate generation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514536" y="3253762"/>
            <a:ext cx="1448970" cy="704132"/>
          </a:xfrm>
          <a:prstGeom prst="rect">
            <a:avLst/>
          </a:prstGeom>
          <a:ln>
            <a:solidFill>
              <a:srgbClr val="33A4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candidate ranking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514536" y="4313881"/>
            <a:ext cx="1448970" cy="516210"/>
          </a:xfrm>
          <a:prstGeom prst="rect">
            <a:avLst/>
          </a:prstGeom>
          <a:ln>
            <a:solidFill>
              <a:srgbClr val="33A4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filtering</a:t>
            </a:r>
            <a:endParaRPr lang="en-US" dirty="0"/>
          </a:p>
        </p:txBody>
      </p:sp>
      <p:sp>
        <p:nvSpPr>
          <p:cNvPr id="11" name="Flowchart: Magnetic Disk 10"/>
          <p:cNvSpPr/>
          <p:nvPr/>
        </p:nvSpPr>
        <p:spPr>
          <a:xfrm>
            <a:off x="8394893" y="1825895"/>
            <a:ext cx="1674056" cy="1121618"/>
          </a:xfrm>
          <a:prstGeom prst="flowChartMagneticDisk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 similarities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7" idx="4"/>
            <a:endCxn id="8" idx="1"/>
          </p:cNvCxnSpPr>
          <p:nvPr/>
        </p:nvCxnSpPr>
        <p:spPr>
          <a:xfrm>
            <a:off x="3798279" y="2386704"/>
            <a:ext cx="17162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963506" y="2217895"/>
            <a:ext cx="14313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963506" y="2548431"/>
            <a:ext cx="14313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2"/>
            <a:endCxn id="9" idx="0"/>
          </p:cNvCxnSpPr>
          <p:nvPr/>
        </p:nvCxnSpPr>
        <p:spPr>
          <a:xfrm>
            <a:off x="6239021" y="2897775"/>
            <a:ext cx="0" cy="355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2"/>
            <a:endCxn id="10" idx="0"/>
          </p:cNvCxnSpPr>
          <p:nvPr/>
        </p:nvCxnSpPr>
        <p:spPr>
          <a:xfrm>
            <a:off x="6239021" y="3957894"/>
            <a:ext cx="0" cy="355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725" y="5186078"/>
            <a:ext cx="2202591" cy="786639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stCxn id="10" idx="2"/>
            <a:endCxn id="17" idx="0"/>
          </p:cNvCxnSpPr>
          <p:nvPr/>
        </p:nvCxnSpPr>
        <p:spPr>
          <a:xfrm>
            <a:off x="6239021" y="4830091"/>
            <a:ext cx="0" cy="355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77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tx1"/>
            </a:gs>
            <a:gs pos="100000">
              <a:srgbClr val="33A485">
                <a:lumMod val="45000"/>
              </a:srgbClr>
            </a:gs>
          </a:gsLst>
          <a:lin ang="21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</p:spPr>
        <p:txBody>
          <a:bodyPr>
            <a:normAutofit/>
          </a:bodyPr>
          <a:lstStyle/>
          <a:p>
            <a:r>
              <a:rPr lang="en-US" sz="2900" dirty="0" smtClean="0"/>
              <a:t>Recommender engine</a:t>
            </a:r>
            <a:endParaRPr lang="en-US" sz="29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181600" y="559678"/>
            <a:ext cx="6248398" cy="5413039"/>
          </a:xfrm>
        </p:spPr>
        <p:txBody>
          <a:bodyPr/>
          <a:lstStyle/>
          <a:p>
            <a:pPr algn="just">
              <a:buClr>
                <a:srgbClr val="33A485"/>
              </a:buClr>
              <a:buFont typeface="Corbel" panose="020B0503020204020204" pitchFamily="34" charset="0"/>
              <a:buChar char="–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User-based collaborative filtering</a:t>
            </a:r>
          </a:p>
          <a:p>
            <a:pPr algn="just">
              <a:buClr>
                <a:srgbClr val="33A485"/>
              </a:buClr>
              <a:buFont typeface="Corbel" panose="020B0503020204020204" pitchFamily="34" charset="0"/>
              <a:buChar char="–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Finding similar users based on </a:t>
            </a:r>
            <a:r>
              <a:rPr lang="en-US" dirty="0" smtClean="0">
                <a:solidFill>
                  <a:schemeClr val="bg1"/>
                </a:solidFill>
              </a:rPr>
              <a:t>ratings history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497" y="2265079"/>
            <a:ext cx="666843" cy="12193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8574" y="4636889"/>
            <a:ext cx="666844" cy="1216058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4126147" y="2601793"/>
            <a:ext cx="1280160" cy="545942"/>
          </a:xfrm>
          <a:prstGeom prst="rightArrow">
            <a:avLst/>
          </a:prstGeom>
          <a:ln>
            <a:solidFill>
              <a:srgbClr val="33A4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4126147" y="4971596"/>
            <a:ext cx="1280160" cy="545942"/>
          </a:xfrm>
          <a:prstGeom prst="rightArrow">
            <a:avLst/>
          </a:prstGeom>
          <a:ln>
            <a:solidFill>
              <a:srgbClr val="33A4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411" y="1992641"/>
            <a:ext cx="1189820" cy="17626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371" y="4363139"/>
            <a:ext cx="1134913" cy="1762856"/>
          </a:xfrm>
          <a:prstGeom prst="rect">
            <a:avLst/>
          </a:prstGeom>
        </p:spPr>
      </p:pic>
      <p:sp>
        <p:nvSpPr>
          <p:cNvPr id="15" name="5-Point Star 14"/>
          <p:cNvSpPr/>
          <p:nvPr/>
        </p:nvSpPr>
        <p:spPr>
          <a:xfrm>
            <a:off x="5996828" y="1609335"/>
            <a:ext cx="230188" cy="230188"/>
          </a:xfrm>
          <a:prstGeom prst="star5">
            <a:avLst/>
          </a:prstGeom>
          <a:solidFill>
            <a:srgbClr val="33A485"/>
          </a:solidFill>
          <a:ln>
            <a:solidFill>
              <a:srgbClr val="33A4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5-Point Star 15"/>
          <p:cNvSpPr/>
          <p:nvPr/>
        </p:nvSpPr>
        <p:spPr>
          <a:xfrm>
            <a:off x="6252322" y="1609335"/>
            <a:ext cx="230188" cy="230188"/>
          </a:xfrm>
          <a:prstGeom prst="star5">
            <a:avLst/>
          </a:prstGeom>
          <a:solidFill>
            <a:srgbClr val="33A485"/>
          </a:solidFill>
          <a:ln>
            <a:solidFill>
              <a:srgbClr val="33A4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5-Point Star 16"/>
          <p:cNvSpPr/>
          <p:nvPr/>
        </p:nvSpPr>
        <p:spPr>
          <a:xfrm>
            <a:off x="6504734" y="1609335"/>
            <a:ext cx="230188" cy="230188"/>
          </a:xfrm>
          <a:prstGeom prst="star5">
            <a:avLst/>
          </a:prstGeom>
          <a:solidFill>
            <a:srgbClr val="33A485"/>
          </a:solidFill>
          <a:ln>
            <a:solidFill>
              <a:srgbClr val="33A4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/>
          <p:cNvSpPr/>
          <p:nvPr/>
        </p:nvSpPr>
        <p:spPr>
          <a:xfrm>
            <a:off x="6758033" y="1609335"/>
            <a:ext cx="230188" cy="230188"/>
          </a:xfrm>
          <a:prstGeom prst="star5">
            <a:avLst/>
          </a:prstGeom>
          <a:solidFill>
            <a:srgbClr val="33A485"/>
          </a:solidFill>
          <a:ln>
            <a:solidFill>
              <a:srgbClr val="33A4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5-Point Star 18"/>
          <p:cNvSpPr/>
          <p:nvPr/>
        </p:nvSpPr>
        <p:spPr>
          <a:xfrm>
            <a:off x="7011332" y="1609335"/>
            <a:ext cx="230188" cy="230188"/>
          </a:xfrm>
          <a:prstGeom prst="star5">
            <a:avLst/>
          </a:prstGeom>
          <a:solidFill>
            <a:srgbClr val="33A485"/>
          </a:solidFill>
          <a:ln>
            <a:solidFill>
              <a:srgbClr val="33A4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5-Point Star 19"/>
          <p:cNvSpPr/>
          <p:nvPr/>
        </p:nvSpPr>
        <p:spPr>
          <a:xfrm>
            <a:off x="7823321" y="1609335"/>
            <a:ext cx="230188" cy="230188"/>
          </a:xfrm>
          <a:prstGeom prst="star5">
            <a:avLst/>
          </a:prstGeom>
          <a:solidFill>
            <a:srgbClr val="33A485"/>
          </a:solidFill>
          <a:ln>
            <a:solidFill>
              <a:srgbClr val="33A4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5-Point Star 20"/>
          <p:cNvSpPr/>
          <p:nvPr/>
        </p:nvSpPr>
        <p:spPr>
          <a:xfrm>
            <a:off x="8078815" y="1609335"/>
            <a:ext cx="230188" cy="230188"/>
          </a:xfrm>
          <a:prstGeom prst="star5">
            <a:avLst/>
          </a:prstGeom>
          <a:solidFill>
            <a:srgbClr val="33A485"/>
          </a:solidFill>
          <a:ln>
            <a:solidFill>
              <a:srgbClr val="33A4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5-Point Star 21"/>
          <p:cNvSpPr/>
          <p:nvPr/>
        </p:nvSpPr>
        <p:spPr>
          <a:xfrm>
            <a:off x="8331227" y="1609335"/>
            <a:ext cx="230188" cy="230188"/>
          </a:xfrm>
          <a:prstGeom prst="star5">
            <a:avLst/>
          </a:prstGeom>
          <a:solidFill>
            <a:srgbClr val="33A485"/>
          </a:solidFill>
          <a:ln>
            <a:solidFill>
              <a:srgbClr val="33A4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5-Point Star 22"/>
          <p:cNvSpPr/>
          <p:nvPr/>
        </p:nvSpPr>
        <p:spPr>
          <a:xfrm>
            <a:off x="8584526" y="1609335"/>
            <a:ext cx="230188" cy="230188"/>
          </a:xfrm>
          <a:prstGeom prst="star5">
            <a:avLst/>
          </a:prstGeom>
          <a:solidFill>
            <a:srgbClr val="33A485"/>
          </a:solidFill>
          <a:ln>
            <a:solidFill>
              <a:srgbClr val="33A4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5-Point Star 23"/>
          <p:cNvSpPr/>
          <p:nvPr/>
        </p:nvSpPr>
        <p:spPr>
          <a:xfrm>
            <a:off x="8837825" y="1609335"/>
            <a:ext cx="230188" cy="230188"/>
          </a:xfrm>
          <a:prstGeom prst="star5">
            <a:avLst/>
          </a:prstGeom>
          <a:solidFill>
            <a:srgbClr val="33A485"/>
          </a:solidFill>
          <a:ln>
            <a:solidFill>
              <a:srgbClr val="33A4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5-Point Star 24"/>
          <p:cNvSpPr/>
          <p:nvPr/>
        </p:nvSpPr>
        <p:spPr>
          <a:xfrm>
            <a:off x="5996828" y="3944224"/>
            <a:ext cx="230188" cy="230188"/>
          </a:xfrm>
          <a:prstGeom prst="star5">
            <a:avLst/>
          </a:prstGeom>
          <a:solidFill>
            <a:srgbClr val="33A485"/>
          </a:solidFill>
          <a:ln>
            <a:solidFill>
              <a:srgbClr val="33A4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5-Point Star 25"/>
          <p:cNvSpPr/>
          <p:nvPr/>
        </p:nvSpPr>
        <p:spPr>
          <a:xfrm>
            <a:off x="6252322" y="3944224"/>
            <a:ext cx="230188" cy="230188"/>
          </a:xfrm>
          <a:prstGeom prst="star5">
            <a:avLst/>
          </a:prstGeom>
          <a:solidFill>
            <a:srgbClr val="33A485"/>
          </a:solidFill>
          <a:ln>
            <a:solidFill>
              <a:srgbClr val="33A4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5-Point Star 26"/>
          <p:cNvSpPr/>
          <p:nvPr/>
        </p:nvSpPr>
        <p:spPr>
          <a:xfrm>
            <a:off x="6504734" y="3944224"/>
            <a:ext cx="230188" cy="230188"/>
          </a:xfrm>
          <a:prstGeom prst="star5">
            <a:avLst/>
          </a:prstGeom>
          <a:solidFill>
            <a:srgbClr val="33A485"/>
          </a:solidFill>
          <a:ln>
            <a:solidFill>
              <a:srgbClr val="33A4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5-Point Star 27"/>
          <p:cNvSpPr/>
          <p:nvPr/>
        </p:nvSpPr>
        <p:spPr>
          <a:xfrm>
            <a:off x="6758033" y="3944224"/>
            <a:ext cx="230188" cy="230188"/>
          </a:xfrm>
          <a:prstGeom prst="star5">
            <a:avLst/>
          </a:prstGeom>
          <a:solidFill>
            <a:srgbClr val="33A485"/>
          </a:solidFill>
          <a:ln>
            <a:solidFill>
              <a:srgbClr val="33A4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5-Point Star 28"/>
          <p:cNvSpPr/>
          <p:nvPr/>
        </p:nvSpPr>
        <p:spPr>
          <a:xfrm>
            <a:off x="7011332" y="3944224"/>
            <a:ext cx="230188" cy="230188"/>
          </a:xfrm>
          <a:prstGeom prst="star5">
            <a:avLst/>
          </a:prstGeom>
          <a:solidFill>
            <a:srgbClr val="33A485"/>
          </a:solidFill>
          <a:ln>
            <a:solidFill>
              <a:srgbClr val="33A4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088" y="1992641"/>
            <a:ext cx="1134913" cy="176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77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tx1"/>
            </a:gs>
            <a:gs pos="100000">
              <a:srgbClr val="33A485">
                <a:lumMod val="45000"/>
              </a:srgbClr>
            </a:gs>
          </a:gsLst>
          <a:lin ang="21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32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</p:spPr>
        <p:txBody>
          <a:bodyPr>
            <a:normAutofit/>
          </a:bodyPr>
          <a:lstStyle/>
          <a:p>
            <a:r>
              <a:rPr lang="en-US" sz="2900" dirty="0" smtClean="0"/>
              <a:t>Recommender engine</a:t>
            </a:r>
            <a:endParaRPr lang="en-US" sz="29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181600" y="559678"/>
            <a:ext cx="6248398" cy="5413039"/>
          </a:xfrm>
        </p:spPr>
        <p:txBody>
          <a:bodyPr/>
          <a:lstStyle/>
          <a:p>
            <a:pPr algn="just">
              <a:buClr>
                <a:srgbClr val="33A485"/>
              </a:buClr>
              <a:buFont typeface="Corbel" panose="020B0503020204020204" pitchFamily="34" charset="0"/>
              <a:buChar char="–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Table of all the ratings from everyone in our system</a:t>
            </a:r>
          </a:p>
          <a:p>
            <a:pPr algn="just">
              <a:buClr>
                <a:srgbClr val="33A485"/>
              </a:buClr>
              <a:buFont typeface="Corbel" panose="020B0503020204020204" pitchFamily="34" charset="0"/>
              <a:buChar char="–"/>
            </a:pPr>
            <a:r>
              <a:rPr lang="en-US" dirty="0" smtClean="0">
                <a:solidFill>
                  <a:schemeClr val="bg1"/>
                </a:solidFill>
              </a:rPr>
              <a:t>2-d array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and then a table for cosine similarity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427" y="1875470"/>
            <a:ext cx="7468047" cy="1289127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 rot="5400000">
            <a:off x="6868849" y="3514999"/>
            <a:ext cx="697202" cy="545942"/>
          </a:xfrm>
          <a:prstGeom prst="rightArrow">
            <a:avLst/>
          </a:prstGeom>
          <a:ln>
            <a:solidFill>
              <a:srgbClr val="33A4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977" y="4411343"/>
            <a:ext cx="5798945" cy="132687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582498" y="5972717"/>
            <a:ext cx="3269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Bob’s neighbors: Ann: 1.0, Ted: 0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20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tx1"/>
            </a:gs>
            <a:gs pos="100000">
              <a:srgbClr val="33A485">
                <a:lumMod val="45000"/>
              </a:srgbClr>
            </a:gs>
          </a:gsLst>
          <a:lin ang="21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</p:spPr>
        <p:txBody>
          <a:bodyPr>
            <a:normAutofit/>
          </a:bodyPr>
          <a:lstStyle/>
          <a:p>
            <a:r>
              <a:rPr lang="en-US" sz="2900" dirty="0" smtClean="0"/>
              <a:t>Recommender engine</a:t>
            </a:r>
            <a:endParaRPr lang="en-US" sz="29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181600" y="559678"/>
            <a:ext cx="6248398" cy="5413039"/>
          </a:xfrm>
        </p:spPr>
        <p:txBody>
          <a:bodyPr/>
          <a:lstStyle/>
          <a:p>
            <a:pPr algn="just">
              <a:buClr>
                <a:srgbClr val="33A485"/>
              </a:buClr>
              <a:buFont typeface="Corbel" panose="020B0503020204020204" pitchFamily="34" charset="0"/>
              <a:buChar char="–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So we consider Ann in Bob’s </a:t>
            </a:r>
            <a:r>
              <a:rPr lang="en-US" dirty="0" smtClean="0">
                <a:solidFill>
                  <a:schemeClr val="bg1"/>
                </a:solidFill>
              </a:rPr>
              <a:t>top-N similar users</a:t>
            </a:r>
          </a:p>
          <a:p>
            <a:pPr algn="just">
              <a:buClr>
                <a:srgbClr val="33A485"/>
              </a:buClr>
              <a:buFont typeface="Corbel" panose="020B0503020204020204" pitchFamily="34" charset="0"/>
              <a:buChar char="–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In a less sparse data, there would be a better top-N users other than just Ann</a:t>
            </a:r>
          </a:p>
          <a:p>
            <a:pPr algn="just">
              <a:buClr>
                <a:srgbClr val="33A485"/>
              </a:buClr>
              <a:buFont typeface="Corbel" panose="020B0503020204020204" pitchFamily="34" charset="0"/>
              <a:buChar char="–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Recommendation candidates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325" y="3368165"/>
            <a:ext cx="666843" cy="121937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3951975" y="3704879"/>
            <a:ext cx="1280160" cy="545942"/>
          </a:xfrm>
          <a:prstGeom prst="rightArrow">
            <a:avLst/>
          </a:prstGeom>
          <a:ln>
            <a:solidFill>
              <a:srgbClr val="33A4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5822656" y="2712421"/>
            <a:ext cx="230188" cy="230188"/>
          </a:xfrm>
          <a:prstGeom prst="star5">
            <a:avLst/>
          </a:prstGeom>
          <a:solidFill>
            <a:srgbClr val="33A485"/>
          </a:solidFill>
          <a:ln>
            <a:solidFill>
              <a:srgbClr val="33A4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5-Point Star 11"/>
          <p:cNvSpPr/>
          <p:nvPr/>
        </p:nvSpPr>
        <p:spPr>
          <a:xfrm>
            <a:off x="6078150" y="2712421"/>
            <a:ext cx="230188" cy="230188"/>
          </a:xfrm>
          <a:prstGeom prst="star5">
            <a:avLst/>
          </a:prstGeom>
          <a:solidFill>
            <a:srgbClr val="33A485"/>
          </a:solidFill>
          <a:ln>
            <a:solidFill>
              <a:srgbClr val="33A4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5-Point Star 12"/>
          <p:cNvSpPr/>
          <p:nvPr/>
        </p:nvSpPr>
        <p:spPr>
          <a:xfrm>
            <a:off x="6330562" y="2712421"/>
            <a:ext cx="230188" cy="230188"/>
          </a:xfrm>
          <a:prstGeom prst="star5">
            <a:avLst/>
          </a:prstGeom>
          <a:solidFill>
            <a:srgbClr val="33A485"/>
          </a:solidFill>
          <a:ln>
            <a:solidFill>
              <a:srgbClr val="33A4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5-Point Star 13"/>
          <p:cNvSpPr/>
          <p:nvPr/>
        </p:nvSpPr>
        <p:spPr>
          <a:xfrm>
            <a:off x="6583861" y="2712421"/>
            <a:ext cx="230188" cy="230188"/>
          </a:xfrm>
          <a:prstGeom prst="star5">
            <a:avLst/>
          </a:prstGeom>
          <a:solidFill>
            <a:srgbClr val="33A485"/>
          </a:solidFill>
          <a:ln>
            <a:solidFill>
              <a:srgbClr val="33A4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5-Point Star 14"/>
          <p:cNvSpPr/>
          <p:nvPr/>
        </p:nvSpPr>
        <p:spPr>
          <a:xfrm>
            <a:off x="6837160" y="2712421"/>
            <a:ext cx="230188" cy="230188"/>
          </a:xfrm>
          <a:prstGeom prst="star5">
            <a:avLst/>
          </a:prstGeom>
          <a:solidFill>
            <a:srgbClr val="33A485"/>
          </a:solidFill>
          <a:ln>
            <a:solidFill>
              <a:srgbClr val="33A4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5-Point Star 15"/>
          <p:cNvSpPr/>
          <p:nvPr/>
        </p:nvSpPr>
        <p:spPr>
          <a:xfrm>
            <a:off x="7649149" y="2712421"/>
            <a:ext cx="230188" cy="230188"/>
          </a:xfrm>
          <a:prstGeom prst="star5">
            <a:avLst/>
          </a:prstGeom>
          <a:solidFill>
            <a:srgbClr val="33A485"/>
          </a:solidFill>
          <a:ln>
            <a:solidFill>
              <a:srgbClr val="33A4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5-Point Star 16"/>
          <p:cNvSpPr/>
          <p:nvPr/>
        </p:nvSpPr>
        <p:spPr>
          <a:xfrm>
            <a:off x="7904643" y="2712421"/>
            <a:ext cx="230188" cy="230188"/>
          </a:xfrm>
          <a:prstGeom prst="star5">
            <a:avLst/>
          </a:prstGeom>
          <a:solidFill>
            <a:srgbClr val="33A485"/>
          </a:solidFill>
          <a:ln>
            <a:solidFill>
              <a:srgbClr val="33A4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/>
          <p:cNvSpPr/>
          <p:nvPr/>
        </p:nvSpPr>
        <p:spPr>
          <a:xfrm>
            <a:off x="8157055" y="2712421"/>
            <a:ext cx="230188" cy="230188"/>
          </a:xfrm>
          <a:prstGeom prst="star5">
            <a:avLst/>
          </a:prstGeom>
          <a:solidFill>
            <a:srgbClr val="33A485"/>
          </a:solidFill>
          <a:ln>
            <a:solidFill>
              <a:srgbClr val="33A4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5-Point Star 18"/>
          <p:cNvSpPr/>
          <p:nvPr/>
        </p:nvSpPr>
        <p:spPr>
          <a:xfrm>
            <a:off x="8410354" y="2712421"/>
            <a:ext cx="230188" cy="230188"/>
          </a:xfrm>
          <a:prstGeom prst="star5">
            <a:avLst/>
          </a:prstGeom>
          <a:solidFill>
            <a:srgbClr val="33A485"/>
          </a:solidFill>
          <a:ln>
            <a:solidFill>
              <a:srgbClr val="33A4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5-Point Star 19"/>
          <p:cNvSpPr/>
          <p:nvPr/>
        </p:nvSpPr>
        <p:spPr>
          <a:xfrm>
            <a:off x="8663653" y="2712421"/>
            <a:ext cx="230188" cy="230188"/>
          </a:xfrm>
          <a:prstGeom prst="star5">
            <a:avLst/>
          </a:prstGeom>
          <a:solidFill>
            <a:srgbClr val="33A485"/>
          </a:solidFill>
          <a:ln>
            <a:solidFill>
              <a:srgbClr val="33A4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224612" y="4910686"/>
            <a:ext cx="495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1.0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057973" y="4909530"/>
            <a:ext cx="495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1.0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479" y="3044064"/>
            <a:ext cx="1189820" cy="176269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156" y="3044064"/>
            <a:ext cx="1134913" cy="176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54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tx1"/>
            </a:gs>
            <a:gs pos="100000">
              <a:srgbClr val="33A485">
                <a:lumMod val="45000"/>
              </a:srgbClr>
            </a:gs>
          </a:gsLst>
          <a:lin ang="21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34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</p:spPr>
        <p:txBody>
          <a:bodyPr>
            <a:normAutofit/>
          </a:bodyPr>
          <a:lstStyle/>
          <a:p>
            <a:r>
              <a:rPr lang="en-US" sz="2900" dirty="0" smtClean="0"/>
              <a:t>Recommender engine</a:t>
            </a:r>
            <a:endParaRPr lang="en-US" sz="29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181600" y="559678"/>
            <a:ext cx="6248398" cy="5413039"/>
          </a:xfrm>
        </p:spPr>
        <p:txBody>
          <a:bodyPr/>
          <a:lstStyle/>
          <a:p>
            <a:pPr algn="just">
              <a:buClr>
                <a:srgbClr val="33A485"/>
              </a:buClr>
              <a:buFont typeface="Corbel" panose="020B0503020204020204" pitchFamily="34" charset="0"/>
              <a:buChar char="–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Sort the candidates then </a:t>
            </a:r>
            <a:r>
              <a:rPr lang="en-US" dirty="0" smtClean="0">
                <a:solidFill>
                  <a:schemeClr val="bg1"/>
                </a:solidFill>
              </a:rPr>
              <a:t>filter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them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71075" y="4448326"/>
            <a:ext cx="495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1.0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04436" y="4447170"/>
            <a:ext cx="495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1.0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224" y="2633447"/>
            <a:ext cx="1189820" cy="17626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901" y="2633447"/>
            <a:ext cx="1134913" cy="1762856"/>
          </a:xfrm>
          <a:prstGeom prst="rect">
            <a:avLst/>
          </a:prstGeom>
        </p:spPr>
      </p:pic>
      <p:sp>
        <p:nvSpPr>
          <p:cNvPr id="14" name="Multiply 13"/>
          <p:cNvSpPr/>
          <p:nvPr/>
        </p:nvSpPr>
        <p:spPr>
          <a:xfrm>
            <a:off x="2648611" y="2542652"/>
            <a:ext cx="1853491" cy="185349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6532738" y="3196426"/>
            <a:ext cx="1280160" cy="545942"/>
          </a:xfrm>
          <a:prstGeom prst="rightArrow">
            <a:avLst/>
          </a:prstGeom>
          <a:ln>
            <a:solidFill>
              <a:srgbClr val="33A4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8592" y="2861368"/>
            <a:ext cx="666844" cy="121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0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tx1"/>
            </a:gs>
            <a:gs pos="100000">
              <a:srgbClr val="33A485">
                <a:lumMod val="45000"/>
              </a:srgbClr>
            </a:gs>
          </a:gsLst>
          <a:lin ang="21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35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</p:spPr>
        <p:txBody>
          <a:bodyPr>
            <a:normAutofit/>
          </a:bodyPr>
          <a:lstStyle/>
          <a:p>
            <a:r>
              <a:rPr lang="en-US" sz="2900" dirty="0" smtClean="0"/>
              <a:t>Recommender engine</a:t>
            </a:r>
            <a:endParaRPr lang="en-US" sz="29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181600" y="559678"/>
            <a:ext cx="6248398" cy="5413039"/>
          </a:xfrm>
        </p:spPr>
        <p:txBody>
          <a:bodyPr/>
          <a:lstStyle/>
          <a:p>
            <a:pPr algn="just">
              <a:buClr>
                <a:srgbClr val="33A485"/>
              </a:buClr>
              <a:buFont typeface="Corbel" panose="020B0503020204020204" pitchFamily="34" charset="0"/>
              <a:buChar char="–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Hands on</a:t>
            </a:r>
          </a:p>
          <a:p>
            <a:pPr algn="just">
              <a:buClr>
                <a:srgbClr val="33A485"/>
              </a:buClr>
              <a:buFont typeface="Corbel" panose="020B0503020204020204" pitchFamily="34" charset="0"/>
              <a:buChar char="–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No need to split test/train set cause we’re not measuring accuracy, we’re just making </a:t>
            </a:r>
            <a:r>
              <a:rPr lang="en-US" dirty="0" smtClean="0">
                <a:solidFill>
                  <a:schemeClr val="bg1"/>
                </a:solidFill>
              </a:rPr>
              <a:t>top-N recommendations</a:t>
            </a:r>
          </a:p>
          <a:p>
            <a:pPr algn="just">
              <a:buClr>
                <a:srgbClr val="33A485"/>
              </a:buClr>
              <a:buFont typeface="Corbel" panose="020B0503020204020204" pitchFamily="34" charset="0"/>
              <a:buChar char="–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It’s quick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400" r="4291"/>
          <a:stretch/>
        </p:blipFill>
        <p:spPr>
          <a:xfrm>
            <a:off x="2772229" y="2799355"/>
            <a:ext cx="6284685" cy="299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47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tx1"/>
            </a:gs>
            <a:gs pos="100000">
              <a:srgbClr val="33A485">
                <a:lumMod val="45000"/>
              </a:srgbClr>
            </a:gs>
          </a:gsLst>
          <a:lin ang="21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36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</p:spPr>
        <p:txBody>
          <a:bodyPr>
            <a:normAutofit/>
          </a:bodyPr>
          <a:lstStyle/>
          <a:p>
            <a:r>
              <a:rPr lang="en-US" sz="2900" dirty="0" smtClean="0"/>
              <a:t>Recommender engine</a:t>
            </a:r>
            <a:endParaRPr lang="en-US" sz="29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181600" y="559678"/>
            <a:ext cx="6248398" cy="5413039"/>
          </a:xfrm>
        </p:spPr>
        <p:txBody>
          <a:bodyPr/>
          <a:lstStyle/>
          <a:p>
            <a:pPr algn="just">
              <a:buClr>
                <a:srgbClr val="33A485"/>
              </a:buClr>
              <a:buFont typeface="Corbel" panose="020B0503020204020204" pitchFamily="34" charset="0"/>
              <a:buChar char="–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Item-based collaborative filtering</a:t>
            </a:r>
          </a:p>
          <a:p>
            <a:pPr algn="just">
              <a:buClr>
                <a:srgbClr val="33A485"/>
              </a:buClr>
              <a:buFont typeface="Corbel" panose="020B0503020204020204" pitchFamily="34" charset="0"/>
              <a:buChar char="–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Things, not people cause things are more </a:t>
            </a:r>
            <a:r>
              <a:rPr lang="en-US" dirty="0" smtClean="0">
                <a:solidFill>
                  <a:schemeClr val="bg1"/>
                </a:solidFill>
              </a:rPr>
              <a:t>permanent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nature than people</a:t>
            </a:r>
          </a:p>
        </p:txBody>
      </p:sp>
    </p:spTree>
    <p:extLst>
      <p:ext uri="{BB962C8B-B14F-4D97-AF65-F5344CB8AC3E}">
        <p14:creationId xmlns:p14="http://schemas.microsoft.com/office/powerpoint/2010/main" val="235570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tx1"/>
            </a:gs>
            <a:gs pos="100000">
              <a:srgbClr val="33A485">
                <a:lumMod val="45000"/>
              </a:srgbClr>
            </a:gs>
          </a:gsLst>
          <a:lin ang="21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37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</p:spPr>
        <p:txBody>
          <a:bodyPr>
            <a:normAutofit/>
          </a:bodyPr>
          <a:lstStyle/>
          <a:p>
            <a:r>
              <a:rPr lang="en-US" sz="2900" dirty="0" smtClean="0"/>
              <a:t>Recommender engine</a:t>
            </a:r>
            <a:endParaRPr lang="en-US" sz="29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181600" y="559678"/>
            <a:ext cx="6248398" cy="5413039"/>
          </a:xfrm>
        </p:spPr>
        <p:txBody>
          <a:bodyPr/>
          <a:lstStyle/>
          <a:p>
            <a:pPr algn="just">
              <a:buClr>
                <a:srgbClr val="33A485"/>
              </a:buClr>
              <a:buFont typeface="Corbel" panose="020B0503020204020204" pitchFamily="34" charset="0"/>
              <a:buChar char="–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Just flip the users and items</a:t>
            </a:r>
          </a:p>
          <a:p>
            <a:pPr algn="just">
              <a:buClr>
                <a:srgbClr val="33A485"/>
              </a:buClr>
              <a:buFont typeface="Corbel" panose="020B0503020204020204" pitchFamily="34" charset="0"/>
              <a:buChar char="–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Measure similarity between items based on ratings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4740" y="1564589"/>
            <a:ext cx="5506060" cy="15458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7264" y="4169993"/>
            <a:ext cx="7421011" cy="1657581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 rot="5400000">
            <a:off x="5839168" y="3367267"/>
            <a:ext cx="697202" cy="545942"/>
          </a:xfrm>
          <a:prstGeom prst="rightArrow">
            <a:avLst/>
          </a:prstGeom>
          <a:ln>
            <a:solidFill>
              <a:srgbClr val="33A4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3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tx1"/>
            </a:gs>
            <a:gs pos="100000">
              <a:srgbClr val="33A485">
                <a:lumMod val="45000"/>
              </a:srgbClr>
            </a:gs>
          </a:gsLst>
          <a:lin ang="21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38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</p:spPr>
        <p:txBody>
          <a:bodyPr>
            <a:normAutofit/>
          </a:bodyPr>
          <a:lstStyle/>
          <a:p>
            <a:r>
              <a:rPr lang="en-US" sz="2900" dirty="0" smtClean="0"/>
              <a:t>Recommender engine</a:t>
            </a:r>
            <a:endParaRPr lang="en-US" sz="2900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5181600" y="559678"/>
            <a:ext cx="6248398" cy="5413039"/>
          </a:xfrm>
        </p:spPr>
        <p:txBody>
          <a:bodyPr/>
          <a:lstStyle/>
          <a:p>
            <a:pPr algn="just">
              <a:buClr>
                <a:srgbClr val="33A485"/>
              </a:buClr>
              <a:buFont typeface="Corbel" panose="020B0503020204020204" pitchFamily="34" charset="0"/>
              <a:buChar char="–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Hands on</a:t>
            </a:r>
          </a:p>
          <a:p>
            <a:pPr algn="just">
              <a:buClr>
                <a:srgbClr val="33A485"/>
              </a:buClr>
              <a:buFont typeface="Corbel" panose="020B0503020204020204" pitchFamily="34" charset="0"/>
              <a:buChar char="–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imilar cause the general approach is the </a:t>
            </a:r>
            <a:r>
              <a:rPr lang="en-US" dirty="0" smtClean="0">
                <a:solidFill>
                  <a:schemeClr val="bg1"/>
                </a:solidFill>
              </a:rPr>
              <a:t>same</a:t>
            </a:r>
          </a:p>
          <a:p>
            <a:pPr algn="just">
              <a:buClr>
                <a:srgbClr val="33A485"/>
              </a:buClr>
              <a:buFont typeface="Corbel" panose="020B0503020204020204" pitchFamily="34" charset="0"/>
              <a:buChar char="–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Focus the relationship between items</a:t>
            </a:r>
          </a:p>
          <a:p>
            <a:pPr algn="just">
              <a:buClr>
                <a:srgbClr val="33A485"/>
              </a:buClr>
              <a:buFont typeface="Corbel" panose="020B0503020204020204" pitchFamily="34" charset="0"/>
              <a:buChar char="–"/>
            </a:pPr>
            <a:r>
              <a:rPr lang="en-US" dirty="0" smtClean="0">
                <a:solidFill>
                  <a:schemeClr val="bg1"/>
                </a:solidFill>
              </a:rPr>
              <a:t>Amazon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uses this</a:t>
            </a:r>
          </a:p>
          <a:p>
            <a:pPr algn="just">
              <a:buClr>
                <a:srgbClr val="33A485"/>
              </a:buClr>
              <a:buFont typeface="Corbel" panose="020B0503020204020204" pitchFamily="34" charset="0"/>
              <a:buChar char="–"/>
            </a:pP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181" y="2729691"/>
            <a:ext cx="6031206" cy="291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53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tx1"/>
            </a:gs>
            <a:gs pos="100000">
              <a:srgbClr val="33A485">
                <a:lumMod val="45000"/>
              </a:srgbClr>
            </a:gs>
          </a:gsLst>
          <a:lin ang="21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A485"/>
                </a:solidFill>
              </a:rPr>
              <a:t>Topics</a:t>
            </a:r>
            <a:endParaRPr lang="en-US" dirty="0">
              <a:solidFill>
                <a:srgbClr val="33A48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9065"/>
            <a:ext cx="6248398" cy="5789531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33A485"/>
              </a:buClr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Concepts</a:t>
            </a:r>
          </a:p>
          <a:p>
            <a:pPr lvl="1">
              <a:buClr>
                <a:srgbClr val="33A485"/>
              </a:buClr>
            </a:pPr>
            <a:r>
              <a:rPr lang="en-US" sz="1700" dirty="0" smtClean="0">
                <a:solidFill>
                  <a:schemeClr val="bg1">
                    <a:lumMod val="85000"/>
                  </a:schemeClr>
                </a:solidFill>
              </a:rPr>
              <a:t>Understanding 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you</a:t>
            </a:r>
            <a:endParaRPr lang="en-US" sz="17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>
              <a:buClr>
                <a:srgbClr val="33A485"/>
              </a:buClr>
            </a:pPr>
            <a:r>
              <a:rPr lang="en-US" sz="1700" dirty="0" smtClean="0">
                <a:solidFill>
                  <a:schemeClr val="bg1">
                    <a:lumMod val="85000"/>
                  </a:schemeClr>
                </a:solidFill>
              </a:rPr>
              <a:t>Top-N recommender</a:t>
            </a:r>
            <a:endParaRPr lang="fa-IR" sz="1700" dirty="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buClr>
                <a:srgbClr val="33A485"/>
              </a:buClr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Installations</a:t>
            </a:r>
          </a:p>
          <a:p>
            <a:pPr lvl="1">
              <a:buClr>
                <a:srgbClr val="33A485"/>
              </a:buClr>
            </a:pPr>
            <a:r>
              <a:rPr lang="en-US" sz="1700" dirty="0" err="1" smtClean="0">
                <a:solidFill>
                  <a:schemeClr val="bg1">
                    <a:lumMod val="85000"/>
                  </a:schemeClr>
                </a:solidFill>
              </a:rPr>
              <a:t>SurpriseLib</a:t>
            </a:r>
            <a:endParaRPr lang="en-US" sz="1700" dirty="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buClr>
                <a:srgbClr val="33A485"/>
              </a:buClr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Evaluation</a:t>
            </a:r>
          </a:p>
          <a:p>
            <a:pPr lvl="1">
              <a:buClr>
                <a:srgbClr val="33A485"/>
              </a:buClr>
            </a:pPr>
            <a:r>
              <a:rPr lang="en-US" sz="1700" dirty="0" smtClean="0">
                <a:solidFill>
                  <a:schemeClr val="bg1">
                    <a:lumMod val="85000"/>
                  </a:schemeClr>
                </a:solidFill>
              </a:rPr>
              <a:t>Errors</a:t>
            </a:r>
          </a:p>
          <a:p>
            <a:pPr lvl="1">
              <a:buClr>
                <a:srgbClr val="33A485"/>
              </a:buClr>
            </a:pPr>
            <a:r>
              <a:rPr lang="en-US" sz="1700" dirty="0" smtClean="0">
                <a:solidFill>
                  <a:schemeClr val="bg1">
                    <a:lumMod val="85000"/>
                  </a:schemeClr>
                </a:solidFill>
              </a:rPr>
              <a:t>Metrics</a:t>
            </a:r>
          </a:p>
          <a:p>
            <a:pPr>
              <a:buClr>
                <a:srgbClr val="33A485"/>
              </a:buClr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Recommender engine</a:t>
            </a:r>
          </a:p>
          <a:p>
            <a:pPr lvl="1">
              <a:buClr>
                <a:srgbClr val="33A485"/>
              </a:buClr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AlgoBase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lvl="1">
              <a:buClr>
                <a:srgbClr val="33A485"/>
              </a:buClr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Similarity metrics</a:t>
            </a:r>
          </a:p>
          <a:p>
            <a:pPr lvl="1">
              <a:buClr>
                <a:srgbClr val="33A485"/>
              </a:buClr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User-based collaborative filtering</a:t>
            </a:r>
          </a:p>
          <a:p>
            <a:pPr lvl="1">
              <a:buClr>
                <a:srgbClr val="33A485"/>
              </a:buClr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Item-based collaborative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filtering</a:t>
            </a:r>
          </a:p>
          <a:p>
            <a:pPr>
              <a:buClr>
                <a:srgbClr val="33A485"/>
              </a:buClr>
            </a:pPr>
            <a:r>
              <a:rPr lang="en-US" dirty="0" smtClean="0">
                <a:solidFill>
                  <a:schemeClr val="bg1"/>
                </a:solidFill>
              </a:rPr>
              <a:t>Conclusion</a:t>
            </a:r>
          </a:p>
          <a:p>
            <a:pPr>
              <a:buClr>
                <a:srgbClr val="33A485"/>
              </a:buClr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References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53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tx1"/>
            </a:gs>
            <a:gs pos="100000">
              <a:srgbClr val="33A485">
                <a:lumMod val="45000"/>
              </a:srgbClr>
            </a:gs>
          </a:gsLst>
          <a:lin ang="21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</p:spPr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181600" y="559678"/>
            <a:ext cx="6248398" cy="5413039"/>
          </a:xfrm>
        </p:spPr>
        <p:txBody>
          <a:bodyPr/>
          <a:lstStyle/>
          <a:p>
            <a:pPr>
              <a:buClr>
                <a:srgbClr val="33A485"/>
              </a:buClr>
              <a:buFont typeface="Corbel" panose="020B0503020204020204" pitchFamily="34" charset="0"/>
              <a:buChar char="–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Understanding you </a:t>
            </a:r>
            <a:r>
              <a:rPr lang="en-US" dirty="0" smtClean="0">
                <a:solidFill>
                  <a:schemeClr val="bg1"/>
                </a:solidFill>
              </a:rPr>
              <a:t>explicitly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>
              <a:buClr>
                <a:srgbClr val="33A485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Sparsity</a:t>
            </a:r>
          </a:p>
          <a:p>
            <a:pPr lvl="1">
              <a:buClr>
                <a:srgbClr val="33A485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Different standards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77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tx1"/>
            </a:gs>
            <a:gs pos="100000">
              <a:srgbClr val="33A485">
                <a:lumMod val="45000"/>
              </a:srgbClr>
            </a:gs>
          </a:gsLst>
          <a:lin ang="21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40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</p:spPr>
        <p:txBody>
          <a:bodyPr>
            <a:normAutofit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181600" y="559678"/>
            <a:ext cx="6248398" cy="5413039"/>
          </a:xfrm>
        </p:spPr>
        <p:txBody>
          <a:bodyPr/>
          <a:lstStyle/>
          <a:p>
            <a:pPr algn="just">
              <a:buClr>
                <a:srgbClr val="33A485"/>
              </a:buClr>
              <a:buFont typeface="Corbel" panose="020B0503020204020204" pitchFamily="34" charset="0"/>
              <a:buChar char="–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Evaluating is important</a:t>
            </a:r>
          </a:p>
          <a:p>
            <a:pPr algn="just">
              <a:buClr>
                <a:srgbClr val="33A485"/>
              </a:buClr>
              <a:buFont typeface="Corbel" panose="020B0503020204020204" pitchFamily="34" charset="0"/>
              <a:buChar char="–"/>
            </a:pPr>
            <a:r>
              <a:rPr lang="en-US" dirty="0" err="1" smtClean="0">
                <a:solidFill>
                  <a:schemeClr val="bg1"/>
                </a:solidFill>
              </a:rPr>
              <a:t>SurpriseLib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made implementation easy</a:t>
            </a:r>
          </a:p>
          <a:p>
            <a:pPr algn="just">
              <a:buClr>
                <a:srgbClr val="33A485"/>
              </a:buClr>
              <a:buFont typeface="Corbel" panose="020B0503020204020204" pitchFamily="34" charset="0"/>
              <a:buChar char="–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More data to work with = better recommender system</a:t>
            </a:r>
          </a:p>
          <a:p>
            <a:pPr algn="just">
              <a:buClr>
                <a:srgbClr val="33A485"/>
              </a:buClr>
              <a:buFont typeface="Corbel" panose="020B0503020204020204" pitchFamily="34" charset="0"/>
              <a:buChar char="–"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algn="just">
              <a:buClr>
                <a:srgbClr val="33A485"/>
              </a:buClr>
              <a:buFont typeface="Corbel" panose="020B0503020204020204" pitchFamily="34" charset="0"/>
              <a:buChar char="–"/>
            </a:pP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just">
              <a:buClr>
                <a:srgbClr val="33A485"/>
              </a:buClr>
              <a:buFont typeface="Corbel" panose="020B0503020204020204" pitchFamily="34" charset="0"/>
              <a:buChar char="–"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just">
              <a:buClr>
                <a:srgbClr val="33A485"/>
              </a:buClr>
              <a:buNone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just">
              <a:buClr>
                <a:srgbClr val="33A485"/>
              </a:buClr>
              <a:buNone/>
            </a:pP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Github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link:</a:t>
            </a:r>
          </a:p>
          <a:p>
            <a:pPr marL="0" indent="0" algn="just">
              <a:buClr>
                <a:srgbClr val="33A485"/>
              </a:buClr>
              <a:buNone/>
            </a:pPr>
            <a:r>
              <a:rPr lang="en-US" dirty="0">
                <a:solidFill>
                  <a:srgbClr val="33A485"/>
                </a:solidFill>
                <a:hlinkClick r:id="rId2"/>
              </a:rPr>
              <a:t>https://github.com/fzsdi/collaborative-filtering</a:t>
            </a:r>
            <a:endParaRPr lang="en-US" dirty="0" smtClean="0">
              <a:solidFill>
                <a:srgbClr val="33A485"/>
              </a:solidFill>
            </a:endParaRPr>
          </a:p>
          <a:p>
            <a:pPr marL="0" indent="0" algn="just">
              <a:buClr>
                <a:srgbClr val="33A485"/>
              </a:buClr>
              <a:buNone/>
            </a:pP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52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tx1"/>
            </a:gs>
            <a:gs pos="100000">
              <a:srgbClr val="33A485">
                <a:lumMod val="45000"/>
              </a:srgbClr>
            </a:gs>
          </a:gsLst>
          <a:lin ang="21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A485"/>
                </a:solidFill>
              </a:rPr>
              <a:t>Topics</a:t>
            </a:r>
            <a:endParaRPr lang="en-US" dirty="0">
              <a:solidFill>
                <a:srgbClr val="33A48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9065"/>
            <a:ext cx="6248398" cy="5789531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33A485"/>
              </a:buClr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Concepts</a:t>
            </a:r>
          </a:p>
          <a:p>
            <a:pPr lvl="1">
              <a:buClr>
                <a:srgbClr val="33A485"/>
              </a:buClr>
            </a:pPr>
            <a:r>
              <a:rPr lang="en-US" sz="1700" dirty="0" smtClean="0">
                <a:solidFill>
                  <a:schemeClr val="bg1">
                    <a:lumMod val="85000"/>
                  </a:schemeClr>
                </a:solidFill>
              </a:rPr>
              <a:t>Understanding 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you</a:t>
            </a:r>
            <a:endParaRPr lang="en-US" sz="17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>
              <a:buClr>
                <a:srgbClr val="33A485"/>
              </a:buClr>
            </a:pPr>
            <a:r>
              <a:rPr lang="en-US" sz="1700" dirty="0" smtClean="0">
                <a:solidFill>
                  <a:schemeClr val="bg1">
                    <a:lumMod val="85000"/>
                  </a:schemeClr>
                </a:solidFill>
              </a:rPr>
              <a:t>Top-N recommender</a:t>
            </a:r>
            <a:endParaRPr lang="fa-IR" sz="1700" dirty="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buClr>
                <a:srgbClr val="33A485"/>
              </a:buClr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Installations</a:t>
            </a:r>
          </a:p>
          <a:p>
            <a:pPr lvl="1">
              <a:buClr>
                <a:srgbClr val="33A485"/>
              </a:buClr>
            </a:pPr>
            <a:r>
              <a:rPr lang="en-US" sz="1700" dirty="0" err="1" smtClean="0">
                <a:solidFill>
                  <a:schemeClr val="bg1">
                    <a:lumMod val="85000"/>
                  </a:schemeClr>
                </a:solidFill>
              </a:rPr>
              <a:t>SurpriseLib</a:t>
            </a:r>
            <a:endParaRPr lang="en-US" sz="1700" dirty="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buClr>
                <a:srgbClr val="33A485"/>
              </a:buClr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Evaluation</a:t>
            </a:r>
          </a:p>
          <a:p>
            <a:pPr lvl="1">
              <a:buClr>
                <a:srgbClr val="33A485"/>
              </a:buClr>
            </a:pPr>
            <a:r>
              <a:rPr lang="en-US" sz="1700" dirty="0" smtClean="0">
                <a:solidFill>
                  <a:schemeClr val="bg1">
                    <a:lumMod val="85000"/>
                  </a:schemeClr>
                </a:solidFill>
              </a:rPr>
              <a:t>Errors</a:t>
            </a:r>
          </a:p>
          <a:p>
            <a:pPr lvl="1">
              <a:buClr>
                <a:srgbClr val="33A485"/>
              </a:buClr>
            </a:pPr>
            <a:r>
              <a:rPr lang="en-US" sz="1700" dirty="0" smtClean="0">
                <a:solidFill>
                  <a:schemeClr val="bg1">
                    <a:lumMod val="85000"/>
                  </a:schemeClr>
                </a:solidFill>
              </a:rPr>
              <a:t>Metrics</a:t>
            </a:r>
          </a:p>
          <a:p>
            <a:pPr>
              <a:buClr>
                <a:srgbClr val="33A485"/>
              </a:buClr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Recommender engine</a:t>
            </a:r>
          </a:p>
          <a:p>
            <a:pPr lvl="1">
              <a:buClr>
                <a:srgbClr val="33A485"/>
              </a:buClr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AlgoBase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lvl="1">
              <a:buClr>
                <a:srgbClr val="33A485"/>
              </a:buClr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Similarity metrics</a:t>
            </a:r>
          </a:p>
          <a:p>
            <a:pPr lvl="1">
              <a:buClr>
                <a:srgbClr val="33A485"/>
              </a:buClr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User-based collaborative filtering</a:t>
            </a:r>
          </a:p>
          <a:p>
            <a:pPr lvl="1">
              <a:buClr>
                <a:srgbClr val="33A485"/>
              </a:buClr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Item-based collaborative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filtering</a:t>
            </a:r>
          </a:p>
          <a:p>
            <a:pPr>
              <a:buClr>
                <a:srgbClr val="33A485"/>
              </a:buClr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Conclusion</a:t>
            </a:r>
          </a:p>
          <a:p>
            <a:pPr>
              <a:buClr>
                <a:srgbClr val="33A485"/>
              </a:buClr>
            </a:pPr>
            <a:r>
              <a:rPr lang="en-US" dirty="0" smtClean="0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16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tx1"/>
            </a:gs>
            <a:gs pos="100000">
              <a:srgbClr val="33A485">
                <a:lumMod val="45000"/>
              </a:srgbClr>
            </a:gs>
          </a:gsLst>
          <a:lin ang="21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42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181600" y="559678"/>
            <a:ext cx="6248398" cy="5413039"/>
          </a:xfrm>
        </p:spPr>
        <p:txBody>
          <a:bodyPr>
            <a:normAutofit/>
          </a:bodyPr>
          <a:lstStyle/>
          <a:p>
            <a:pPr algn="just">
              <a:buClr>
                <a:srgbClr val="33A485"/>
              </a:buClr>
              <a:buFont typeface="Corbel" panose="020B0503020204020204" pitchFamily="34" charset="0"/>
              <a:buChar char="–"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Building Recommender Systems with Machine Learning and AI (</a:t>
            </a:r>
            <a:r>
              <a:rPr lang="en-US" sz="1600" dirty="0">
                <a:solidFill>
                  <a:schemeClr val="bg1"/>
                </a:solidFill>
              </a:rPr>
              <a:t>Frank </a:t>
            </a:r>
            <a:r>
              <a:rPr lang="en-US" sz="1600" dirty="0" smtClean="0">
                <a:solidFill>
                  <a:schemeClr val="bg1"/>
                </a:solidFill>
              </a:rPr>
              <a:t>Kane</a:t>
            </a:r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  <a:p>
            <a:pPr algn="just">
              <a:buClr>
                <a:srgbClr val="33A485"/>
              </a:buClr>
              <a:buFont typeface="Corbel" panose="020B0503020204020204" pitchFamily="34" charset="0"/>
              <a:buChar char="–"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Build a Recommendation Engine With Collaborative Filtering (</a:t>
            </a:r>
            <a:r>
              <a:rPr lang="en-US" sz="1600" dirty="0" err="1">
                <a:solidFill>
                  <a:schemeClr val="bg1"/>
                </a:solidFill>
              </a:rPr>
              <a:t>Abhinav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Ajitsaria</a:t>
            </a:r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  <a:p>
            <a:pPr algn="just">
              <a:buClr>
                <a:srgbClr val="33A485"/>
              </a:buClr>
              <a:buFont typeface="Corbel" panose="020B0503020204020204" pitchFamily="34" charset="0"/>
              <a:buChar char="–"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How to Build Simple Recommender Systems in </a:t>
            </a:r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</a:rPr>
              <a:t>Python (</a:t>
            </a:r>
            <a:r>
              <a:rPr lang="en-US" sz="1600" dirty="0" smtClean="0">
                <a:solidFill>
                  <a:schemeClr val="bg1"/>
                </a:solidFill>
              </a:rPr>
              <a:t>Bryan Tan</a:t>
            </a:r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  <a:p>
            <a:pPr algn="just">
              <a:buClr>
                <a:srgbClr val="33A485"/>
              </a:buClr>
              <a:buFont typeface="Corbel" panose="020B0503020204020204" pitchFamily="34" charset="0"/>
              <a:buChar char="–"/>
            </a:pPr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</a:rPr>
              <a:t>Other references are in the thesis file</a:t>
            </a:r>
          </a:p>
        </p:txBody>
      </p:sp>
    </p:spTree>
    <p:extLst>
      <p:ext uri="{BB962C8B-B14F-4D97-AF65-F5344CB8AC3E}">
        <p14:creationId xmlns:p14="http://schemas.microsoft.com/office/powerpoint/2010/main" val="320093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43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15DC6BC-CA8D-4E43-80EE-DFF7F2597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377" y="1792555"/>
            <a:ext cx="10022958" cy="38055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03800" y="769189"/>
            <a:ext cx="26923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Thank you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19299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tx1"/>
            </a:gs>
            <a:gs pos="100000">
              <a:srgbClr val="33A485">
                <a:lumMod val="45000"/>
              </a:srgbClr>
            </a:gs>
          </a:gsLst>
          <a:lin ang="21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181600" y="559678"/>
            <a:ext cx="6248398" cy="5413039"/>
          </a:xfrm>
        </p:spPr>
        <p:txBody>
          <a:bodyPr/>
          <a:lstStyle/>
          <a:p>
            <a:pPr>
              <a:buClr>
                <a:srgbClr val="33A485"/>
              </a:buClr>
              <a:buFont typeface="Corbel" panose="020B0503020204020204" pitchFamily="34" charset="0"/>
              <a:buChar char="–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Understanding you </a:t>
            </a:r>
            <a:r>
              <a:rPr lang="en-US" dirty="0" smtClean="0">
                <a:solidFill>
                  <a:schemeClr val="bg1"/>
                </a:solidFill>
              </a:rPr>
              <a:t>implicitly</a:t>
            </a:r>
          </a:p>
          <a:p>
            <a:pPr lvl="1">
              <a:buClr>
                <a:srgbClr val="33A485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Like: lots of Amazon purchase data</a:t>
            </a:r>
          </a:p>
          <a:p>
            <a:pPr lvl="1">
              <a:buClr>
                <a:srgbClr val="33A485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lvl="1">
              <a:buClr>
                <a:srgbClr val="33A485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>
              <a:buClr>
                <a:srgbClr val="33A485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lvl="1">
              <a:buClr>
                <a:srgbClr val="33A485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>
              <a:buClr>
                <a:srgbClr val="33A485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lvl="1">
              <a:buClr>
                <a:srgbClr val="33A485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402336" lvl="1" indent="0">
              <a:buClr>
                <a:srgbClr val="33A485"/>
              </a:buClr>
              <a:buNone/>
            </a:pP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402336" lvl="1" indent="0">
              <a:buClr>
                <a:srgbClr val="33A485"/>
              </a:buClr>
              <a:buNone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402336" lvl="1" indent="0">
              <a:buClr>
                <a:srgbClr val="33A485"/>
              </a:buClr>
              <a:buNone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Explicit movie ratings using </a:t>
            </a:r>
            <a:r>
              <a:rPr lang="en-US" dirty="0" err="1" smtClean="0">
                <a:solidFill>
                  <a:schemeClr val="bg1"/>
                </a:solidFill>
              </a:rPr>
              <a:t>MovieLens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data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5444198" y="2799474"/>
            <a:ext cx="5739619" cy="0"/>
          </a:xfrm>
          <a:prstGeom prst="line">
            <a:avLst/>
          </a:prstGeom>
          <a:ln w="53975">
            <a:solidFill>
              <a:srgbClr val="33A48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437164" y="2595492"/>
            <a:ext cx="407963" cy="407963"/>
          </a:xfrm>
          <a:prstGeom prst="ellipse">
            <a:avLst/>
          </a:prstGeom>
          <a:solidFill>
            <a:srgbClr val="33A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106508" y="2619086"/>
            <a:ext cx="407963" cy="407963"/>
          </a:xfrm>
          <a:prstGeom prst="ellipse">
            <a:avLst/>
          </a:prstGeom>
          <a:solidFill>
            <a:srgbClr val="33A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0781702" y="2619086"/>
            <a:ext cx="407963" cy="407963"/>
          </a:xfrm>
          <a:prstGeom prst="ellipse">
            <a:avLst/>
          </a:prstGeom>
          <a:solidFill>
            <a:srgbClr val="33A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015133" y="3207437"/>
            <a:ext cx="1252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things you click on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84477" y="3206831"/>
            <a:ext cx="1252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things you</a:t>
            </a:r>
          </a:p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purchase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353821" y="3206830"/>
            <a:ext cx="1252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things you</a:t>
            </a:r>
          </a:p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consume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47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tx1"/>
            </a:gs>
            <a:gs pos="100000">
              <a:srgbClr val="33A485">
                <a:lumMod val="45000"/>
              </a:srgbClr>
            </a:gs>
          </a:gsLst>
          <a:lin ang="21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181600" y="559678"/>
            <a:ext cx="6248398" cy="5413039"/>
          </a:xfrm>
        </p:spPr>
        <p:txBody>
          <a:bodyPr/>
          <a:lstStyle/>
          <a:p>
            <a:pPr>
              <a:buClr>
                <a:srgbClr val="33A485"/>
              </a:buClr>
              <a:buFont typeface="Corbel" panose="020B0503020204020204" pitchFamily="34" charset="0"/>
              <a:buChar char="–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Top-N recommender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652" y="2145819"/>
            <a:ext cx="8408268" cy="300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90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tx1"/>
            </a:gs>
            <a:gs pos="100000">
              <a:srgbClr val="33A485">
                <a:lumMod val="45000"/>
              </a:srgbClr>
            </a:gs>
          </a:gsLst>
          <a:lin ang="21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181600" y="559678"/>
            <a:ext cx="6248398" cy="5413039"/>
          </a:xfrm>
        </p:spPr>
        <p:txBody>
          <a:bodyPr/>
          <a:lstStyle/>
          <a:p>
            <a:pPr>
              <a:buClr>
                <a:srgbClr val="33A485"/>
              </a:buClr>
              <a:buFont typeface="Corbel" panose="020B0503020204020204" pitchFamily="34" charset="0"/>
              <a:buChar char="–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How it works?</a:t>
            </a:r>
          </a:p>
        </p:txBody>
      </p:sp>
      <p:sp>
        <p:nvSpPr>
          <p:cNvPr id="7" name="Flowchart: Magnetic Disk 6"/>
          <p:cNvSpPr/>
          <p:nvPr/>
        </p:nvSpPr>
        <p:spPr>
          <a:xfrm>
            <a:off x="2053884" y="1680341"/>
            <a:ext cx="1674056" cy="1121618"/>
          </a:xfrm>
          <a:prstGeom prst="flowChartMagneticDisk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individual interests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444197" y="1730079"/>
            <a:ext cx="1448970" cy="1022142"/>
          </a:xfrm>
          <a:prstGeom prst="rect">
            <a:avLst/>
          </a:prstGeom>
          <a:ln>
            <a:solidFill>
              <a:srgbClr val="33A4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candidate generation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444197" y="3108208"/>
            <a:ext cx="1448970" cy="704132"/>
          </a:xfrm>
          <a:prstGeom prst="rect">
            <a:avLst/>
          </a:prstGeom>
          <a:ln>
            <a:solidFill>
              <a:srgbClr val="33A4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candidate ranking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444197" y="4168327"/>
            <a:ext cx="1448970" cy="516210"/>
          </a:xfrm>
          <a:prstGeom prst="rect">
            <a:avLst/>
          </a:prstGeom>
          <a:ln>
            <a:solidFill>
              <a:srgbClr val="33A4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filtering</a:t>
            </a:r>
            <a:endParaRPr lang="en-US" dirty="0"/>
          </a:p>
        </p:txBody>
      </p:sp>
      <p:sp>
        <p:nvSpPr>
          <p:cNvPr id="11" name="Flowchart: Magnetic Disk 10"/>
          <p:cNvSpPr/>
          <p:nvPr/>
        </p:nvSpPr>
        <p:spPr>
          <a:xfrm>
            <a:off x="8324554" y="1680341"/>
            <a:ext cx="1674056" cy="1121618"/>
          </a:xfrm>
          <a:prstGeom prst="flowChartMagneticDisk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 similarities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7" idx="4"/>
            <a:endCxn id="8" idx="1"/>
          </p:cNvCxnSpPr>
          <p:nvPr/>
        </p:nvCxnSpPr>
        <p:spPr>
          <a:xfrm>
            <a:off x="3727940" y="2241150"/>
            <a:ext cx="17162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893167" y="2072341"/>
            <a:ext cx="14313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6893167" y="2402877"/>
            <a:ext cx="14313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2"/>
            <a:endCxn id="9" idx="0"/>
          </p:cNvCxnSpPr>
          <p:nvPr/>
        </p:nvCxnSpPr>
        <p:spPr>
          <a:xfrm>
            <a:off x="6168682" y="2752221"/>
            <a:ext cx="0" cy="355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2"/>
            <a:endCxn id="10" idx="0"/>
          </p:cNvCxnSpPr>
          <p:nvPr/>
        </p:nvCxnSpPr>
        <p:spPr>
          <a:xfrm>
            <a:off x="6168682" y="3812340"/>
            <a:ext cx="0" cy="355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386" y="5040524"/>
            <a:ext cx="2202591" cy="786639"/>
          </a:xfrm>
          <a:prstGeom prst="rect">
            <a:avLst/>
          </a:prstGeom>
        </p:spPr>
      </p:pic>
      <p:cxnSp>
        <p:nvCxnSpPr>
          <p:cNvPr id="29" name="Straight Arrow Connector 28"/>
          <p:cNvCxnSpPr>
            <a:stCxn id="10" idx="2"/>
            <a:endCxn id="25" idx="0"/>
          </p:cNvCxnSpPr>
          <p:nvPr/>
        </p:nvCxnSpPr>
        <p:spPr>
          <a:xfrm>
            <a:off x="6168682" y="4684537"/>
            <a:ext cx="0" cy="355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26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tx1"/>
            </a:gs>
            <a:gs pos="100000">
              <a:srgbClr val="33A485">
                <a:lumMod val="45000"/>
              </a:srgbClr>
            </a:gs>
          </a:gsLst>
          <a:lin ang="21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A485"/>
                </a:solidFill>
              </a:rPr>
              <a:t>Topics</a:t>
            </a:r>
            <a:endParaRPr lang="en-US" dirty="0">
              <a:solidFill>
                <a:srgbClr val="33A48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9065"/>
            <a:ext cx="6248398" cy="5789531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33A485"/>
              </a:buClr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Concepts</a:t>
            </a:r>
          </a:p>
          <a:p>
            <a:pPr lvl="1">
              <a:buClr>
                <a:srgbClr val="33A485"/>
              </a:buClr>
            </a:pPr>
            <a:r>
              <a:rPr lang="en-US" sz="1700" dirty="0" smtClean="0">
                <a:solidFill>
                  <a:schemeClr val="bg1">
                    <a:lumMod val="85000"/>
                  </a:schemeClr>
                </a:solidFill>
              </a:rPr>
              <a:t>Understanding 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you</a:t>
            </a:r>
            <a:endParaRPr lang="en-US" sz="17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>
              <a:buClr>
                <a:srgbClr val="33A485"/>
              </a:buClr>
            </a:pPr>
            <a:r>
              <a:rPr lang="en-US" sz="1700" dirty="0" smtClean="0">
                <a:solidFill>
                  <a:schemeClr val="bg1">
                    <a:lumMod val="85000"/>
                  </a:schemeClr>
                </a:solidFill>
              </a:rPr>
              <a:t>Top-N recommender</a:t>
            </a:r>
            <a:endParaRPr lang="fa-IR" sz="1700" dirty="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buClr>
                <a:srgbClr val="33A485"/>
              </a:buClr>
            </a:pPr>
            <a:r>
              <a:rPr lang="en-US" dirty="0" smtClean="0">
                <a:solidFill>
                  <a:schemeClr val="bg1"/>
                </a:solidFill>
              </a:rPr>
              <a:t>Installations</a:t>
            </a:r>
          </a:p>
          <a:p>
            <a:pPr lvl="1">
              <a:buClr>
                <a:srgbClr val="33A485"/>
              </a:buClr>
            </a:pPr>
            <a:r>
              <a:rPr lang="en-US" sz="1700" dirty="0" err="1" smtClean="0">
                <a:solidFill>
                  <a:schemeClr val="bg1">
                    <a:lumMod val="85000"/>
                  </a:schemeClr>
                </a:solidFill>
              </a:rPr>
              <a:t>SurpriseLib</a:t>
            </a:r>
            <a:endParaRPr lang="en-US" sz="1700" dirty="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buClr>
                <a:srgbClr val="33A485"/>
              </a:buClr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Evaluation</a:t>
            </a:r>
          </a:p>
          <a:p>
            <a:pPr lvl="1">
              <a:buClr>
                <a:srgbClr val="33A485"/>
              </a:buClr>
            </a:pPr>
            <a:r>
              <a:rPr lang="en-US" sz="1700" dirty="0" smtClean="0">
                <a:solidFill>
                  <a:schemeClr val="bg1">
                    <a:lumMod val="85000"/>
                  </a:schemeClr>
                </a:solidFill>
              </a:rPr>
              <a:t>Errors</a:t>
            </a:r>
          </a:p>
          <a:p>
            <a:pPr lvl="1">
              <a:buClr>
                <a:srgbClr val="33A485"/>
              </a:buClr>
            </a:pPr>
            <a:r>
              <a:rPr lang="en-US" sz="1700" dirty="0" smtClean="0">
                <a:solidFill>
                  <a:schemeClr val="bg1">
                    <a:lumMod val="85000"/>
                  </a:schemeClr>
                </a:solidFill>
              </a:rPr>
              <a:t>Metrics</a:t>
            </a:r>
          </a:p>
          <a:p>
            <a:pPr>
              <a:buClr>
                <a:srgbClr val="33A485"/>
              </a:buClr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Recommender engine</a:t>
            </a:r>
          </a:p>
          <a:p>
            <a:pPr lvl="1">
              <a:buClr>
                <a:srgbClr val="33A485"/>
              </a:buClr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AlgoBase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lvl="1">
              <a:buClr>
                <a:srgbClr val="33A485"/>
              </a:buClr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Similarity metrics</a:t>
            </a:r>
          </a:p>
          <a:p>
            <a:pPr lvl="1">
              <a:buClr>
                <a:srgbClr val="33A485"/>
              </a:buClr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User-based collaborative filtering</a:t>
            </a:r>
          </a:p>
          <a:p>
            <a:pPr lvl="1">
              <a:buClr>
                <a:srgbClr val="33A485"/>
              </a:buClr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Item-based collaborative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filtering</a:t>
            </a:r>
          </a:p>
          <a:p>
            <a:pPr>
              <a:buClr>
                <a:srgbClr val="33A485"/>
              </a:buClr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Conclusion</a:t>
            </a:r>
          </a:p>
          <a:p>
            <a:pPr>
              <a:buClr>
                <a:srgbClr val="33A485"/>
              </a:buClr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References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10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tx1"/>
            </a:gs>
            <a:gs pos="100000">
              <a:srgbClr val="33A485">
                <a:lumMod val="45000"/>
              </a:srgbClr>
            </a:gs>
          </a:gsLst>
          <a:lin ang="21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</p:spPr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181600" y="559678"/>
            <a:ext cx="6248398" cy="5413039"/>
          </a:xfrm>
        </p:spPr>
        <p:txBody>
          <a:bodyPr/>
          <a:lstStyle/>
          <a:p>
            <a:pPr>
              <a:buClr>
                <a:srgbClr val="33A485"/>
              </a:buClr>
              <a:buFont typeface="Corbel" panose="020B0503020204020204" pitchFamily="34" charset="0"/>
              <a:buChar char="–"/>
            </a:pP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SurpriseLib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60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B2135"/>
      </a:dk2>
      <a:lt2>
        <a:srgbClr val="F4EFDF"/>
      </a:lt2>
      <a:accent1>
        <a:srgbClr val="33A485"/>
      </a:accent1>
      <a:accent2>
        <a:srgbClr val="EC6E39"/>
      </a:accent2>
      <a:accent3>
        <a:srgbClr val="D5A52C"/>
      </a:accent3>
      <a:accent4>
        <a:srgbClr val="909081"/>
      </a:accent4>
      <a:accent5>
        <a:srgbClr val="3BA1C1"/>
      </a:accent5>
      <a:accent6>
        <a:srgbClr val="916A8C"/>
      </a:accent6>
      <a:hlink>
        <a:srgbClr val="3BA1C1"/>
      </a:hlink>
      <a:folHlink>
        <a:srgbClr val="916A8C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0A845BBA-79DB-48B1-B20E-7DB1D92248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1564</TotalTime>
  <Words>988</Words>
  <Application>Microsoft Office PowerPoint</Application>
  <PresentationFormat>Widescreen</PresentationFormat>
  <Paragraphs>345</Paragraphs>
  <Slides>43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Century Schoolbook</vt:lpstr>
      <vt:lpstr>Corbel</vt:lpstr>
      <vt:lpstr>Tahoma</vt:lpstr>
      <vt:lpstr>Headlines</vt:lpstr>
      <vt:lpstr>recommender systems based on collaborative filtering</vt:lpstr>
      <vt:lpstr>Topics</vt:lpstr>
      <vt:lpstr>Concepts</vt:lpstr>
      <vt:lpstr>Concepts</vt:lpstr>
      <vt:lpstr>Concepts</vt:lpstr>
      <vt:lpstr>Concepts</vt:lpstr>
      <vt:lpstr>Concepts</vt:lpstr>
      <vt:lpstr>Topics</vt:lpstr>
      <vt:lpstr>Installation</vt:lpstr>
      <vt:lpstr>Topics</vt:lpstr>
      <vt:lpstr>Evaluation</vt:lpstr>
      <vt:lpstr>Evaluation</vt:lpstr>
      <vt:lpstr>Evaluation</vt:lpstr>
      <vt:lpstr>Evaluation</vt:lpstr>
      <vt:lpstr>Evaluation</vt:lpstr>
      <vt:lpstr>Evaluation</vt:lpstr>
      <vt:lpstr>Evaluation</vt:lpstr>
      <vt:lpstr>Evaluation</vt:lpstr>
      <vt:lpstr>Evaluation</vt:lpstr>
      <vt:lpstr>Evaluation</vt:lpstr>
      <vt:lpstr>Evaluation</vt:lpstr>
      <vt:lpstr>Evaluation</vt:lpstr>
      <vt:lpstr>Evaluation</vt:lpstr>
      <vt:lpstr>Evaluation</vt:lpstr>
      <vt:lpstr>Evaluation</vt:lpstr>
      <vt:lpstr>Evaluation</vt:lpstr>
      <vt:lpstr>Topics</vt:lpstr>
      <vt:lpstr>Recommender engine</vt:lpstr>
      <vt:lpstr>Recommender engine</vt:lpstr>
      <vt:lpstr>Recommender engine</vt:lpstr>
      <vt:lpstr>Recommender engine</vt:lpstr>
      <vt:lpstr>Recommender engine</vt:lpstr>
      <vt:lpstr>Recommender engine</vt:lpstr>
      <vt:lpstr>Recommender engine</vt:lpstr>
      <vt:lpstr>Recommender engine</vt:lpstr>
      <vt:lpstr>Recommender engine</vt:lpstr>
      <vt:lpstr>Recommender engine</vt:lpstr>
      <vt:lpstr>Recommender engine</vt:lpstr>
      <vt:lpstr>Topics</vt:lpstr>
      <vt:lpstr>Conclusion</vt:lpstr>
      <vt:lpstr>Topics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recommender systems based on collaborative filtering</dc:title>
  <dc:creator>Fazi</dc:creator>
  <cp:lastModifiedBy>Fazi</cp:lastModifiedBy>
  <cp:revision>348</cp:revision>
  <dcterms:created xsi:type="dcterms:W3CDTF">2021-06-26T13:08:35Z</dcterms:created>
  <dcterms:modified xsi:type="dcterms:W3CDTF">2021-07-06T12:59:54Z</dcterms:modified>
</cp:coreProperties>
</file>