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7BF24DE6-4F74-4A82-A1EB-997224B89B3C}"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1"/>
          </p:nvPr>
        </p:nvSpPr>
        <p:spPr/>
        <p:txBody>
          <a:bodyPr/>
          <a:p>
            <a:fld id="{858C2D74-12E4-4F49-B129-9B5847D12083}"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 name="PlaceHolder 6"/>
          <p:cNvSpPr>
            <a:spLocks noGrp="1"/>
          </p:cNvSpPr>
          <p:nvPr>
            <p:ph type="sldNum" idx="1"/>
          </p:nvPr>
        </p:nvSpPr>
        <p:spPr/>
        <p:txBody>
          <a:bodyPr/>
          <a:p>
            <a:fld id="{989BF0FE-B2CE-4D52-817D-7E1CA108FB79}"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9" name="PlaceHolder 8"/>
          <p:cNvSpPr>
            <a:spLocks noGrp="1"/>
          </p:cNvSpPr>
          <p:nvPr>
            <p:ph type="sldNum" idx="1"/>
          </p:nvPr>
        </p:nvSpPr>
        <p:spPr/>
        <p:txBody>
          <a:bodyPr/>
          <a:p>
            <a:fld id="{3A75C7A2-8425-4EB5-A70F-DFF0B3B8FFD7}"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fr-FR" sz="3200" spc="-1" strike="noStrike">
              <a:latin typeface="Arial"/>
            </a:endParaRPr>
          </a:p>
        </p:txBody>
      </p:sp>
      <p:sp>
        <p:nvSpPr>
          <p:cNvPr id="4" name="PlaceHolder 3"/>
          <p:cNvSpPr>
            <a:spLocks noGrp="1"/>
          </p:cNvSpPr>
          <p:nvPr>
            <p:ph type="sldNum" idx="1"/>
          </p:nvPr>
        </p:nvSpPr>
        <p:spPr/>
        <p:txBody>
          <a:bodyPr/>
          <a:p>
            <a:fld id="{72F0135B-8756-474A-AF43-C86EECADCE38}"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 name="PlaceHolder 3"/>
          <p:cNvSpPr>
            <a:spLocks noGrp="1"/>
          </p:cNvSpPr>
          <p:nvPr>
            <p:ph type="sldNum" idx="1"/>
          </p:nvPr>
        </p:nvSpPr>
        <p:spPr/>
        <p:txBody>
          <a:bodyPr/>
          <a:p>
            <a:fld id="{C452A798-822C-40D0-B914-2717C170EF58}"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1"/>
          </p:nvPr>
        </p:nvSpPr>
        <p:spPr/>
        <p:txBody>
          <a:bodyPr/>
          <a:p>
            <a:fld id="{FD53B41E-9A76-4C28-8866-C163B0733F2B}"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 name="PlaceHolder 2"/>
          <p:cNvSpPr>
            <a:spLocks noGrp="1"/>
          </p:cNvSpPr>
          <p:nvPr>
            <p:ph type="sldNum" idx="1"/>
          </p:nvPr>
        </p:nvSpPr>
        <p:spPr/>
        <p:txBody>
          <a:bodyPr/>
          <a:p>
            <a:fld id="{1B1EA193-598C-457D-9F61-F109EE5FB3C9}"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20120" cy="9514800"/>
          </a:xfrm>
          <a:prstGeom prst="rect">
            <a:avLst/>
          </a:prstGeom>
          <a:noFill/>
          <a:ln w="0">
            <a:noFill/>
          </a:ln>
        </p:spPr>
        <p:txBody>
          <a:bodyPr lIns="0" rIns="0" tIns="0" bIns="0" anchor="ctr">
            <a:noAutofit/>
          </a:bodyPr>
          <a:p>
            <a:pPr algn="ctr"/>
            <a:endParaRPr b="0" lang="fr-FR" sz="3200" spc="-1" strike="noStrike">
              <a:latin typeface="Arial"/>
            </a:endParaRPr>
          </a:p>
        </p:txBody>
      </p:sp>
      <p:sp>
        <p:nvSpPr>
          <p:cNvPr id="3" name="PlaceHolder 2"/>
          <p:cNvSpPr>
            <a:spLocks noGrp="1"/>
          </p:cNvSpPr>
          <p:nvPr>
            <p:ph type="sldNum" idx="1"/>
          </p:nvPr>
        </p:nvSpPr>
        <p:spPr/>
        <p:txBody>
          <a:bodyPr/>
          <a:p>
            <a:fld id="{C0C9B86D-4855-4787-ABD7-B38DBA698936}"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1"/>
          </p:nvPr>
        </p:nvSpPr>
        <p:spPr/>
        <p:txBody>
          <a:bodyPr/>
          <a:p>
            <a:fld id="{2B613FE7-8D58-4154-9EEF-0B0D0BACD500}"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1"/>
          </p:nvPr>
        </p:nvSpPr>
        <p:spPr/>
        <p:txBody>
          <a:bodyPr/>
          <a:p>
            <a:fld id="{3C3705AD-5983-42BD-8E51-8DE7FF1326C8}"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1"/>
          </p:nvPr>
        </p:nvSpPr>
        <p:spPr/>
        <p:txBody>
          <a:bodyPr/>
          <a:p>
            <a:fld id="{8D4D5D4E-C3A2-4743-890A-A74795163F4D}"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r>
              <a:rPr b="0" lang="fr-FR" sz="1400" spc="-1" strike="noStrike">
                <a:solidFill>
                  <a:srgbClr val="000000"/>
                </a:solidFill>
                <a:latin typeface="Arial"/>
              </a:rPr>
              <a:t>Cliquez pour éditer le format du texte-titre</a:t>
            </a:r>
            <a:endParaRPr b="0" lang="fr-FR" sz="14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algn="l" pos="0"/>
              </a:tabLst>
              <a:defRPr b="0" lang="fr" sz="1000" spc="-1" strike="noStrike">
                <a:solidFill>
                  <a:schemeClr val="dk2"/>
                </a:solidFill>
                <a:latin typeface="Arial"/>
                <a:ea typeface="Arial"/>
              </a:defRPr>
            </a:lvl1pPr>
          </a:lstStyle>
          <a:p>
            <a:pPr indent="0" algn="r">
              <a:lnSpc>
                <a:spcPct val="100000"/>
              </a:lnSpc>
              <a:buNone/>
              <a:tabLst>
                <a:tab algn="l" pos="0"/>
              </a:tabLst>
            </a:pPr>
            <a:fld id="{85AB1226-BEDF-4591-B3B6-C23013935F4F}" type="slidenum">
              <a:rPr b="0" lang="fr" sz="1000" spc="-1" strike="noStrike">
                <a:solidFill>
                  <a:schemeClr val="dk2"/>
                </a:solidFill>
                <a:latin typeface="Arial"/>
                <a:ea typeface="Arial"/>
              </a:rPr>
              <a:t>&lt;numéro&gt;</a:t>
            </a:fld>
            <a:endParaRPr b="0" lang="fr-FR"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Google Shape;54;p13"/>
          <p:cNvSpPr/>
          <p:nvPr/>
        </p:nvSpPr>
        <p:spPr>
          <a:xfrm>
            <a:off x="75240" y="556200"/>
            <a:ext cx="1724760" cy="2683800"/>
          </a:xfrm>
          <a:prstGeom prst="rect">
            <a:avLst/>
          </a:prstGeom>
          <a:noFill/>
          <a:ln w="9360">
            <a:solidFill>
              <a:srgbClr val="cc0000"/>
            </a:solidFill>
            <a:round/>
          </a:ln>
        </p:spPr>
        <p:style>
          <a:lnRef idx="0"/>
          <a:fillRef idx="0"/>
          <a:effectRef idx="0"/>
          <a:fontRef idx="minor"/>
        </p:style>
        <p:txBody>
          <a:bodyPr tIns="91440" bIns="91440" anchor="t">
            <a:noAutofit/>
          </a:bodyPr>
          <a:p>
            <a:pPr>
              <a:lnSpc>
                <a:spcPct val="100000"/>
              </a:lnSpc>
              <a:tabLst>
                <a:tab algn="l" pos="0"/>
              </a:tabLst>
            </a:pPr>
            <a:r>
              <a:rPr b="1" lang="fr" sz="900" spc="-1" strike="noStrike">
                <a:solidFill>
                  <a:srgbClr val="cc0000"/>
                </a:solidFill>
                <a:latin typeface="Open Sans"/>
                <a:ea typeface="Open Sans"/>
              </a:rPr>
              <a:t>Besoins et problèmes</a:t>
            </a:r>
            <a:endParaRPr b="0" lang="fr-FR" sz="900" spc="-1" strike="noStrike">
              <a:latin typeface="Arial"/>
            </a:endParaRPr>
          </a:p>
          <a:p>
            <a:pPr>
              <a:lnSpc>
                <a:spcPct val="100000"/>
              </a:lnSpc>
              <a:tabLst>
                <a:tab algn="l" pos="0"/>
              </a:tabLst>
            </a:pPr>
            <a:r>
              <a:rPr b="0" lang="fr" sz="700" spc="-1" strike="noStrike">
                <a:solidFill>
                  <a:srgbClr val="cc0000"/>
                </a:solidFill>
                <a:latin typeface="Open Sans"/>
                <a:ea typeface="Open Sans"/>
              </a:rPr>
              <a:t>A quel(s) besoin(s) ou problème(s)</a:t>
            </a:r>
            <a:endParaRPr b="0" lang="fr-FR" sz="700" spc="-1" strike="noStrike">
              <a:latin typeface="Arial"/>
            </a:endParaRPr>
          </a:p>
          <a:p>
            <a:pPr>
              <a:lnSpc>
                <a:spcPct val="100000"/>
              </a:lnSpc>
              <a:tabLst>
                <a:tab algn="l" pos="0"/>
              </a:tabLst>
            </a:pPr>
            <a:r>
              <a:rPr b="0" lang="fr" sz="700" spc="-1" strike="noStrike">
                <a:solidFill>
                  <a:srgbClr val="cc0000"/>
                </a:solidFill>
                <a:latin typeface="Open Sans"/>
                <a:ea typeface="Open Sans"/>
              </a:rPr>
              <a:t>rencontrés par vos usagers votre solution va répondre ?</a:t>
            </a:r>
            <a:endParaRPr b="0" lang="fr-FR" sz="700" spc="-1" strike="noStrike">
              <a:latin typeface="Arial"/>
            </a:endParaRPr>
          </a:p>
          <a:p>
            <a:pPr>
              <a:lnSpc>
                <a:spcPct val="100000"/>
              </a:lnSpc>
              <a:tabLst>
                <a:tab algn="l" pos="0"/>
              </a:tabLst>
            </a:pPr>
            <a:endParaRPr b="0" lang="fr-FR" sz="700" spc="-1" strike="noStrike">
              <a:latin typeface="Arial"/>
            </a:endParaRPr>
          </a:p>
          <a:p>
            <a:pPr>
              <a:lnSpc>
                <a:spcPct val="100000"/>
              </a:lnSpc>
              <a:tabLst>
                <a:tab algn="l" pos="0"/>
              </a:tabLst>
            </a:pPr>
            <a:r>
              <a:rPr b="0" lang="fr" sz="700" spc="-1" strike="noStrike">
                <a:solidFill>
                  <a:srgbClr val="cc0000"/>
                </a:solidFill>
                <a:latin typeface="Open Sans"/>
                <a:ea typeface="Open Sans"/>
              </a:rPr>
              <a:t>chaque agence de location des voitures utilise une application desktop, pour gérer les taches de location(gérer les voitures, stocker tout ancienne opération ) , et pour faciliter les relations avec les clients, mais avec cette solution il y à toujours des problèmes que rencontre les utilisateurs. Visiter plusieurs site avant de trouver un vehicul qui leur convient.</a:t>
            </a:r>
            <a:endParaRPr b="0" lang="fr-FR" sz="700" spc="-1" strike="noStrike">
              <a:latin typeface="Arial"/>
            </a:endParaRPr>
          </a:p>
          <a:p>
            <a:pPr>
              <a:lnSpc>
                <a:spcPct val="100000"/>
              </a:lnSpc>
              <a:tabLst>
                <a:tab algn="l" pos="0"/>
              </a:tabLst>
            </a:pPr>
            <a:r>
              <a:rPr b="0" lang="fr" sz="700" spc="-1" strike="noStrike">
                <a:solidFill>
                  <a:srgbClr val="cc0000"/>
                </a:solidFill>
                <a:latin typeface="Open Sans"/>
                <a:ea typeface="Open Sans"/>
              </a:rPr>
              <a:t> </a:t>
            </a:r>
            <a:r>
              <a:rPr b="0" lang="fr" sz="700" spc="-1" strike="noStrike">
                <a:solidFill>
                  <a:srgbClr val="cc0000"/>
                </a:solidFill>
                <a:latin typeface="Open Sans"/>
                <a:ea typeface="Open Sans"/>
              </a:rPr>
              <a:t>.</a:t>
            </a:r>
            <a:endParaRPr b="0" lang="fr-FR" sz="700" spc="-1" strike="noStrike">
              <a:latin typeface="Arial"/>
            </a:endParaRPr>
          </a:p>
          <a:p>
            <a:pPr>
              <a:lnSpc>
                <a:spcPct val="100000"/>
              </a:lnSpc>
              <a:tabLst>
                <a:tab algn="l" pos="0"/>
              </a:tabLst>
            </a:pPr>
            <a:endParaRPr b="0" lang="fr-FR" sz="700" spc="-1" strike="noStrike">
              <a:latin typeface="Arial"/>
            </a:endParaRPr>
          </a:p>
          <a:p>
            <a:pPr>
              <a:lnSpc>
                <a:spcPct val="100000"/>
              </a:lnSpc>
              <a:tabLst>
                <a:tab algn="l" pos="0"/>
              </a:tabLst>
            </a:pPr>
            <a:endParaRPr b="0" lang="fr-FR" sz="700" spc="-1" strike="noStrike">
              <a:latin typeface="Arial"/>
            </a:endParaRPr>
          </a:p>
        </p:txBody>
      </p:sp>
      <p:sp>
        <p:nvSpPr>
          <p:cNvPr id="40" name="Google Shape;55;p13"/>
          <p:cNvSpPr/>
          <p:nvPr/>
        </p:nvSpPr>
        <p:spPr>
          <a:xfrm>
            <a:off x="1875960" y="492120"/>
            <a:ext cx="1668960" cy="2683800"/>
          </a:xfrm>
          <a:prstGeom prst="rect">
            <a:avLst/>
          </a:prstGeom>
          <a:noFill/>
          <a:ln w="9360">
            <a:solidFill>
              <a:srgbClr val="cc0000"/>
            </a:solidFill>
            <a:round/>
          </a:ln>
        </p:spPr>
        <p:style>
          <a:lnRef idx="0"/>
          <a:fillRef idx="0"/>
          <a:effectRef idx="0"/>
          <a:fontRef idx="minor"/>
        </p:style>
        <p:txBody>
          <a:bodyPr tIns="91440" bIns="91440" anchor="t">
            <a:noAutofit/>
          </a:bodyPr>
          <a:p>
            <a:pPr>
              <a:lnSpc>
                <a:spcPct val="100000"/>
              </a:lnSpc>
              <a:tabLst>
                <a:tab algn="l" pos="0"/>
              </a:tabLst>
            </a:pPr>
            <a:r>
              <a:rPr b="1" lang="fr" sz="900" spc="-1" strike="noStrike">
                <a:solidFill>
                  <a:srgbClr val="cc0000"/>
                </a:solidFill>
                <a:latin typeface="Open Sans"/>
                <a:ea typeface="Open Sans"/>
              </a:rPr>
              <a:t>Usagers</a:t>
            </a:r>
            <a:endParaRPr b="0" lang="fr-FR" sz="900" spc="-1" strike="noStrike">
              <a:latin typeface="Arial"/>
            </a:endParaRPr>
          </a:p>
          <a:p>
            <a:pPr>
              <a:lnSpc>
                <a:spcPct val="100000"/>
              </a:lnSpc>
              <a:tabLst>
                <a:tab algn="l" pos="0"/>
              </a:tabLst>
            </a:pPr>
            <a:r>
              <a:rPr b="0" lang="fr" sz="700" spc="-1" strike="noStrike">
                <a:solidFill>
                  <a:srgbClr val="cc0000"/>
                </a:solidFill>
                <a:latin typeface="Open Sans"/>
                <a:ea typeface="Open Sans"/>
              </a:rPr>
              <a:t>Quels sont les différents usagers que votre solution va cibler ?</a:t>
            </a:r>
            <a:endParaRPr b="0" lang="fr-FR" sz="700" spc="-1" strike="noStrike">
              <a:latin typeface="Arial"/>
            </a:endParaRPr>
          </a:p>
          <a:p>
            <a:pPr>
              <a:lnSpc>
                <a:spcPct val="100000"/>
              </a:lnSpc>
              <a:tabLst>
                <a:tab algn="l" pos="0"/>
              </a:tabLst>
            </a:pPr>
            <a:endParaRPr b="0" lang="fr-FR" sz="700" spc="-1" strike="noStrike">
              <a:latin typeface="Arial"/>
            </a:endParaRPr>
          </a:p>
          <a:p>
            <a:pPr>
              <a:lnSpc>
                <a:spcPct val="100000"/>
              </a:lnSpc>
              <a:tabLst>
                <a:tab algn="l" pos="0"/>
              </a:tabLst>
            </a:pPr>
            <a:endParaRPr b="0" lang="fr-FR" sz="700" spc="-1" strike="noStrike">
              <a:latin typeface="Arial"/>
            </a:endParaRPr>
          </a:p>
          <a:p>
            <a:pPr>
              <a:lnSpc>
                <a:spcPct val="100000"/>
              </a:lnSpc>
              <a:tabLst>
                <a:tab algn="l" pos="0"/>
              </a:tabLst>
            </a:pPr>
            <a:r>
              <a:rPr b="0" lang="fr" sz="700" spc="-1" strike="noStrike">
                <a:solidFill>
                  <a:srgbClr val="cc0000"/>
                </a:solidFill>
                <a:latin typeface="Open Sans"/>
                <a:ea typeface="Open Sans"/>
              </a:rPr>
              <a:t>Agence de location de vehicul et  clients. L’agence qui peut se connecter à un espace admin, peut inserer des vehicules avec leurs caractéristiques et pouvoir en retrancher d’autres. Le client peut se connecter pour regarder les annonces des agences proches de chez lui et Faire des recherches selon certaines critères et pouvoir demander la location d’un véhicul qui le convient. </a:t>
            </a:r>
            <a:endParaRPr b="0" lang="fr-FR" sz="700" spc="-1" strike="noStrike">
              <a:latin typeface="Arial"/>
            </a:endParaRPr>
          </a:p>
          <a:p>
            <a:pPr>
              <a:lnSpc>
                <a:spcPct val="100000"/>
              </a:lnSpc>
              <a:tabLst>
                <a:tab algn="l" pos="0"/>
              </a:tabLst>
            </a:pPr>
            <a:r>
              <a:rPr b="0" lang="fr" sz="700" spc="-1" strike="noStrike">
                <a:solidFill>
                  <a:srgbClr val="cc0000"/>
                </a:solidFill>
                <a:latin typeface="Open Sans"/>
                <a:ea typeface="Open Sans"/>
              </a:rPr>
              <a:t>L’administrateur sera en mesure d’accepter ou de refuser la demande selon que le profil de la personne est conventionnel ou non. </a:t>
            </a:r>
            <a:endParaRPr b="0" lang="fr-FR" sz="700" spc="-1" strike="noStrike">
              <a:latin typeface="Arial"/>
            </a:endParaRPr>
          </a:p>
          <a:p>
            <a:pPr>
              <a:lnSpc>
                <a:spcPct val="115000"/>
              </a:lnSpc>
              <a:tabLst>
                <a:tab algn="l" pos="0"/>
              </a:tabLst>
            </a:pPr>
            <a:r>
              <a:rPr b="1" lang="fr" sz="1000" spc="-1" strike="noStrike">
                <a:solidFill>
                  <a:schemeClr val="lt1"/>
                </a:solidFill>
                <a:latin typeface="Open Sans"/>
                <a:ea typeface="Open Sans"/>
              </a:rPr>
              <a:t>	</a:t>
            </a:r>
            <a:r>
              <a:rPr b="1" lang="fr" sz="1000" spc="-1" strike="noStrike">
                <a:solidFill>
                  <a:schemeClr val="lt1"/>
                </a:solidFill>
                <a:latin typeface="Open Sans"/>
                <a:ea typeface="Open Sans"/>
              </a:rPr>
              <a:t>	</a:t>
            </a:r>
            <a:r>
              <a:rPr b="1" lang="fr" sz="1000" spc="-1" strike="noStrike">
                <a:solidFill>
                  <a:schemeClr val="lt1"/>
                </a:solidFill>
                <a:latin typeface="Open Sans"/>
                <a:ea typeface="Open Sans"/>
              </a:rPr>
              <a:t>	</a:t>
            </a:r>
            <a:r>
              <a:rPr b="1" lang="fr" sz="1000" spc="-1" strike="noStrike">
                <a:solidFill>
                  <a:schemeClr val="lt1"/>
                </a:solidFill>
                <a:latin typeface="Open Sans"/>
                <a:ea typeface="Open Sans"/>
              </a:rPr>
              <a:t>	</a:t>
            </a:r>
            <a:r>
              <a:rPr b="1" lang="fr" sz="1000" spc="-1" strike="noStrike">
                <a:solidFill>
                  <a:schemeClr val="lt1"/>
                </a:solidFill>
                <a:latin typeface="Open Sans"/>
                <a:ea typeface="Open Sans"/>
              </a:rPr>
              <a:t>	</a:t>
            </a:r>
            <a:endParaRPr b="0" lang="fr-FR" sz="1000" spc="-1" strike="noStrike">
              <a:latin typeface="Arial"/>
            </a:endParaRPr>
          </a:p>
          <a:p>
            <a:pPr>
              <a:lnSpc>
                <a:spcPct val="100000"/>
              </a:lnSpc>
              <a:tabLst>
                <a:tab algn="l" pos="0"/>
              </a:tabLst>
            </a:pPr>
            <a:r>
              <a:rPr b="1" lang="fr" sz="1000" spc="-1" strike="noStrike">
                <a:solidFill>
                  <a:schemeClr val="lt1"/>
                </a:solidFill>
                <a:latin typeface="Open Sans"/>
                <a:ea typeface="Open Sans"/>
              </a:rPr>
              <a:t>	</a:t>
            </a:r>
            <a:r>
              <a:rPr b="1" lang="fr" sz="1000" spc="-1" strike="noStrike">
                <a:solidFill>
                  <a:schemeClr val="lt1"/>
                </a:solidFill>
                <a:latin typeface="Open Sans"/>
                <a:ea typeface="Open Sans"/>
              </a:rPr>
              <a:t>	</a:t>
            </a:r>
            <a:r>
              <a:rPr b="1" lang="fr" sz="1000" spc="-1" strike="noStrike">
                <a:solidFill>
                  <a:schemeClr val="lt1"/>
                </a:solidFill>
                <a:latin typeface="Open Sans"/>
                <a:ea typeface="Open Sans"/>
              </a:rPr>
              <a:t>	</a:t>
            </a:r>
            <a:r>
              <a:rPr b="1" lang="fr" sz="1000" spc="-1" strike="noStrike">
                <a:solidFill>
                  <a:schemeClr val="lt1"/>
                </a:solidFill>
                <a:latin typeface="Open Sans"/>
                <a:ea typeface="Open Sans"/>
              </a:rPr>
              <a:t>	</a:t>
            </a:r>
            <a:endParaRPr b="0" lang="fr-FR" sz="1000" spc="-1" strike="noStrike">
              <a:latin typeface="Arial"/>
            </a:endParaRPr>
          </a:p>
          <a:p>
            <a:pPr>
              <a:lnSpc>
                <a:spcPct val="100000"/>
              </a:lnSpc>
              <a:tabLst>
                <a:tab algn="l" pos="0"/>
              </a:tabLst>
            </a:pPr>
            <a:r>
              <a:rPr b="1" lang="fr" sz="1000" spc="-1" strike="noStrike">
                <a:solidFill>
                  <a:schemeClr val="lt1"/>
                </a:solidFill>
                <a:latin typeface="Open Sans"/>
                <a:ea typeface="Open Sans"/>
              </a:rPr>
              <a:t>	</a:t>
            </a:r>
            <a:r>
              <a:rPr b="1" lang="fr" sz="1000" spc="-1" strike="noStrike">
                <a:solidFill>
                  <a:schemeClr val="lt1"/>
                </a:solidFill>
                <a:latin typeface="Open Sans"/>
                <a:ea typeface="Open Sans"/>
              </a:rPr>
              <a:t>	</a:t>
            </a:r>
            <a:r>
              <a:rPr b="1" lang="fr" sz="1000" spc="-1" strike="noStrike">
                <a:solidFill>
                  <a:schemeClr val="lt1"/>
                </a:solidFill>
                <a:latin typeface="Open Sans"/>
                <a:ea typeface="Open Sans"/>
              </a:rPr>
              <a:t>	</a:t>
            </a:r>
            <a:endParaRPr b="0" lang="fr-FR" sz="1000" spc="-1" strike="noStrike">
              <a:latin typeface="Arial"/>
            </a:endParaRPr>
          </a:p>
          <a:p>
            <a:pPr>
              <a:lnSpc>
                <a:spcPct val="100000"/>
              </a:lnSpc>
              <a:tabLst>
                <a:tab algn="l" pos="0"/>
              </a:tabLst>
            </a:pPr>
            <a:r>
              <a:rPr b="1" lang="fr" sz="1000" spc="-1" strike="noStrike">
                <a:solidFill>
                  <a:schemeClr val="lt1"/>
                </a:solidFill>
                <a:latin typeface="Open Sans"/>
                <a:ea typeface="Open Sans"/>
              </a:rPr>
              <a:t>	</a:t>
            </a:r>
            <a:r>
              <a:rPr b="1" lang="fr" sz="1000" spc="-1" strike="noStrike">
                <a:solidFill>
                  <a:schemeClr val="lt1"/>
                </a:solidFill>
                <a:latin typeface="Open Sans"/>
                <a:ea typeface="Open Sans"/>
              </a:rPr>
              <a:t>	</a:t>
            </a:r>
            <a:endParaRPr b="0" lang="fr-FR" sz="1000" spc="-1" strike="noStrike">
              <a:latin typeface="Arial"/>
            </a:endParaRPr>
          </a:p>
          <a:p>
            <a:pPr>
              <a:lnSpc>
                <a:spcPct val="100000"/>
              </a:lnSpc>
              <a:tabLst>
                <a:tab algn="l" pos="0"/>
              </a:tabLst>
            </a:pPr>
            <a:r>
              <a:rPr b="1" lang="fr" sz="1000" spc="-1" strike="noStrike">
                <a:solidFill>
                  <a:schemeClr val="lt1"/>
                </a:solidFill>
                <a:latin typeface="Open Sans"/>
                <a:ea typeface="Open Sans"/>
              </a:rPr>
              <a:t> </a:t>
            </a:r>
            <a:r>
              <a:rPr b="1" lang="fr" sz="1000" spc="-1" strike="noStrike">
                <a:solidFill>
                  <a:schemeClr val="lt1"/>
                </a:solidFill>
                <a:latin typeface="Open Sans"/>
                <a:ea typeface="Open Sans"/>
              </a:rPr>
              <a:t>clients/usagers que votre solution va cibler ?</a:t>
            </a:r>
            <a:endParaRPr b="0" lang="fr-FR" sz="1000" spc="-1" strike="noStrike">
              <a:latin typeface="Arial"/>
            </a:endParaRPr>
          </a:p>
          <a:p>
            <a:pPr>
              <a:lnSpc>
                <a:spcPct val="100000"/>
              </a:lnSpc>
              <a:tabLst>
                <a:tab algn="l" pos="0"/>
              </a:tabLst>
            </a:pPr>
            <a:endParaRPr b="0" lang="fr-FR" sz="1000" spc="-1" strike="noStrike">
              <a:latin typeface="Arial"/>
            </a:endParaRPr>
          </a:p>
        </p:txBody>
      </p:sp>
      <p:sp>
        <p:nvSpPr>
          <p:cNvPr id="41" name="Google Shape;56;p13"/>
          <p:cNvSpPr/>
          <p:nvPr/>
        </p:nvSpPr>
        <p:spPr>
          <a:xfrm>
            <a:off x="3641760" y="492120"/>
            <a:ext cx="1724760" cy="4561560"/>
          </a:xfrm>
          <a:prstGeom prst="rect">
            <a:avLst/>
          </a:prstGeom>
          <a:noFill/>
          <a:ln w="9360">
            <a:solidFill>
              <a:srgbClr val="4285f4"/>
            </a:solidFill>
            <a:round/>
          </a:ln>
        </p:spPr>
        <p:style>
          <a:lnRef idx="0"/>
          <a:fillRef idx="0"/>
          <a:effectRef idx="0"/>
          <a:fontRef idx="minor"/>
        </p:style>
        <p:txBody>
          <a:bodyPr tIns="91440" bIns="91440" anchor="t">
            <a:noAutofit/>
          </a:bodyPr>
          <a:p>
            <a:pPr>
              <a:lnSpc>
                <a:spcPct val="100000"/>
              </a:lnSpc>
              <a:tabLst>
                <a:tab algn="l" pos="0"/>
              </a:tabLst>
            </a:pPr>
            <a:r>
              <a:rPr b="1" lang="fr" sz="900" spc="-1" strike="noStrike">
                <a:solidFill>
                  <a:schemeClr val="accent1"/>
                </a:solidFill>
                <a:latin typeface="Open Sans"/>
                <a:ea typeface="Open Sans"/>
              </a:rPr>
              <a:t>Notre solution</a:t>
            </a:r>
            <a:endParaRPr b="0" lang="fr-FR" sz="900" spc="-1" strike="noStrike">
              <a:latin typeface="Arial"/>
            </a:endParaRPr>
          </a:p>
          <a:p>
            <a:pPr>
              <a:lnSpc>
                <a:spcPct val="100000"/>
              </a:lnSpc>
              <a:tabLst>
                <a:tab algn="l" pos="0"/>
              </a:tabLst>
            </a:pPr>
            <a:r>
              <a:rPr b="0" lang="fr" sz="800" spc="-1" strike="noStrike">
                <a:solidFill>
                  <a:schemeClr val="accent1"/>
                </a:solidFill>
                <a:latin typeface="Open Sans"/>
                <a:ea typeface="Open Sans"/>
              </a:rPr>
              <a:t>Vous pouvez insérer votre logo/visuels ici. Résumez votre solution en quelques mots succincts (proposition de valeur)</a:t>
            </a:r>
            <a:endParaRPr b="0" lang="fr-FR" sz="800" spc="-1" strike="noStrike">
              <a:latin typeface="Arial"/>
            </a:endParaRPr>
          </a:p>
          <a:p>
            <a:pPr>
              <a:lnSpc>
                <a:spcPct val="100000"/>
              </a:lnSpc>
              <a:tabLst>
                <a:tab algn="l" pos="0"/>
              </a:tabLst>
            </a:pPr>
            <a:endParaRPr b="0" lang="fr-FR" sz="800" spc="-1" strike="noStrike">
              <a:latin typeface="Arial"/>
            </a:endParaRPr>
          </a:p>
          <a:p>
            <a:pPr>
              <a:lnSpc>
                <a:spcPct val="100000"/>
              </a:lnSpc>
              <a:tabLst>
                <a:tab algn="l" pos="0"/>
              </a:tabLst>
            </a:pPr>
            <a:r>
              <a:rPr b="0" lang="fr" sz="800" spc="-1" strike="noStrike">
                <a:solidFill>
                  <a:schemeClr val="accent1"/>
                </a:solidFill>
                <a:latin typeface="Open Sans"/>
                <a:ea typeface="Open Sans"/>
              </a:rPr>
              <a:t>1) authentification</a:t>
            </a:r>
            <a:endParaRPr b="0" lang="fr-FR" sz="800" spc="-1" strike="noStrike">
              <a:latin typeface="Arial"/>
            </a:endParaRPr>
          </a:p>
          <a:p>
            <a:pPr>
              <a:lnSpc>
                <a:spcPct val="100000"/>
              </a:lnSpc>
              <a:tabLst>
                <a:tab algn="l" pos="0"/>
              </a:tabLst>
            </a:pPr>
            <a:r>
              <a:rPr b="0" lang="fr" sz="800" spc="-1" strike="noStrike">
                <a:solidFill>
                  <a:schemeClr val="accent1"/>
                </a:solidFill>
                <a:latin typeface="Open Sans"/>
                <a:ea typeface="Open Sans"/>
              </a:rPr>
              <a:t>2) recherche par critères</a:t>
            </a:r>
            <a:endParaRPr b="0" lang="fr-FR" sz="800" spc="-1" strike="noStrike">
              <a:latin typeface="Arial"/>
            </a:endParaRPr>
          </a:p>
          <a:p>
            <a:pPr>
              <a:lnSpc>
                <a:spcPct val="100000"/>
              </a:lnSpc>
              <a:tabLst>
                <a:tab algn="l" pos="0"/>
              </a:tabLst>
            </a:pPr>
            <a:r>
              <a:rPr b="0" lang="fr" sz="800" spc="-1" strike="noStrike">
                <a:solidFill>
                  <a:schemeClr val="accent1"/>
                </a:solidFill>
                <a:latin typeface="Open Sans"/>
                <a:ea typeface="Open Sans"/>
              </a:rPr>
              <a:t>3) Toute personne peut voir ou reserver un ou plusieurs vehicul</a:t>
            </a:r>
            <a:endParaRPr b="0" lang="fr-FR" sz="800" spc="-1" strike="noStrike">
              <a:latin typeface="Arial"/>
            </a:endParaRPr>
          </a:p>
          <a:p>
            <a:pPr>
              <a:lnSpc>
                <a:spcPct val="100000"/>
              </a:lnSpc>
              <a:tabLst>
                <a:tab algn="l" pos="0"/>
              </a:tabLst>
            </a:pPr>
            <a:r>
              <a:rPr b="0" lang="fr" sz="800" spc="-1" strike="noStrike">
                <a:solidFill>
                  <a:schemeClr val="accent1"/>
                </a:solidFill>
                <a:latin typeface="Open Sans"/>
                <a:ea typeface="Open Sans"/>
              </a:rPr>
              <a:t>4)Choisir sa réservation, à l'aide des informations spécifiques concernant le type de</a:t>
            </a:r>
            <a:endParaRPr b="0" lang="fr-FR" sz="800" spc="-1" strike="noStrike">
              <a:latin typeface="Arial"/>
            </a:endParaRPr>
          </a:p>
          <a:p>
            <a:pPr>
              <a:lnSpc>
                <a:spcPct val="100000"/>
              </a:lnSpc>
              <a:tabLst>
                <a:tab algn="l" pos="0"/>
              </a:tabLst>
            </a:pPr>
            <a:r>
              <a:rPr b="0" lang="fr" sz="800" spc="-1" strike="noStrike">
                <a:solidFill>
                  <a:schemeClr val="accent1"/>
                </a:solidFill>
                <a:latin typeface="Open Sans"/>
                <a:ea typeface="Open Sans"/>
              </a:rPr>
              <a:t>véhicule le tarif et des autres fonctionnalités de véhicule.</a:t>
            </a:r>
            <a:endParaRPr b="0" lang="fr-FR" sz="800" spc="-1" strike="noStrike">
              <a:latin typeface="Arial"/>
            </a:endParaRPr>
          </a:p>
          <a:p>
            <a:pPr>
              <a:lnSpc>
                <a:spcPct val="100000"/>
              </a:lnSpc>
              <a:tabLst>
                <a:tab algn="l" pos="0"/>
              </a:tabLst>
            </a:pPr>
            <a:r>
              <a:rPr b="0" lang="fr" sz="800" spc="-1" strike="noStrike">
                <a:solidFill>
                  <a:schemeClr val="accent1"/>
                </a:solidFill>
                <a:latin typeface="Open Sans"/>
                <a:ea typeface="Open Sans"/>
              </a:rPr>
              <a:t>5) Remplir un formulaire après Le choix de véhicule.</a:t>
            </a:r>
            <a:endParaRPr b="0" lang="fr-FR" sz="800" spc="-1" strike="noStrike">
              <a:latin typeface="Arial"/>
            </a:endParaRPr>
          </a:p>
          <a:p>
            <a:pPr>
              <a:lnSpc>
                <a:spcPct val="100000"/>
              </a:lnSpc>
              <a:tabLst>
                <a:tab algn="l" pos="0"/>
              </a:tabLst>
            </a:pPr>
            <a:r>
              <a:rPr b="0" lang="fr" sz="800" spc="-1" strike="noStrike">
                <a:solidFill>
                  <a:schemeClr val="accent1"/>
                </a:solidFill>
                <a:latin typeface="Open Sans"/>
                <a:ea typeface="Open Sans"/>
              </a:rPr>
              <a:t>6) Le client doit signer un contrat de location à l'agence</a:t>
            </a:r>
            <a:endParaRPr b="0" lang="fr-FR" sz="800" spc="-1" strike="noStrike">
              <a:latin typeface="Arial"/>
            </a:endParaRPr>
          </a:p>
          <a:p>
            <a:pPr>
              <a:lnSpc>
                <a:spcPct val="100000"/>
              </a:lnSpc>
              <a:tabLst>
                <a:tab algn="l" pos="0"/>
              </a:tabLst>
            </a:pPr>
            <a:r>
              <a:rPr b="0" lang="fr" sz="800" spc="-1" strike="noStrike">
                <a:solidFill>
                  <a:schemeClr val="accent1"/>
                </a:solidFill>
                <a:latin typeface="Open Sans"/>
                <a:ea typeface="Open Sans"/>
              </a:rPr>
              <a:t>7) devis genéré de façon automatique</a:t>
            </a:r>
            <a:endParaRPr b="0" lang="fr-FR" sz="800" spc="-1" strike="noStrike">
              <a:latin typeface="Arial"/>
            </a:endParaRPr>
          </a:p>
          <a:p>
            <a:pPr>
              <a:lnSpc>
                <a:spcPct val="100000"/>
              </a:lnSpc>
              <a:tabLst>
                <a:tab algn="l" pos="0"/>
              </a:tabLst>
            </a:pPr>
            <a:r>
              <a:rPr b="0" lang="fr" sz="800" spc="-1" strike="noStrike">
                <a:solidFill>
                  <a:schemeClr val="accent1"/>
                </a:solidFill>
                <a:latin typeface="Open Sans"/>
                <a:ea typeface="Open Sans"/>
              </a:rPr>
              <a:t>8) Chaque agence gère son espace personnalisé (ajouter des vehicules, les modifier ou encore les supprimer)</a:t>
            </a:r>
            <a:endParaRPr b="0" lang="fr-FR" sz="800" spc="-1" strike="noStrike">
              <a:latin typeface="Arial"/>
            </a:endParaRPr>
          </a:p>
          <a:p>
            <a:pPr>
              <a:lnSpc>
                <a:spcPct val="100000"/>
              </a:lnSpc>
              <a:tabLst>
                <a:tab algn="l" pos="0"/>
              </a:tabLst>
            </a:pPr>
            <a:r>
              <a:rPr b="0" lang="fr" sz="800" spc="-1" strike="noStrike">
                <a:solidFill>
                  <a:schemeClr val="accent1"/>
                </a:solidFill>
                <a:latin typeface="Open Sans"/>
                <a:ea typeface="Open Sans"/>
              </a:rPr>
              <a:t>9) Responsable du site peut supprimer des agences qui ne respectent pas les normes établis par le site</a:t>
            </a:r>
            <a:endParaRPr b="0" lang="fr-FR" sz="800" spc="-1" strike="noStrike">
              <a:latin typeface="Arial"/>
            </a:endParaRPr>
          </a:p>
          <a:p>
            <a:pPr>
              <a:lnSpc>
                <a:spcPct val="100000"/>
              </a:lnSpc>
              <a:tabLst>
                <a:tab algn="l" pos="0"/>
              </a:tabLst>
            </a:pPr>
            <a:r>
              <a:rPr b="0" lang="fr" sz="800" spc="-1" strike="noStrike">
                <a:solidFill>
                  <a:schemeClr val="accent1"/>
                </a:solidFill>
                <a:latin typeface="Open Sans"/>
                <a:ea typeface="Open Sans"/>
              </a:rPr>
              <a:t>10)signalement pour les utilisateurs et pour les locataires</a:t>
            </a:r>
            <a:endParaRPr b="0" lang="fr-FR" sz="800" spc="-1" strike="noStrike">
              <a:latin typeface="Arial"/>
            </a:endParaRPr>
          </a:p>
          <a:p>
            <a:pPr>
              <a:lnSpc>
                <a:spcPct val="100000"/>
              </a:lnSpc>
              <a:tabLst>
                <a:tab algn="l" pos="0"/>
              </a:tabLst>
            </a:pPr>
            <a:r>
              <a:rPr b="0" lang="fr" sz="800" spc="-1" strike="noStrike">
                <a:solidFill>
                  <a:schemeClr val="accent1"/>
                </a:solidFill>
                <a:latin typeface="Open Sans"/>
                <a:ea typeface="Open Sans"/>
              </a:rPr>
              <a:t>11) messages automatique lors de la récupération de la voiture et lors du rendu</a:t>
            </a:r>
            <a:endParaRPr b="0" lang="fr-FR" sz="800" spc="-1" strike="noStrike">
              <a:latin typeface="Arial"/>
            </a:endParaRPr>
          </a:p>
          <a:p>
            <a:pPr>
              <a:lnSpc>
                <a:spcPct val="100000"/>
              </a:lnSpc>
              <a:tabLst>
                <a:tab algn="l" pos="0"/>
              </a:tabLst>
            </a:pPr>
            <a:r>
              <a:rPr b="0" lang="fr" sz="800" spc="-1" strike="noStrike">
                <a:solidFill>
                  <a:schemeClr val="accent1"/>
                </a:solidFill>
                <a:latin typeface="Open Sans"/>
                <a:ea typeface="Open Sans"/>
              </a:rPr>
              <a:t>11) Comparateur de location de voiture.</a:t>
            </a:r>
            <a:endParaRPr b="0" lang="fr-FR" sz="800" spc="-1" strike="noStrike">
              <a:latin typeface="Arial"/>
            </a:endParaRPr>
          </a:p>
          <a:p>
            <a:pPr>
              <a:lnSpc>
                <a:spcPct val="100000"/>
              </a:lnSpc>
              <a:tabLst>
                <a:tab algn="l" pos="0"/>
              </a:tabLst>
            </a:pPr>
            <a:r>
              <a:rPr b="0" lang="fr" sz="800" spc="-1" strike="noStrike">
                <a:solidFill>
                  <a:schemeClr val="accent1"/>
                </a:solidFill>
                <a:latin typeface="Open Sans"/>
                <a:ea typeface="Open Sans"/>
              </a:rPr>
              <a:t> </a:t>
            </a:r>
            <a:endParaRPr b="0" lang="fr-FR" sz="800" spc="-1" strike="noStrike">
              <a:latin typeface="Arial"/>
            </a:endParaRPr>
          </a:p>
          <a:p>
            <a:pPr>
              <a:lnSpc>
                <a:spcPct val="100000"/>
              </a:lnSpc>
              <a:tabLst>
                <a:tab algn="l" pos="0"/>
              </a:tabLst>
            </a:pPr>
            <a:endParaRPr b="0" lang="fr-FR" sz="900" spc="-1" strike="noStrike">
              <a:latin typeface="Arial"/>
            </a:endParaRPr>
          </a:p>
        </p:txBody>
      </p:sp>
      <p:sp>
        <p:nvSpPr>
          <p:cNvPr id="42" name="Google Shape;57;p13"/>
          <p:cNvSpPr/>
          <p:nvPr/>
        </p:nvSpPr>
        <p:spPr>
          <a:xfrm>
            <a:off x="5459040" y="492120"/>
            <a:ext cx="1724760" cy="2683800"/>
          </a:xfrm>
          <a:prstGeom prst="rect">
            <a:avLst/>
          </a:prstGeom>
          <a:noFill/>
          <a:ln w="9360">
            <a:solidFill>
              <a:srgbClr val="0097a7"/>
            </a:solidFill>
            <a:round/>
          </a:ln>
        </p:spPr>
        <p:style>
          <a:lnRef idx="0"/>
          <a:fillRef idx="0"/>
          <a:effectRef idx="0"/>
          <a:fontRef idx="minor"/>
        </p:style>
        <p:txBody>
          <a:bodyPr tIns="91440" bIns="91440" anchor="t">
            <a:noAutofit/>
          </a:bodyPr>
          <a:p>
            <a:pPr>
              <a:lnSpc>
                <a:spcPct val="100000"/>
              </a:lnSpc>
              <a:tabLst>
                <a:tab algn="l" pos="0"/>
              </a:tabLst>
            </a:pPr>
            <a:r>
              <a:rPr b="1" lang="en-GB" sz="1000" spc="-1" strike="noStrike">
                <a:solidFill>
                  <a:schemeClr val="accent5"/>
                </a:solidFill>
                <a:latin typeface="Open Sans"/>
                <a:ea typeface="Open Sans"/>
              </a:rPr>
              <a:t>Usages</a:t>
            </a:r>
            <a:endParaRPr b="0" lang="fr-FR" sz="1000" spc="-1" strike="noStrike">
              <a:latin typeface="Arial"/>
            </a:endParaRPr>
          </a:p>
          <a:p>
            <a:pPr>
              <a:lnSpc>
                <a:spcPct val="100000"/>
              </a:lnSpc>
              <a:tabLst>
                <a:tab algn="l" pos="0"/>
              </a:tabLst>
            </a:pPr>
            <a:r>
              <a:rPr b="0" lang="en-GB" sz="800" spc="-1" strike="noStrike">
                <a:solidFill>
                  <a:schemeClr val="accent5"/>
                </a:solidFill>
                <a:latin typeface="Open Sans"/>
                <a:ea typeface="Open Sans"/>
              </a:rPr>
              <a:t>Comment vos usagers vont-ils utiliser votre solution ? Qu’est-ce que cela changera pour eux ?</a:t>
            </a:r>
            <a:endParaRPr b="0" lang="fr-FR" sz="800" spc="-1" strike="noStrike">
              <a:latin typeface="Arial"/>
            </a:endParaRPr>
          </a:p>
          <a:p>
            <a:pPr>
              <a:lnSpc>
                <a:spcPct val="100000"/>
              </a:lnSpc>
              <a:tabLst>
                <a:tab algn="l" pos="0"/>
              </a:tabLst>
            </a:pPr>
            <a:endParaRPr b="0" lang="fr-FR" sz="800" spc="-1" strike="noStrike">
              <a:latin typeface="Arial"/>
            </a:endParaRPr>
          </a:p>
          <a:p>
            <a:pPr>
              <a:lnSpc>
                <a:spcPct val="100000"/>
              </a:lnSpc>
              <a:tabLst>
                <a:tab algn="l" pos="0"/>
              </a:tabLst>
            </a:pPr>
            <a:r>
              <a:rPr b="0" lang="en-GB" sz="800" spc="-1" strike="noStrike">
                <a:solidFill>
                  <a:schemeClr val="accent5"/>
                </a:solidFill>
                <a:latin typeface="Open Sans"/>
                <a:ea typeface="Open Sans"/>
              </a:rPr>
              <a:t>Au lieu de visiter plusieurs sites pour trouver ce qu’il cherche, un utilisateur peut à travers notre site trouver ce qu’il cherche dans un temps record car notre site se sert de la base de données de plusieurs egances pour trouver le produit le plus apte à correspondre aux critères de l’utilisateur.</a:t>
            </a:r>
            <a:endParaRPr b="0" lang="fr-FR" sz="800" spc="-1" strike="noStrike">
              <a:latin typeface="Arial"/>
            </a:endParaRPr>
          </a:p>
        </p:txBody>
      </p:sp>
      <p:sp>
        <p:nvSpPr>
          <p:cNvPr id="43" name="Google Shape;58;p13"/>
          <p:cNvSpPr/>
          <p:nvPr/>
        </p:nvSpPr>
        <p:spPr>
          <a:xfrm>
            <a:off x="7275960" y="492120"/>
            <a:ext cx="1724760" cy="2683800"/>
          </a:xfrm>
          <a:prstGeom prst="rect">
            <a:avLst/>
          </a:prstGeom>
          <a:noFill/>
          <a:ln w="9360">
            <a:solidFill>
              <a:srgbClr val="0097a7"/>
            </a:solidFill>
            <a:round/>
          </a:ln>
        </p:spPr>
        <p:style>
          <a:lnRef idx="0"/>
          <a:fillRef idx="0"/>
          <a:effectRef idx="0"/>
          <a:fontRef idx="minor"/>
        </p:style>
        <p:txBody>
          <a:bodyPr tIns="91440" bIns="91440" anchor="t">
            <a:noAutofit/>
          </a:bodyPr>
          <a:p>
            <a:pPr>
              <a:lnSpc>
                <a:spcPct val="100000"/>
              </a:lnSpc>
              <a:tabLst>
                <a:tab algn="l" pos="0"/>
              </a:tabLst>
            </a:pPr>
            <a:r>
              <a:rPr b="1" lang="en-GB" sz="1000" spc="-1" strike="noStrike">
                <a:solidFill>
                  <a:schemeClr val="accent5"/>
                </a:solidFill>
                <a:latin typeface="Open Sans"/>
                <a:ea typeface="Open Sans"/>
              </a:rPr>
              <a:t>Accès</a:t>
            </a:r>
            <a:endParaRPr b="0" lang="fr-FR" sz="1000" spc="-1" strike="noStrike">
              <a:latin typeface="Arial"/>
            </a:endParaRPr>
          </a:p>
          <a:p>
            <a:pPr>
              <a:lnSpc>
                <a:spcPct val="100000"/>
              </a:lnSpc>
              <a:tabLst>
                <a:tab algn="l" pos="0"/>
              </a:tabLst>
            </a:pPr>
            <a:r>
              <a:rPr b="0" lang="en-GB" sz="800" spc="-1" strike="noStrike">
                <a:solidFill>
                  <a:schemeClr val="accent5"/>
                </a:solidFill>
                <a:latin typeface="Open Sans"/>
                <a:ea typeface="Open Sans"/>
              </a:rPr>
              <a:t>Comment avez-vous optimisé le parcours utilisateur pour faciliter l’accès aux données/informations ?</a:t>
            </a:r>
            <a:endParaRPr b="0" lang="fr-FR" sz="800" spc="-1" strike="noStrike">
              <a:latin typeface="Arial"/>
            </a:endParaRPr>
          </a:p>
          <a:p>
            <a:pPr>
              <a:lnSpc>
                <a:spcPct val="100000"/>
              </a:lnSpc>
              <a:tabLst>
                <a:tab algn="l" pos="0"/>
              </a:tabLst>
            </a:pPr>
            <a:endParaRPr b="0" lang="fr-FR" sz="800" spc="-1" strike="noStrike">
              <a:latin typeface="Arial"/>
            </a:endParaRPr>
          </a:p>
          <a:p>
            <a:pPr>
              <a:lnSpc>
                <a:spcPct val="100000"/>
              </a:lnSpc>
              <a:tabLst>
                <a:tab algn="l" pos="0"/>
              </a:tabLst>
            </a:pPr>
            <a:r>
              <a:rPr b="0" lang="en-GB" sz="800" spc="-1" strike="noStrike">
                <a:solidFill>
                  <a:schemeClr val="accent5"/>
                </a:solidFill>
                <a:latin typeface="Open Sans"/>
                <a:ea typeface="Open Sans"/>
              </a:rPr>
              <a:t>L’utilisation d’un filtre pour cibler les recherches</a:t>
            </a:r>
            <a:endParaRPr b="0" lang="fr-FR" sz="800" spc="-1" strike="noStrike">
              <a:latin typeface="Arial"/>
            </a:endParaRPr>
          </a:p>
        </p:txBody>
      </p:sp>
      <p:sp>
        <p:nvSpPr>
          <p:cNvPr id="44" name="Google Shape;59;p13"/>
          <p:cNvSpPr/>
          <p:nvPr/>
        </p:nvSpPr>
        <p:spPr>
          <a:xfrm>
            <a:off x="54360" y="3240000"/>
            <a:ext cx="3490560" cy="1825560"/>
          </a:xfrm>
          <a:prstGeom prst="rect">
            <a:avLst/>
          </a:prstGeom>
          <a:noFill/>
          <a:ln w="9360">
            <a:solidFill>
              <a:srgbClr val="cc0000"/>
            </a:solidFill>
            <a:round/>
          </a:ln>
        </p:spPr>
        <p:style>
          <a:lnRef idx="0"/>
          <a:fillRef idx="0"/>
          <a:effectRef idx="0"/>
          <a:fontRef idx="minor"/>
        </p:style>
        <p:txBody>
          <a:bodyPr tIns="91440" bIns="91440" anchor="t">
            <a:noAutofit/>
          </a:bodyPr>
          <a:p>
            <a:pPr>
              <a:lnSpc>
                <a:spcPct val="100000"/>
              </a:lnSpc>
              <a:tabLst>
                <a:tab algn="l" pos="0"/>
              </a:tabLst>
            </a:pPr>
            <a:r>
              <a:rPr b="1" lang="fr" sz="900" spc="-1" strike="noStrike">
                <a:solidFill>
                  <a:srgbClr val="cc0000"/>
                </a:solidFill>
                <a:latin typeface="Open Sans"/>
                <a:ea typeface="Open Sans"/>
              </a:rPr>
              <a:t>Solutions existantes</a:t>
            </a:r>
            <a:endParaRPr b="0" lang="fr-FR" sz="900" spc="-1" strike="noStrike">
              <a:latin typeface="Arial"/>
            </a:endParaRPr>
          </a:p>
          <a:p>
            <a:pPr>
              <a:lnSpc>
                <a:spcPct val="100000"/>
              </a:lnSpc>
              <a:tabLst>
                <a:tab algn="l" pos="0"/>
              </a:tabLst>
            </a:pPr>
            <a:r>
              <a:rPr b="0" lang="fr" sz="700" spc="-1" strike="noStrike">
                <a:solidFill>
                  <a:srgbClr val="cc0000"/>
                </a:solidFill>
                <a:latin typeface="Open Sans"/>
                <a:ea typeface="Open Sans"/>
              </a:rPr>
              <a:t>Quelle(s) solution(s) existe(nt) déjà aujourd’hui pour répondre à ces besoins ?</a:t>
            </a:r>
            <a:endParaRPr b="0" lang="fr-FR" sz="700" spc="-1" strike="noStrike">
              <a:latin typeface="Arial"/>
            </a:endParaRPr>
          </a:p>
          <a:p>
            <a:pPr>
              <a:lnSpc>
                <a:spcPct val="100000"/>
              </a:lnSpc>
              <a:tabLst>
                <a:tab algn="l" pos="0"/>
              </a:tabLst>
            </a:pPr>
            <a:r>
              <a:rPr b="0" lang="fr" sz="700" spc="-1" strike="noStrike">
                <a:solidFill>
                  <a:srgbClr val="cc0000"/>
                </a:solidFill>
                <a:latin typeface="Open Sans"/>
                <a:ea typeface="Open Sans"/>
              </a:rPr>
              <a:t>En quoi votre solution est-elle différente ?</a:t>
            </a:r>
            <a:endParaRPr b="0" lang="fr-FR" sz="700" spc="-1" strike="noStrike">
              <a:latin typeface="Arial"/>
            </a:endParaRPr>
          </a:p>
          <a:p>
            <a:pPr>
              <a:lnSpc>
                <a:spcPct val="100000"/>
              </a:lnSpc>
              <a:tabLst>
                <a:tab algn="l" pos="0"/>
              </a:tabLst>
            </a:pPr>
            <a:endParaRPr b="0" lang="fr-FR" sz="700" spc="-1" strike="noStrike">
              <a:latin typeface="Arial"/>
            </a:endParaRPr>
          </a:p>
          <a:p>
            <a:pPr>
              <a:lnSpc>
                <a:spcPct val="100000"/>
              </a:lnSpc>
              <a:tabLst>
                <a:tab algn="l" pos="0"/>
              </a:tabLst>
            </a:pPr>
            <a:r>
              <a:rPr b="0" lang="fr" sz="700" spc="-1" strike="noStrike">
                <a:solidFill>
                  <a:srgbClr val="cc0000"/>
                </a:solidFill>
                <a:latin typeface="Open Sans"/>
                <a:ea typeface="Open Sans"/>
              </a:rPr>
              <a:t>La solution la plus repandu est l’agence connu Rentalcar.</a:t>
            </a:r>
            <a:endParaRPr b="0" lang="fr-FR" sz="700" spc="-1" strike="noStrike">
              <a:latin typeface="Arial"/>
            </a:endParaRPr>
          </a:p>
          <a:p>
            <a:pPr>
              <a:lnSpc>
                <a:spcPct val="100000"/>
              </a:lnSpc>
              <a:tabLst>
                <a:tab algn="l" pos="0"/>
              </a:tabLst>
            </a:pPr>
            <a:r>
              <a:rPr b="0" lang="fr" sz="700" spc="-1" strike="noStrike">
                <a:solidFill>
                  <a:srgbClr val="cc0000"/>
                </a:solidFill>
                <a:latin typeface="Open Sans"/>
                <a:ea typeface="Open Sans"/>
              </a:rPr>
              <a:t>Notre solution sera differente dans la mesure où elle recense plusieurs site de location de voiture en un site, ce qui reduit considerablement le temps de recherche.</a:t>
            </a:r>
            <a:endParaRPr b="0" lang="fr-FR" sz="700" spc="-1" strike="noStrike">
              <a:latin typeface="Arial"/>
            </a:endParaRPr>
          </a:p>
        </p:txBody>
      </p:sp>
      <p:sp>
        <p:nvSpPr>
          <p:cNvPr id="45" name="Google Shape;60;p13"/>
          <p:cNvSpPr/>
          <p:nvPr/>
        </p:nvSpPr>
        <p:spPr>
          <a:xfrm>
            <a:off x="5454720" y="3240000"/>
            <a:ext cx="3546000" cy="1825560"/>
          </a:xfrm>
          <a:prstGeom prst="rect">
            <a:avLst/>
          </a:prstGeom>
          <a:noFill/>
          <a:ln w="9360">
            <a:solidFill>
              <a:srgbClr val="0097a7"/>
            </a:solidFill>
            <a:round/>
          </a:ln>
        </p:spPr>
        <p:style>
          <a:lnRef idx="0"/>
          <a:fillRef idx="0"/>
          <a:effectRef idx="0"/>
          <a:fontRef idx="minor"/>
        </p:style>
        <p:txBody>
          <a:bodyPr tIns="91440" bIns="91440" anchor="t">
            <a:noAutofit/>
          </a:bodyPr>
          <a:p>
            <a:pPr>
              <a:lnSpc>
                <a:spcPct val="100000"/>
              </a:lnSpc>
              <a:tabLst>
                <a:tab algn="l" pos="0"/>
              </a:tabLst>
            </a:pPr>
            <a:r>
              <a:rPr b="1" lang="fr" sz="900" spc="-1" strike="noStrike">
                <a:solidFill>
                  <a:schemeClr val="accent5"/>
                </a:solidFill>
                <a:latin typeface="Open Sans"/>
                <a:ea typeface="Open Sans"/>
              </a:rPr>
              <a:t>Base de données</a:t>
            </a:r>
            <a:endParaRPr b="0" lang="fr-FR" sz="900" spc="-1" strike="noStrike">
              <a:latin typeface="Arial"/>
            </a:endParaRPr>
          </a:p>
          <a:p>
            <a:pPr>
              <a:lnSpc>
                <a:spcPct val="100000"/>
              </a:lnSpc>
              <a:tabLst>
                <a:tab algn="l" pos="0"/>
              </a:tabLst>
            </a:pPr>
            <a:r>
              <a:rPr b="0" lang="fr" sz="700" spc="-1" strike="noStrike">
                <a:solidFill>
                  <a:schemeClr val="accent5"/>
                </a:solidFill>
                <a:latin typeface="Open Sans"/>
                <a:ea typeface="Open Sans"/>
              </a:rPr>
              <a:t>Comment allez-vous récolter et préparer votre base de données (plusieurs sources, croisement de données, etc.) ? Quels sont vos sources d’importation des donnés ?</a:t>
            </a:r>
            <a:endParaRPr b="0" lang="fr-FR" sz="700" spc="-1" strike="noStrike">
              <a:latin typeface="Arial"/>
            </a:endParaRPr>
          </a:p>
          <a:p>
            <a:pPr>
              <a:lnSpc>
                <a:spcPct val="100000"/>
              </a:lnSpc>
              <a:tabLst>
                <a:tab algn="l" pos="0"/>
              </a:tabLst>
            </a:pPr>
            <a:endParaRPr b="0" lang="fr-FR" sz="700" spc="-1" strike="noStrike">
              <a:latin typeface="Arial"/>
            </a:endParaRPr>
          </a:p>
          <a:p>
            <a:pPr>
              <a:lnSpc>
                <a:spcPct val="100000"/>
              </a:lnSpc>
              <a:tabLst>
                <a:tab algn="l" pos="0"/>
              </a:tabLst>
            </a:pPr>
            <a:r>
              <a:rPr b="0" lang="fr" sz="700" spc="-1" strike="noStrike">
                <a:solidFill>
                  <a:schemeClr val="accent5"/>
                </a:solidFill>
                <a:latin typeface="Open Sans"/>
                <a:ea typeface="Open Sans"/>
              </a:rPr>
              <a:t>Notre base de données provient des sites internets importé en format csv. On prevoit de croiser plusieurs BD pour differents agences .</a:t>
            </a:r>
            <a:endParaRPr b="0" lang="fr-FR" sz="700" spc="-1" strike="noStrike">
              <a:latin typeface="Arial"/>
            </a:endParaRPr>
          </a:p>
        </p:txBody>
      </p:sp>
      <p:sp>
        <p:nvSpPr>
          <p:cNvPr id="46" name="Google Shape;62;p13"/>
          <p:cNvSpPr/>
          <p:nvPr/>
        </p:nvSpPr>
        <p:spPr>
          <a:xfrm>
            <a:off x="874440" y="89640"/>
            <a:ext cx="2670480" cy="306000"/>
          </a:xfrm>
          <a:prstGeom prst="rect">
            <a:avLst/>
          </a:prstGeom>
          <a:noFill/>
          <a:ln w="9360">
            <a:solidFill>
              <a:srgbClr val="000000"/>
            </a:solidFill>
            <a:prstDash val="dot"/>
            <a:round/>
          </a:ln>
        </p:spPr>
        <p:style>
          <a:lnRef idx="0"/>
          <a:fillRef idx="0"/>
          <a:effectRef idx="0"/>
          <a:fontRef idx="minor"/>
        </p:style>
        <p:txBody>
          <a:bodyPr tIns="153360" bIns="153360" anchor="t">
            <a:spAutoFit/>
          </a:bodyPr>
          <a:p>
            <a:pPr>
              <a:lnSpc>
                <a:spcPct val="100000"/>
              </a:lnSpc>
              <a:tabLst>
                <a:tab algn="l" pos="0"/>
              </a:tabLst>
            </a:pPr>
            <a:r>
              <a:rPr b="0" lang="fr" sz="1000" spc="-1" strike="noStrike">
                <a:solidFill>
                  <a:srgbClr val="000000"/>
                </a:solidFill>
                <a:latin typeface="Open Sans"/>
                <a:ea typeface="Open Sans"/>
              </a:rPr>
              <a:t>Nom du projet :  Site de location de voiture</a:t>
            </a:r>
            <a:endParaRPr b="0" lang="fr-FR" sz="1000" spc="-1" strike="noStrike">
              <a:latin typeface="Arial"/>
            </a:endParaRPr>
          </a:p>
        </p:txBody>
      </p:sp>
      <p:sp>
        <p:nvSpPr>
          <p:cNvPr id="47" name="Google Shape;63;p13"/>
          <p:cNvSpPr/>
          <p:nvPr/>
        </p:nvSpPr>
        <p:spPr>
          <a:xfrm>
            <a:off x="3627000" y="720"/>
            <a:ext cx="5358960" cy="579240"/>
          </a:xfrm>
          <a:prstGeom prst="rect">
            <a:avLst/>
          </a:prstGeom>
          <a:noFill/>
          <a:ln w="9360">
            <a:solidFill>
              <a:srgbClr val="000000"/>
            </a:solidFill>
            <a:prstDash val="dot"/>
            <a:round/>
          </a:ln>
        </p:spPr>
        <p:style>
          <a:lnRef idx="0"/>
          <a:fillRef idx="0"/>
          <a:effectRef idx="0"/>
          <a:fontRef idx="minor"/>
        </p:style>
        <p:txBody>
          <a:bodyPr tIns="76680" bIns="76680" anchor="t">
            <a:spAutoFit/>
          </a:bodyPr>
          <a:p>
            <a:pPr>
              <a:lnSpc>
                <a:spcPct val="100000"/>
              </a:lnSpc>
              <a:tabLst>
                <a:tab algn="l" pos="0"/>
              </a:tabLst>
            </a:pPr>
            <a:r>
              <a:rPr b="0" lang="fr" sz="1400" spc="-1" strike="noStrike">
                <a:solidFill>
                  <a:srgbClr val="000000"/>
                </a:solidFill>
                <a:latin typeface="Arial"/>
                <a:ea typeface="Arial"/>
              </a:rPr>
              <a:t>Membres : Karim Tchere, Ballu Rayhan, Goutieres Thomas, randriamisanta fehizoro </a:t>
            </a:r>
            <a:endParaRPr b="0" lang="fr-FR" sz="1400" spc="-1" strike="noStrike">
              <a:latin typeface="Arial"/>
            </a:endParaRPr>
          </a:p>
        </p:txBody>
      </p:sp>
      <p:sp>
        <p:nvSpPr>
          <p:cNvPr id="48" name="Google Shape;64;p13"/>
          <p:cNvSpPr/>
          <p:nvPr/>
        </p:nvSpPr>
        <p:spPr>
          <a:xfrm>
            <a:off x="59040" y="89640"/>
            <a:ext cx="739080" cy="306000"/>
          </a:xfrm>
          <a:prstGeom prst="rect">
            <a:avLst/>
          </a:prstGeom>
          <a:noFill/>
          <a:ln w="9360">
            <a:solidFill>
              <a:srgbClr val="000000"/>
            </a:solidFill>
            <a:prstDash val="dot"/>
            <a:round/>
          </a:ln>
        </p:spPr>
        <p:style>
          <a:lnRef idx="0"/>
          <a:fillRef idx="0"/>
          <a:effectRef idx="0"/>
          <a:fontRef idx="minor"/>
        </p:style>
        <p:txBody>
          <a:bodyPr tIns="153360" bIns="153360" anchor="t">
            <a:spAutoFit/>
          </a:bodyPr>
          <a:p>
            <a:pPr>
              <a:lnSpc>
                <a:spcPct val="100000"/>
              </a:lnSpc>
              <a:tabLst>
                <a:tab algn="l" pos="0"/>
              </a:tabLst>
            </a:pPr>
            <a:r>
              <a:rPr b="0" lang="fr" sz="1000" spc="-1" strike="noStrike">
                <a:solidFill>
                  <a:srgbClr val="000000"/>
                </a:solidFill>
                <a:latin typeface="Open Sans"/>
                <a:ea typeface="Open Sans"/>
              </a:rPr>
              <a:t>Gr. 1  </a:t>
            </a:r>
            <a:endParaRPr b="0" lang="fr-FR"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614</TotalTime>
  <Application>LibreOffice/7.4.1.2$Windows_X86_64 LibreOffice_project/3c58a8f3a960df8bc8fd77b461821e42c061c5f0</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2022-10-05T13:49:08Z</dcterms:modified>
  <cp:revision>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On-screen Show (16:9)</vt:lpwstr>
  </property>
  <property fmtid="{D5CDD505-2E9C-101B-9397-08002B2CF9AE}" pid="4" name="Slides">
    <vt:r8>1</vt:r8>
  </property>
</Properties>
</file>