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2" r:id="rId2"/>
    <p:sldId id="260" r:id="rId3"/>
    <p:sldId id="263" r:id="rId4"/>
    <p:sldId id="267" r:id="rId5"/>
    <p:sldId id="270" r:id="rId6"/>
    <p:sldId id="271" r:id="rId7"/>
    <p:sldId id="272" r:id="rId8"/>
    <p:sldId id="273" r:id="rId9"/>
    <p:sldId id="268" r:id="rId10"/>
    <p:sldId id="274" r:id="rId11"/>
    <p:sldId id="275" r:id="rId12"/>
    <p:sldId id="276" r:id="rId13"/>
    <p:sldId id="277" r:id="rId14"/>
    <p:sldId id="278" r:id="rId15"/>
    <p:sldId id="269" r:id="rId16"/>
    <p:sldId id="279" r:id="rId17"/>
    <p:sldId id="280" r:id="rId18"/>
    <p:sldId id="281" r:id="rId19"/>
    <p:sldId id="282" r:id="rId20"/>
    <p:sldId id="283" r:id="rId21"/>
    <p:sldId id="266" r:id="rId22"/>
    <p:sldId id="258" r:id="rId23"/>
  </p:sldIdLst>
  <p:sldSz cx="12192000" cy="68580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3DAF5-F37A-4E6B-83AD-8A1E54952AE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CD04F-5343-4FBE-86C5-E998018C923E}">
      <dgm:prSet phldrT="[文本]"/>
      <dgm:spPr/>
      <dgm:t>
        <a:bodyPr/>
        <a:lstStyle/>
        <a:p>
          <a:r>
            <a:rPr lang="zh-CN" altLang="en-US" dirty="0" smtClean="0"/>
            <a:t>乌龟</a:t>
          </a:r>
          <a:r>
            <a:rPr lang="en-US" altLang="zh-CN" dirty="0" err="1" smtClean="0"/>
            <a:t>Git</a:t>
          </a:r>
          <a:endParaRPr lang="zh-CN" altLang="en-US" dirty="0"/>
        </a:p>
      </dgm:t>
    </dgm:pt>
    <dgm:pt modelId="{E084B0AE-9C50-4DC6-80E4-A5C76F75FD14}" type="parTrans" cxnId="{B65DCD6C-5FAD-4CFA-A5FF-D40CF27F81D0}">
      <dgm:prSet/>
      <dgm:spPr/>
      <dgm:t>
        <a:bodyPr/>
        <a:lstStyle/>
        <a:p>
          <a:endParaRPr lang="zh-CN" altLang="en-US"/>
        </a:p>
      </dgm:t>
    </dgm:pt>
    <dgm:pt modelId="{580B9A09-E44A-422F-82B6-1CB3478C5CC3}" type="sibTrans" cxnId="{B65DCD6C-5FAD-4CFA-A5FF-D40CF27F81D0}">
      <dgm:prSet/>
      <dgm:spPr/>
      <dgm:t>
        <a:bodyPr/>
        <a:lstStyle/>
        <a:p>
          <a:endParaRPr lang="zh-CN" altLang="en-US"/>
        </a:p>
      </dgm:t>
    </dgm:pt>
    <dgm:pt modelId="{19D302F4-7A12-466E-A88B-1B8EFD748A8E}">
      <dgm:prSet phldrT="[文本]"/>
      <dgm:spPr/>
      <dgm:t>
        <a:bodyPr/>
        <a:lstStyle/>
        <a:p>
          <a:r>
            <a:rPr lang="en-US" altLang="en-US" dirty="0" smtClean="0"/>
            <a:t>git-for-windows.github.io</a:t>
          </a:r>
          <a:endParaRPr lang="zh-CN" altLang="en-US" dirty="0"/>
        </a:p>
      </dgm:t>
    </dgm:pt>
    <dgm:pt modelId="{DCC49ADA-F828-4F67-BAA3-FD3C9C7FBD98}" type="parTrans" cxnId="{12F269A6-4C34-4D60-A23A-E5EC7250C906}">
      <dgm:prSet/>
      <dgm:spPr/>
      <dgm:t>
        <a:bodyPr/>
        <a:lstStyle/>
        <a:p>
          <a:endParaRPr lang="zh-CN" altLang="en-US"/>
        </a:p>
      </dgm:t>
    </dgm:pt>
    <dgm:pt modelId="{011AA9B1-CF36-4965-B0A7-61F8FA9C626C}" type="sibTrans" cxnId="{12F269A6-4C34-4D60-A23A-E5EC7250C906}">
      <dgm:prSet/>
      <dgm:spPr/>
      <dgm:t>
        <a:bodyPr/>
        <a:lstStyle/>
        <a:p>
          <a:endParaRPr lang="zh-CN" altLang="en-US"/>
        </a:p>
      </dgm:t>
    </dgm:pt>
    <dgm:pt modelId="{7AA430BE-71DE-4DA5-8F25-73DCC255D37D}">
      <dgm:prSet phldrT="[文本]"/>
      <dgm:spPr/>
      <dgm:t>
        <a:bodyPr/>
        <a:lstStyle/>
        <a:p>
          <a:r>
            <a:rPr lang="en-US" altLang="zh-CN" dirty="0" smtClean="0"/>
            <a:t>Eclipse</a:t>
          </a:r>
          <a:r>
            <a:rPr lang="en-US" altLang="zh-CN" baseline="0" dirty="0" smtClean="0"/>
            <a:t> </a:t>
          </a:r>
          <a:r>
            <a:rPr lang="en-US" altLang="zh-CN" baseline="0" dirty="0" err="1" smtClean="0"/>
            <a:t>Git</a:t>
          </a:r>
          <a:r>
            <a:rPr lang="en-US" altLang="zh-CN" baseline="0" dirty="0" smtClean="0"/>
            <a:t> Plugin</a:t>
          </a:r>
        </a:p>
        <a:p>
          <a:endParaRPr lang="zh-CN" altLang="en-US" dirty="0"/>
        </a:p>
      </dgm:t>
    </dgm:pt>
    <dgm:pt modelId="{39107B58-C0DD-4C85-B04E-BAA7B9A8D8DC}" type="sibTrans" cxnId="{A048436F-548F-4176-98EB-7782E14FB1D6}">
      <dgm:prSet/>
      <dgm:spPr/>
      <dgm:t>
        <a:bodyPr/>
        <a:lstStyle/>
        <a:p>
          <a:endParaRPr lang="zh-CN" altLang="en-US"/>
        </a:p>
      </dgm:t>
    </dgm:pt>
    <dgm:pt modelId="{FB89BCAC-A024-4CD3-AC86-2AF62B9353F3}" type="parTrans" cxnId="{A048436F-548F-4176-98EB-7782E14FB1D6}">
      <dgm:prSet/>
      <dgm:spPr/>
      <dgm:t>
        <a:bodyPr/>
        <a:lstStyle/>
        <a:p>
          <a:endParaRPr lang="zh-CN" altLang="en-US"/>
        </a:p>
      </dgm:t>
    </dgm:pt>
    <dgm:pt modelId="{887950D4-5015-44DE-B7D8-2594DAB984B3}" type="pres">
      <dgm:prSet presAssocID="{0093DAF5-F37A-4E6B-83AD-8A1E54952AE5}" presName="Name0" presStyleCnt="0">
        <dgm:presLayoutVars>
          <dgm:dir/>
          <dgm:resizeHandles val="exact"/>
        </dgm:presLayoutVars>
      </dgm:prSet>
      <dgm:spPr/>
    </dgm:pt>
    <dgm:pt modelId="{E7C77535-60D7-4AEB-82BF-5A78DF280237}" type="pres">
      <dgm:prSet presAssocID="{27BCD04F-5343-4FBE-86C5-E998018C923E}" presName="compNode" presStyleCnt="0"/>
      <dgm:spPr/>
    </dgm:pt>
    <dgm:pt modelId="{4D2F3808-82DE-4397-86EE-1123856E2B49}" type="pres">
      <dgm:prSet presAssocID="{27BCD04F-5343-4FBE-86C5-E998018C923E}" presName="pict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8BE27B5-10CD-4319-83FE-FF9C8798410C}" type="pres">
      <dgm:prSet presAssocID="{27BCD04F-5343-4FBE-86C5-E998018C923E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8FE5C-1036-41E4-BE84-F4ADCD19676D}" type="pres">
      <dgm:prSet presAssocID="{580B9A09-E44A-422F-82B6-1CB3478C5CC3}" presName="sibTrans" presStyleLbl="sibTrans2D1" presStyleIdx="0" presStyleCnt="0"/>
      <dgm:spPr/>
    </dgm:pt>
    <dgm:pt modelId="{0E87E55F-7AA3-4162-AF59-0AB2F1AA92CF}" type="pres">
      <dgm:prSet presAssocID="{19D302F4-7A12-466E-A88B-1B8EFD748A8E}" presName="compNode" presStyleCnt="0"/>
      <dgm:spPr/>
    </dgm:pt>
    <dgm:pt modelId="{ECCF5384-070F-40F5-B032-6E8CDD137DFA}" type="pres">
      <dgm:prSet presAssocID="{19D302F4-7A12-466E-A88B-1B8EFD748A8E}" presName="pict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155C96B-87B4-483F-B3E8-07959FA2428D}" type="pres">
      <dgm:prSet presAssocID="{19D302F4-7A12-466E-A88B-1B8EFD748A8E}" presName="textRect" presStyleLbl="revTx" presStyleIdx="1" presStyleCnt="3" custScaleX="1659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C5D39-2B71-4661-B656-0D9E33337D86}" type="pres">
      <dgm:prSet presAssocID="{011AA9B1-CF36-4965-B0A7-61F8FA9C626C}" presName="sibTrans" presStyleLbl="sibTrans2D1" presStyleIdx="0" presStyleCnt="0"/>
      <dgm:spPr/>
    </dgm:pt>
    <dgm:pt modelId="{C514CED3-C80F-45BE-999B-896C88658ECB}" type="pres">
      <dgm:prSet presAssocID="{7AA430BE-71DE-4DA5-8F25-73DCC255D37D}" presName="compNode" presStyleCnt="0"/>
      <dgm:spPr/>
    </dgm:pt>
    <dgm:pt modelId="{99BD1430-B882-4D68-A270-EDE6E017E295}" type="pres">
      <dgm:prSet presAssocID="{7AA430BE-71DE-4DA5-8F25-73DCC255D37D}" presName="pict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46B5C11-47A6-48CF-9E81-01F9D7120EC9}" type="pres">
      <dgm:prSet presAssocID="{7AA430BE-71DE-4DA5-8F25-73DCC255D37D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269A6-4C34-4D60-A23A-E5EC7250C906}" srcId="{0093DAF5-F37A-4E6B-83AD-8A1E54952AE5}" destId="{19D302F4-7A12-466E-A88B-1B8EFD748A8E}" srcOrd="1" destOrd="0" parTransId="{DCC49ADA-F828-4F67-BAA3-FD3C9C7FBD98}" sibTransId="{011AA9B1-CF36-4965-B0A7-61F8FA9C626C}"/>
    <dgm:cxn modelId="{A048436F-548F-4176-98EB-7782E14FB1D6}" srcId="{0093DAF5-F37A-4E6B-83AD-8A1E54952AE5}" destId="{7AA430BE-71DE-4DA5-8F25-73DCC255D37D}" srcOrd="2" destOrd="0" parTransId="{FB89BCAC-A024-4CD3-AC86-2AF62B9353F3}" sibTransId="{39107B58-C0DD-4C85-B04E-BAA7B9A8D8DC}"/>
    <dgm:cxn modelId="{15894E09-1E06-4270-B5E8-9B5DEBFD5C8B}" type="presOf" srcId="{580B9A09-E44A-422F-82B6-1CB3478C5CC3}" destId="{E9D8FE5C-1036-41E4-BE84-F4ADCD19676D}" srcOrd="0" destOrd="0" presId="urn:microsoft.com/office/officeart/2005/8/layout/pList1"/>
    <dgm:cxn modelId="{8735FA8B-1228-4767-815C-3E6EA4BD4D0B}" type="presOf" srcId="{7AA430BE-71DE-4DA5-8F25-73DCC255D37D}" destId="{846B5C11-47A6-48CF-9E81-01F9D7120EC9}" srcOrd="0" destOrd="0" presId="urn:microsoft.com/office/officeart/2005/8/layout/pList1"/>
    <dgm:cxn modelId="{22A356F5-C8F1-4780-AC06-46DEA5209CDB}" type="presOf" srcId="{19D302F4-7A12-466E-A88B-1B8EFD748A8E}" destId="{A155C96B-87B4-483F-B3E8-07959FA2428D}" srcOrd="0" destOrd="0" presId="urn:microsoft.com/office/officeart/2005/8/layout/pList1"/>
    <dgm:cxn modelId="{7924B90F-6A89-4283-B726-4F3162049980}" type="presOf" srcId="{27BCD04F-5343-4FBE-86C5-E998018C923E}" destId="{08BE27B5-10CD-4319-83FE-FF9C8798410C}" srcOrd="0" destOrd="0" presId="urn:microsoft.com/office/officeart/2005/8/layout/pList1"/>
    <dgm:cxn modelId="{7967419C-4C71-4CCC-AC87-CF21F4671794}" type="presOf" srcId="{0093DAF5-F37A-4E6B-83AD-8A1E54952AE5}" destId="{887950D4-5015-44DE-B7D8-2594DAB984B3}" srcOrd="0" destOrd="0" presId="urn:microsoft.com/office/officeart/2005/8/layout/pList1"/>
    <dgm:cxn modelId="{B65DCD6C-5FAD-4CFA-A5FF-D40CF27F81D0}" srcId="{0093DAF5-F37A-4E6B-83AD-8A1E54952AE5}" destId="{27BCD04F-5343-4FBE-86C5-E998018C923E}" srcOrd="0" destOrd="0" parTransId="{E084B0AE-9C50-4DC6-80E4-A5C76F75FD14}" sibTransId="{580B9A09-E44A-422F-82B6-1CB3478C5CC3}"/>
    <dgm:cxn modelId="{3C401836-2326-4ACD-9525-1BD82A3AE21A}" type="presOf" srcId="{011AA9B1-CF36-4965-B0A7-61F8FA9C626C}" destId="{628C5D39-2B71-4661-B656-0D9E33337D86}" srcOrd="0" destOrd="0" presId="urn:microsoft.com/office/officeart/2005/8/layout/pList1"/>
    <dgm:cxn modelId="{5CA18CD3-F842-4843-8108-65D09E3E0D8F}" type="presParOf" srcId="{887950D4-5015-44DE-B7D8-2594DAB984B3}" destId="{E7C77535-60D7-4AEB-82BF-5A78DF280237}" srcOrd="0" destOrd="0" presId="urn:microsoft.com/office/officeart/2005/8/layout/pList1"/>
    <dgm:cxn modelId="{41BA7347-898D-4FE5-B199-697D7117717B}" type="presParOf" srcId="{E7C77535-60D7-4AEB-82BF-5A78DF280237}" destId="{4D2F3808-82DE-4397-86EE-1123856E2B49}" srcOrd="0" destOrd="0" presId="urn:microsoft.com/office/officeart/2005/8/layout/pList1"/>
    <dgm:cxn modelId="{1777DB82-5977-483E-97E5-D33107A48E2F}" type="presParOf" srcId="{E7C77535-60D7-4AEB-82BF-5A78DF280237}" destId="{08BE27B5-10CD-4319-83FE-FF9C8798410C}" srcOrd="1" destOrd="0" presId="urn:microsoft.com/office/officeart/2005/8/layout/pList1"/>
    <dgm:cxn modelId="{D31BF556-C0CC-4B43-90A6-749B8A5E5E92}" type="presParOf" srcId="{887950D4-5015-44DE-B7D8-2594DAB984B3}" destId="{E9D8FE5C-1036-41E4-BE84-F4ADCD19676D}" srcOrd="1" destOrd="0" presId="urn:microsoft.com/office/officeart/2005/8/layout/pList1"/>
    <dgm:cxn modelId="{B99F2A2A-76C7-4FB1-8535-D00BD654B660}" type="presParOf" srcId="{887950D4-5015-44DE-B7D8-2594DAB984B3}" destId="{0E87E55F-7AA3-4162-AF59-0AB2F1AA92CF}" srcOrd="2" destOrd="0" presId="urn:microsoft.com/office/officeart/2005/8/layout/pList1"/>
    <dgm:cxn modelId="{29BFE047-4D11-4559-8071-BE1AA12FA3D9}" type="presParOf" srcId="{0E87E55F-7AA3-4162-AF59-0AB2F1AA92CF}" destId="{ECCF5384-070F-40F5-B032-6E8CDD137DFA}" srcOrd="0" destOrd="0" presId="urn:microsoft.com/office/officeart/2005/8/layout/pList1"/>
    <dgm:cxn modelId="{020F8B26-EF37-43FD-A27A-2B6C5347EA9E}" type="presParOf" srcId="{0E87E55F-7AA3-4162-AF59-0AB2F1AA92CF}" destId="{A155C96B-87B4-483F-B3E8-07959FA2428D}" srcOrd="1" destOrd="0" presId="urn:microsoft.com/office/officeart/2005/8/layout/pList1"/>
    <dgm:cxn modelId="{7AEA90DE-F8F9-4C5A-AD8E-04B44F633FAB}" type="presParOf" srcId="{887950D4-5015-44DE-B7D8-2594DAB984B3}" destId="{628C5D39-2B71-4661-B656-0D9E33337D86}" srcOrd="3" destOrd="0" presId="urn:microsoft.com/office/officeart/2005/8/layout/pList1"/>
    <dgm:cxn modelId="{E551A86E-020A-4E29-8DE7-242139DEA022}" type="presParOf" srcId="{887950D4-5015-44DE-B7D8-2594DAB984B3}" destId="{C514CED3-C80F-45BE-999B-896C88658ECB}" srcOrd="4" destOrd="0" presId="urn:microsoft.com/office/officeart/2005/8/layout/pList1"/>
    <dgm:cxn modelId="{6F7AB3F1-AC2A-413C-AB4E-9F3A1E681730}" type="presParOf" srcId="{C514CED3-C80F-45BE-999B-896C88658ECB}" destId="{99BD1430-B882-4D68-A270-EDE6E017E295}" srcOrd="0" destOrd="0" presId="urn:microsoft.com/office/officeart/2005/8/layout/pList1"/>
    <dgm:cxn modelId="{28167787-2F0B-4D00-BDD6-B54ED3ACB779}" type="presParOf" srcId="{C514CED3-C80F-45BE-999B-896C88658ECB}" destId="{846B5C11-47A6-48CF-9E81-01F9D7120EC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F3808-82DE-4397-86EE-1123856E2B49}">
      <dsp:nvSpPr>
        <dsp:cNvPr id="0" name=""/>
        <dsp:cNvSpPr/>
      </dsp:nvSpPr>
      <dsp:spPr>
        <a:xfrm>
          <a:off x="8920" y="904126"/>
          <a:ext cx="3023653" cy="2083297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E27B5-10CD-4319-83FE-FF9C8798410C}">
      <dsp:nvSpPr>
        <dsp:cNvPr id="0" name=""/>
        <dsp:cNvSpPr/>
      </dsp:nvSpPr>
      <dsp:spPr>
        <a:xfrm>
          <a:off x="8920" y="2987423"/>
          <a:ext cx="3023653" cy="112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乌龟</a:t>
          </a:r>
          <a:r>
            <a:rPr lang="en-US" altLang="zh-CN" sz="2600" kern="1200" dirty="0" err="1" smtClean="0"/>
            <a:t>Git</a:t>
          </a:r>
          <a:endParaRPr lang="zh-CN" altLang="en-US" sz="2600" kern="1200" dirty="0"/>
        </a:p>
      </dsp:txBody>
      <dsp:txXfrm>
        <a:off x="8920" y="2987423"/>
        <a:ext cx="3023653" cy="1121775"/>
      </dsp:txXfrm>
    </dsp:sp>
    <dsp:sp modelId="{ECCF5384-070F-40F5-B032-6E8CDD137DFA}">
      <dsp:nvSpPr>
        <dsp:cNvPr id="0" name=""/>
        <dsp:cNvSpPr/>
      </dsp:nvSpPr>
      <dsp:spPr>
        <a:xfrm>
          <a:off x="4332554" y="904126"/>
          <a:ext cx="3023653" cy="208329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5C96B-87B4-483F-B3E8-07959FA2428D}">
      <dsp:nvSpPr>
        <dsp:cNvPr id="0" name=""/>
        <dsp:cNvSpPr/>
      </dsp:nvSpPr>
      <dsp:spPr>
        <a:xfrm>
          <a:off x="3335066" y="2987423"/>
          <a:ext cx="5018629" cy="112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600" kern="1200" dirty="0" smtClean="0"/>
            <a:t>git-for-windows.github.io</a:t>
          </a:r>
          <a:endParaRPr lang="zh-CN" altLang="en-US" sz="2600" kern="1200" dirty="0"/>
        </a:p>
      </dsp:txBody>
      <dsp:txXfrm>
        <a:off x="3335066" y="2987423"/>
        <a:ext cx="5018629" cy="1121775"/>
      </dsp:txXfrm>
    </dsp:sp>
    <dsp:sp modelId="{99BD1430-B882-4D68-A270-EDE6E017E295}">
      <dsp:nvSpPr>
        <dsp:cNvPr id="0" name=""/>
        <dsp:cNvSpPr/>
      </dsp:nvSpPr>
      <dsp:spPr>
        <a:xfrm>
          <a:off x="8656188" y="904126"/>
          <a:ext cx="3023653" cy="2083297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5C11-47A6-48CF-9E81-01F9D7120EC9}">
      <dsp:nvSpPr>
        <dsp:cNvPr id="0" name=""/>
        <dsp:cNvSpPr/>
      </dsp:nvSpPr>
      <dsp:spPr>
        <a:xfrm>
          <a:off x="8656188" y="2987423"/>
          <a:ext cx="3023653" cy="112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Eclipse</a:t>
          </a:r>
          <a:r>
            <a:rPr lang="en-US" altLang="zh-CN" sz="2600" kern="1200" baseline="0" dirty="0" smtClean="0"/>
            <a:t> </a:t>
          </a:r>
          <a:r>
            <a:rPr lang="en-US" altLang="zh-CN" sz="2600" kern="1200" baseline="0" dirty="0" err="1" smtClean="0"/>
            <a:t>Git</a:t>
          </a:r>
          <a:r>
            <a:rPr lang="en-US" altLang="zh-CN" sz="2600" kern="1200" baseline="0" dirty="0" smtClean="0"/>
            <a:t> Plugin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 dirty="0"/>
        </a:p>
      </dsp:txBody>
      <dsp:txXfrm>
        <a:off x="8656188" y="2987423"/>
        <a:ext cx="3023653" cy="112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39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http://git.hubs1.net/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0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乌龟菜单本地建立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）忽略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ignored 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：仓库认为该文件不存在（如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bin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目录，不需要关注）。通过右键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Team =&gt; Ignore 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添加忽略文件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）未跟踪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untracked 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：仓库未跟踪，通常是新建的文件，要接入版本管理可以通过“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Add to Index”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或直接“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操作。</a:t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tracked 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：文件已被仓库记录。</a:t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4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）已添加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added 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untracked 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状态的文件，通过“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Add to Index”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被仓库已知，但是没有“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，“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后可变为“已跟踪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tracked ]”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状态。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5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）已删除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removed 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：从工作区中删除文件，文件会消失，也就没有图标出现，下一次提交时被删除。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Team =&gt; Untrack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可以触发本图标，在“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对话框中可以看到图标。</a:t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6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）已修改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 dirty ]: 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修改“已跟踪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tracked ]”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的文件，未添加到暂存区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Index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（未“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Add to Index”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或“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）的文件，标志与本地库不一致。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7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）已暂存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 staged 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：修改“已跟踪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tracked ]”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的文件，并添加到暂存区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Index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（即执行“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Add to Index”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）；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 </a:t>
            </a:r>
          </a:p>
          <a:p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8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）冲突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 conflict ] : 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进行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Marge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合并操作会引起冲突，需要人工解决并添加到索引区修改状态。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 </a:t>
            </a:r>
          </a:p>
          <a:p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9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）已部分暂存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 partially-staged 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：修改“已跟踪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 tracked ]”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的文件，部分修改已添加暂存区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Index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，部分未添加。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     相当于：已跟踪的文件修改，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Add to Index 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，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Commit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前又修改了文件。</a:t>
            </a:r>
          </a:p>
          <a:p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/>
            </a:r>
            <a:b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10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）假设有效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[ assume-valid ]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：一些修改未被</a:t>
            </a:r>
            <a:r>
              <a:rPr lang="en-US" altLang="zh-CN" sz="22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Git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检查。右键</a:t>
            </a:r>
            <a:r>
              <a:rPr lang="en-US" altLang="zh-CN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Team =&gt; Assume unchanged</a:t>
            </a:r>
            <a:r>
              <a:rPr lang="zh-CN" altLang="en-US" sz="22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可产生该状态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31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按项目依次进行， 我会找相应开发人员配合切换，并培训使用， 查看</a:t>
            </a:r>
            <a:r>
              <a:rPr lang="en-US" altLang="zh-CN" dirty="0" smtClean="0"/>
              <a:t>http://git.hubs1.net/admin/groups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2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Ho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507" y="2465614"/>
            <a:ext cx="9103179" cy="11185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2262188" y="3665538"/>
            <a:ext cx="9102725" cy="7016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16345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Ho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507" y="2465614"/>
            <a:ext cx="9103179" cy="11185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9029700" y="5785756"/>
            <a:ext cx="2432957" cy="522515"/>
          </a:xfrm>
          <a:prstGeom prst="rect">
            <a:avLst/>
          </a:prstGeom>
          <a:noFill/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chemeClr val="tx1"/>
                </a:solidFill>
                <a:latin typeface="+mj-ea"/>
                <a:ea typeface="+mj-ea"/>
                <a:cs typeface="微软雅黑 Light" panose="020B0502040204020203" pitchFamily="34" charset="-122"/>
                <a:sym typeface="Calibri Light"/>
              </a:defRPr>
            </a:lvl1pPr>
            <a:lvl2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  <a:lvl6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6pPr>
            <a:lvl7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7pPr>
            <a:lvl8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8pPr>
            <a:lvl9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/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029700" y="5785756"/>
            <a:ext cx="2432957" cy="52251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2262188" y="3665538"/>
            <a:ext cx="9102725" cy="7016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9029699" y="5785756"/>
            <a:ext cx="2432957" cy="5225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spc="3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部门名称</a:t>
            </a:r>
          </a:p>
        </p:txBody>
      </p:sp>
    </p:spTree>
    <p:extLst>
      <p:ext uri="{BB962C8B-B14F-4D97-AF65-F5344CB8AC3E}">
        <p14:creationId xmlns:p14="http://schemas.microsoft.com/office/powerpoint/2010/main" val="18217210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50036" y="6372159"/>
            <a:ext cx="3475264" cy="369328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标题 13"/>
          <p:cNvSpPr>
            <a:spLocks noGrp="1"/>
          </p:cNvSpPr>
          <p:nvPr>
            <p:ph type="title"/>
          </p:nvPr>
        </p:nvSpPr>
        <p:spPr>
          <a:xfrm>
            <a:off x="236764" y="155120"/>
            <a:ext cx="10515600" cy="88990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36538" y="1249363"/>
            <a:ext cx="11688762" cy="49720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766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3"/>
          <p:cNvSpPr>
            <a:spLocks noGrp="1"/>
          </p:cNvSpPr>
          <p:nvPr>
            <p:ph type="title"/>
          </p:nvPr>
        </p:nvSpPr>
        <p:spPr>
          <a:xfrm>
            <a:off x="236764" y="155120"/>
            <a:ext cx="10515600" cy="88990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50036" y="6372159"/>
            <a:ext cx="3475264" cy="369328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</p:nvPr>
        </p:nvSpPr>
        <p:spPr>
          <a:xfrm>
            <a:off x="236538" y="1249363"/>
            <a:ext cx="11688762" cy="5013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215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9551" y="253093"/>
            <a:ext cx="10515600" cy="6939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50036" y="6372159"/>
            <a:ext cx="3475264" cy="369328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9654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5003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9"/>
          <p:cNvSpPr/>
          <p:nvPr userDrawn="1"/>
        </p:nvSpPr>
        <p:spPr>
          <a:xfrm>
            <a:off x="2996292" y="1926771"/>
            <a:ext cx="5910943" cy="3249385"/>
          </a:xfrm>
          <a:prstGeom prst="rect">
            <a:avLst/>
          </a:prstGeom>
          <a:ln w="76200">
            <a:solidFill>
              <a:srgbClr val="A8DBFE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3078163" y="2024063"/>
            <a:ext cx="5746750" cy="3062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0197194" y="6184386"/>
            <a:ext cx="1728106" cy="36932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algn="r">
              <a:defRPr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5" r:id="rId3"/>
    <p:sldLayoutId id="2147483653" r:id="rId4"/>
    <p:sldLayoutId id="2147483654" r:id="rId5"/>
    <p:sldLayoutId id="2147483657" r:id="rId6"/>
    <p:sldLayoutId id="2147483651" r:id="rId7"/>
  </p:sldLayoutIdLst>
  <p:transition spd="med"/>
  <p:hf hdr="0" ftr="0" dt="0"/>
  <p:txStyles>
    <p:titleStyle>
      <a:lvl1pPr>
        <a:lnSpc>
          <a:spcPct val="90000"/>
        </a:lnSpc>
        <a:defRPr sz="3600" b="1">
          <a:solidFill>
            <a:srgbClr val="FFFFFF"/>
          </a:solidFill>
          <a:latin typeface="+mj-ea"/>
          <a:ea typeface="+mj-ea"/>
          <a:cs typeface="微软雅黑 Light" panose="020B0502040204020203" pitchFamily="34" charset="-122"/>
          <a:sym typeface="Calibri Light"/>
        </a:defRPr>
      </a:lvl1pPr>
      <a:lvl2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32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1pPr>
      <a:lvl2pPr marL="647700" indent="-1905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2pPr>
      <a:lvl3pPr marL="1142997" indent="-228597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3pPr>
      <a:lvl4pPr marL="16256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4pPr>
      <a:lvl5pPr marL="20828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5pPr>
      <a:lvl6pPr marL="25400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6pPr>
      <a:lvl7pPr marL="29972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7pPr>
      <a:lvl8pPr marL="34544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8pPr>
      <a:lvl9pPr marL="3911600" indent="-254000">
        <a:lnSpc>
          <a:spcPct val="90000"/>
        </a:lnSpc>
        <a:spcBef>
          <a:spcPts val="1000"/>
        </a:spcBef>
        <a:buSzPct val="100000"/>
        <a:buFont typeface="Arial"/>
        <a:buChar char="•"/>
        <a:defRPr sz="2000">
          <a:solidFill>
            <a:srgbClr val="535353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it/git-tutorial.html" TargetMode="External"/><Relationship Id="rId2" Type="http://schemas.openxmlformats.org/officeDocument/2006/relationships/hyperlink" Target="http://rogerdudler.github.io/git-guide/index.zh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hihlei.iteye.com/blog/2124411" TargetMode="External"/><Relationship Id="rId4" Type="http://schemas.openxmlformats.org/officeDocument/2006/relationships/hyperlink" Target="http://backlogtool.com/git-guide/cn/intro/intro1_1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git.hubs1.net/admin/groups/Finance" TargetMode="External"/><Relationship Id="rId13" Type="http://schemas.openxmlformats.org/officeDocument/2006/relationships/hyperlink" Target="http://git.hubs1.net/admin/groups/ThridHotelAPI" TargetMode="External"/><Relationship Id="rId3" Type="http://schemas.openxmlformats.org/officeDocument/2006/relationships/hyperlink" Target="http://git.hubs1.net/admin/groups/Framework" TargetMode="External"/><Relationship Id="rId7" Type="http://schemas.openxmlformats.org/officeDocument/2006/relationships/hyperlink" Target="http://git.hubs1.net/admin/groups/CC" TargetMode="External"/><Relationship Id="rId12" Type="http://schemas.openxmlformats.org/officeDocument/2006/relationships/hyperlink" Target="http://git.hubs1.net/admin/groups/P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it.hubs1.net/admin/groups/jrezCRS" TargetMode="External"/><Relationship Id="rId11" Type="http://schemas.openxmlformats.org/officeDocument/2006/relationships/hyperlink" Target="http://git.hubs1.net/admin/groups/FOG" TargetMode="External"/><Relationship Id="rId5" Type="http://schemas.openxmlformats.org/officeDocument/2006/relationships/hyperlink" Target="http://git.hubs1.net/admin/groups/jrezFinance" TargetMode="External"/><Relationship Id="rId10" Type="http://schemas.openxmlformats.org/officeDocument/2006/relationships/hyperlink" Target="http://git.hubs1.net/admin/groups/IDS" TargetMode="External"/><Relationship Id="rId4" Type="http://schemas.openxmlformats.org/officeDocument/2006/relationships/hyperlink" Target="http://git.hubs1.net/admin/groups/BASE" TargetMode="External"/><Relationship Id="rId9" Type="http://schemas.openxmlformats.org/officeDocument/2006/relationships/hyperlink" Target="http://git.hubs1.net/admin/groups/TAXML" TargetMode="External"/><Relationship Id="rId14" Type="http://schemas.openxmlformats.org/officeDocument/2006/relationships/hyperlink" Target="http://git.hubs1.net/admin/groups/GroupC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使用培训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err="1"/>
              <a:t>WeHotel</a:t>
            </a:r>
            <a:r>
              <a:rPr lang="zh-CN" altLang="en-US" dirty="0"/>
              <a:t>技术研发中心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019309" y="5785756"/>
            <a:ext cx="2443347" cy="522515"/>
          </a:xfrm>
        </p:spPr>
        <p:txBody>
          <a:bodyPr/>
          <a:lstStyle/>
          <a:p>
            <a:r>
              <a:rPr lang="en-US" altLang="zh-CN" dirty="0" smtClean="0"/>
              <a:t>JREZ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191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检出</a:t>
            </a:r>
            <a:r>
              <a:rPr lang="zh-CN" altLang="en-US" b="0" dirty="0" smtClean="0"/>
              <a:t>仓库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6227" y="1784589"/>
            <a:ext cx="8123809" cy="2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94" y="2326179"/>
            <a:ext cx="276190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145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工作</a:t>
            </a:r>
            <a:r>
              <a:rPr lang="zh-CN" altLang="en-US" b="0" dirty="0" smtClean="0"/>
              <a:t>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8444" y="1249363"/>
            <a:ext cx="10124950" cy="50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709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5025" y="1562605"/>
            <a:ext cx="3460897" cy="38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512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EGit</a:t>
            </a:r>
            <a:r>
              <a:rPr lang="zh-CN" altLang="en-US" dirty="0" smtClean="0"/>
              <a:t>提交</a:t>
            </a:r>
            <a:r>
              <a:rPr lang="zh-CN" altLang="en-US" dirty="0"/>
              <a:t>（</a:t>
            </a:r>
            <a:r>
              <a:rPr lang="en-US" altLang="zh-CN" dirty="0"/>
              <a:t>Commit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792" y="1692664"/>
            <a:ext cx="3542857" cy="27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35" y="1342051"/>
            <a:ext cx="5592849" cy="53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62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解决</a:t>
            </a:r>
            <a:r>
              <a:rPr lang="zh-CN" altLang="en-US" dirty="0"/>
              <a:t>冲突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先本地提交 ， 再</a:t>
            </a:r>
            <a:r>
              <a:rPr lang="en-US" altLang="zh-CN" dirty="0" smtClean="0"/>
              <a:t>Pull </a:t>
            </a:r>
            <a:r>
              <a:rPr lang="zh-CN" altLang="en-US" dirty="0" smtClean="0"/>
              <a:t>， 解决冲突，</a:t>
            </a:r>
            <a:r>
              <a:rPr lang="en-US" altLang="zh-CN" dirty="0" smtClean="0"/>
              <a:t>Merged 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push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9" y="1640492"/>
            <a:ext cx="7114286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70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参考网站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简明指南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rogerdudler.github.io/git-guide/index.zh.html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www.runoob.com/git/git-tutorial.html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backlogtool.com/git-guide/cn/intro/intro1_1.html</a:t>
            </a:r>
            <a:endParaRPr lang="en-US" altLang="zh-CN" dirty="0" smtClean="0"/>
          </a:p>
          <a:p>
            <a:r>
              <a:rPr lang="en-US" altLang="zh-CN" dirty="0" smtClean="0"/>
              <a:t>Eclipse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shihlei.iteye.com/blog/2124411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3240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地址</a:t>
            </a:r>
            <a:r>
              <a:rPr lang="en-US" altLang="zh-CN" dirty="0" smtClean="0"/>
              <a:t>git.hubs1.net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4" y="1712992"/>
            <a:ext cx="9420284" cy="45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83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下都可添加一个</a:t>
            </a:r>
            <a:r>
              <a:rPr lang="en-US" altLang="zh-CN" dirty="0" smtClean="0"/>
              <a:t>README.md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6" y="1815290"/>
            <a:ext cx="8409921" cy="47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162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snippets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代码片段分享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1590375"/>
            <a:ext cx="8054594" cy="48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80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换头像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5" y="1754592"/>
            <a:ext cx="7712215" cy="42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12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1268968"/>
            <a:ext cx="5237018" cy="528785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项目冗余多</a:t>
            </a:r>
            <a:endParaRPr lang="en-US" altLang="zh-CN" dirty="0" smtClean="0"/>
          </a:p>
          <a:p>
            <a:r>
              <a:rPr lang="zh-CN" altLang="en-US" dirty="0" smtClean="0"/>
              <a:t>目录不合理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项目没有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项目没有说明文件， 不便于管理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93357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</a:p>
          <a:p>
            <a:endParaRPr lang="en-US" altLang="zh-CN" dirty="0"/>
          </a:p>
          <a:p>
            <a:r>
              <a:rPr lang="zh-CN" altLang="en-US" dirty="0" smtClean="0"/>
              <a:t>评论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ISSUE</a:t>
            </a:r>
          </a:p>
          <a:p>
            <a:endParaRPr lang="en-US" altLang="zh-CN" dirty="0"/>
          </a:p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105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迁移计划</a:t>
            </a:r>
            <a:r>
              <a:rPr lang="zh-CN" altLang="en-US" dirty="0"/>
              <a:t>顺序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36538" y="1249363"/>
            <a:ext cx="11688762" cy="5492124"/>
          </a:xfrm>
        </p:spPr>
        <p:txBody>
          <a:bodyPr/>
          <a:lstStyle/>
          <a:p>
            <a:r>
              <a:rPr lang="en-US" altLang="zh-CN" b="1" u="sng" dirty="0" smtClean="0">
                <a:hlinkClick r:id="rId3"/>
              </a:rPr>
              <a:t>Framework</a:t>
            </a:r>
            <a:endParaRPr lang="en-US" altLang="zh-CN" b="1" u="sng" dirty="0" smtClean="0"/>
          </a:p>
          <a:p>
            <a:r>
              <a:rPr lang="en-US" altLang="zh-CN" b="1" u="sng" dirty="0">
                <a:hlinkClick r:id="rId4"/>
              </a:rPr>
              <a:t>BASE</a:t>
            </a:r>
            <a:endParaRPr lang="en-US" altLang="zh-CN" b="1" u="sng" dirty="0"/>
          </a:p>
          <a:p>
            <a:r>
              <a:rPr lang="en-US" altLang="zh-CN" b="1" u="sng" dirty="0" err="1" smtClean="0">
                <a:hlinkClick r:id="rId5"/>
              </a:rPr>
              <a:t>jrezFinance</a:t>
            </a:r>
            <a:endParaRPr lang="en-US" altLang="zh-CN" b="1" u="sng" dirty="0" smtClean="0"/>
          </a:p>
          <a:p>
            <a:r>
              <a:rPr lang="en-US" altLang="zh-CN" b="1" dirty="0" err="1" smtClean="0">
                <a:hlinkClick r:id="rId6"/>
              </a:rPr>
              <a:t>jrezCRS</a:t>
            </a:r>
            <a:endParaRPr lang="en-US" altLang="zh-CN" b="1" dirty="0" smtClean="0"/>
          </a:p>
          <a:p>
            <a:r>
              <a:rPr lang="en-US" altLang="zh-CN" b="1" dirty="0">
                <a:hlinkClick r:id="rId7"/>
              </a:rPr>
              <a:t>CC</a:t>
            </a:r>
            <a:endParaRPr lang="en-US" altLang="zh-CN" b="1" dirty="0"/>
          </a:p>
          <a:p>
            <a:r>
              <a:rPr lang="en-US" altLang="zh-CN" b="1" dirty="0" smtClean="0">
                <a:hlinkClick r:id="rId8"/>
              </a:rPr>
              <a:t>Finance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TAXML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IDS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FOG</a:t>
            </a:r>
            <a:endParaRPr lang="en-US" altLang="zh-CN" dirty="0"/>
          </a:p>
          <a:p>
            <a:r>
              <a:rPr lang="en-US" altLang="zh-CN" b="1" dirty="0" smtClean="0">
                <a:hlinkClick r:id="rId12"/>
              </a:rPr>
              <a:t>PMS</a:t>
            </a:r>
            <a:endParaRPr lang="en-US" altLang="zh-CN" b="1" dirty="0"/>
          </a:p>
          <a:p>
            <a:r>
              <a:rPr lang="en-US" altLang="zh-CN" b="1" dirty="0" err="1" smtClean="0">
                <a:hlinkClick r:id="rId13"/>
              </a:rPr>
              <a:t>ThridHotelAPI</a:t>
            </a:r>
            <a:endParaRPr lang="en-US" altLang="zh-CN" b="1" dirty="0" smtClean="0"/>
          </a:p>
          <a:p>
            <a:r>
              <a:rPr lang="en-US" altLang="zh-CN" b="1" u="sng" dirty="0" err="1" smtClean="0">
                <a:hlinkClick r:id="rId14"/>
              </a:rPr>
              <a:t>GroupCRS</a:t>
            </a:r>
            <a:endParaRPr lang="en-US" altLang="zh-CN" b="1" u="sng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1949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107014" y="2698561"/>
            <a:ext cx="371736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sz="6000" b="1" dirty="0" smtClean="0">
                <a:solidFill>
                  <a:srgbClr val="FFFFFF"/>
                </a:solidFill>
                <a:latin typeface="+mj-ea"/>
                <a:ea typeface="+mj-ea"/>
                <a:cs typeface="Microsoft YaHei"/>
                <a:sym typeface="Microsoft YaHei"/>
              </a:rPr>
              <a:t>   </a:t>
            </a:r>
            <a:r>
              <a:rPr lang="zh-CN" altLang="en-US" sz="6000" b="1" dirty="0" smtClean="0">
                <a:solidFill>
                  <a:srgbClr val="FFFFFF"/>
                </a:solidFill>
                <a:latin typeface="+mj-ea"/>
                <a:ea typeface="+mj-ea"/>
                <a:cs typeface="Microsoft YaHei"/>
                <a:sym typeface="Microsoft YaHei"/>
              </a:rPr>
              <a:t>问题反馈</a:t>
            </a:r>
            <a:endParaRPr sz="5000" b="1" dirty="0">
              <a:solidFill>
                <a:srgbClr val="FFFFFF"/>
              </a:solidFill>
              <a:latin typeface="+mj-ea"/>
              <a:ea typeface="+mj-ea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列表和说明</a:t>
            </a:r>
            <a:endParaRPr lang="en-US" altLang="zh-CN" dirty="0" smtClean="0"/>
          </a:p>
          <a:p>
            <a:r>
              <a:rPr lang="en-US" altLang="zh-CN" dirty="0" smtClean="0"/>
              <a:t>README.md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项目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en-US" altLang="zh-CN" dirty="0" smtClean="0"/>
              <a:t>WIKI</a:t>
            </a:r>
          </a:p>
          <a:p>
            <a:r>
              <a:rPr lang="en-US" altLang="zh-CN" dirty="0" smtClean="0"/>
              <a:t>Snippets </a:t>
            </a:r>
            <a:r>
              <a:rPr lang="zh-CN" altLang="en-US" dirty="0" smtClean="0"/>
              <a:t>代码片段分享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2646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6538" y="92490"/>
            <a:ext cx="10515600" cy="889909"/>
          </a:xfrm>
        </p:spPr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GIT</a:t>
            </a:r>
            <a:r>
              <a:rPr lang="zh-CN" altLang="en-US" b="1" dirty="0"/>
              <a:t>是分布式的，</a:t>
            </a:r>
            <a:r>
              <a:rPr lang="en-US" altLang="zh-CN" b="1" dirty="0"/>
              <a:t>SVN</a:t>
            </a:r>
            <a:r>
              <a:rPr lang="zh-CN" altLang="en-US" b="1" dirty="0"/>
              <a:t>不是</a:t>
            </a:r>
          </a:p>
          <a:p>
            <a:pPr marL="0" indent="0">
              <a:buNone/>
            </a:pPr>
            <a:r>
              <a:rPr lang="zh-CN" altLang="en-US" dirty="0" smtClean="0"/>
              <a:t>每一个开发人员的电脑上都有一个</a:t>
            </a:r>
            <a:r>
              <a:rPr lang="en-US" altLang="zh-CN" dirty="0" smtClean="0"/>
              <a:t>Local Repository,</a:t>
            </a:r>
            <a:r>
              <a:rPr lang="zh-CN" altLang="en-US" dirty="0" smtClean="0"/>
              <a:t>所以即使没有网络也一样可以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，查看历史版本记录，创建项 目分支等操作，等网络再次连接上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GIT</a:t>
            </a:r>
            <a:r>
              <a:rPr lang="zh-CN" altLang="en-US" b="1" dirty="0"/>
              <a:t>把内容按元数据方式存储，而</a:t>
            </a:r>
            <a:r>
              <a:rPr lang="en-US" altLang="zh-CN" b="1" dirty="0"/>
              <a:t>SVN</a:t>
            </a:r>
            <a:r>
              <a:rPr lang="zh-CN" altLang="en-US" b="1" dirty="0"/>
              <a:t>是按文件</a:t>
            </a:r>
          </a:p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,.GIT</a:t>
            </a:r>
            <a:r>
              <a:rPr lang="zh-CN" altLang="en-US" dirty="0"/>
              <a:t>目录是处于你的机器上的一个克隆版的版本库，它拥有中心版本库上所有的东西，例如标签，分支，版本记录等。</a:t>
            </a:r>
            <a:r>
              <a:rPr lang="en-US" altLang="zh-CN" dirty="0"/>
              <a:t>.GIT</a:t>
            </a:r>
            <a:r>
              <a:rPr lang="zh-CN" altLang="en-US" dirty="0"/>
              <a:t>目录的体积大小跟</a:t>
            </a:r>
            <a:r>
              <a:rPr lang="en-US" altLang="zh-CN" dirty="0"/>
              <a:t>.SVN</a:t>
            </a:r>
            <a:r>
              <a:rPr lang="zh-CN" altLang="en-US" dirty="0"/>
              <a:t>比较，你会发现它们差距很大。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7589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6538" y="92490"/>
            <a:ext cx="10515600" cy="889909"/>
          </a:xfrm>
        </p:spPr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GIT</a:t>
            </a:r>
            <a:r>
              <a:rPr lang="zh-CN" altLang="en-US" b="1" dirty="0"/>
              <a:t>版本号是全球唯一的，而</a:t>
            </a:r>
            <a:r>
              <a:rPr lang="en-US" altLang="zh-CN" b="1" dirty="0"/>
              <a:t>SVN</a:t>
            </a:r>
            <a:r>
              <a:rPr lang="zh-CN" altLang="en-US" b="1" dirty="0"/>
              <a:t>版本号是全局唯一的</a:t>
            </a:r>
          </a:p>
          <a:p>
            <a:pPr marL="0" indent="0">
              <a:buNone/>
            </a:pPr>
            <a:r>
              <a:rPr lang="en-US" altLang="zh-CN" dirty="0"/>
              <a:t>GIT</a:t>
            </a:r>
            <a:r>
              <a:rPr lang="zh-CN" altLang="en-US" dirty="0"/>
              <a:t>对于每一次提交，通过对文件的内容或目录的结构计算出一个</a:t>
            </a:r>
            <a:r>
              <a:rPr lang="en-US" altLang="zh-CN" dirty="0"/>
              <a:t>SHA-1 </a:t>
            </a:r>
            <a:r>
              <a:rPr lang="zh-CN" altLang="en-US" dirty="0"/>
              <a:t>哈希值，得到一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40</a:t>
            </a:r>
            <a:r>
              <a:rPr lang="zh-CN" altLang="en-US" dirty="0"/>
              <a:t>位的十六进制字符串，</a:t>
            </a:r>
            <a:r>
              <a:rPr lang="en-US" altLang="zh-CN" dirty="0"/>
              <a:t>GIT</a:t>
            </a:r>
            <a:r>
              <a:rPr lang="zh-CN" altLang="en-US" dirty="0"/>
              <a:t>将此字符串作为版本号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GIT </a:t>
            </a:r>
            <a:r>
              <a:rPr lang="zh-CN" altLang="en-US" b="1" dirty="0"/>
              <a:t>分支和</a:t>
            </a:r>
            <a:r>
              <a:rPr lang="en-US" altLang="zh-CN" b="1" dirty="0"/>
              <a:t>SVN</a:t>
            </a:r>
            <a:r>
              <a:rPr lang="zh-CN" altLang="en-US" b="1" dirty="0"/>
              <a:t>的分支不同</a:t>
            </a:r>
          </a:p>
          <a:p>
            <a:pPr marL="0" indent="0">
              <a:buNone/>
            </a:pPr>
            <a:r>
              <a:rPr lang="zh-CN" altLang="en-US" dirty="0"/>
              <a:t>分支在</a:t>
            </a:r>
            <a:r>
              <a:rPr lang="en-US" altLang="zh-CN" dirty="0"/>
              <a:t>SVN</a:t>
            </a:r>
            <a:r>
              <a:rPr lang="zh-CN" altLang="en-US" dirty="0"/>
              <a:t>中一点不特别，就是版本库中的另外的一个目录。如果你想知道是否合并了一个分支，你需要手工运行像这样的命令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propget</a:t>
            </a:r>
            <a:r>
              <a:rPr lang="en-US" altLang="zh-CN" dirty="0"/>
              <a:t> </a:t>
            </a:r>
            <a:r>
              <a:rPr lang="en-US" altLang="zh-CN" dirty="0" err="1"/>
              <a:t>svn:mergeinfo</a:t>
            </a:r>
            <a:r>
              <a:rPr lang="zh-CN" altLang="en-US" dirty="0"/>
              <a:t>，来确认代码是否被合并。所以，经常会发生有些分支被遗漏的情况。</a:t>
            </a:r>
          </a:p>
          <a:p>
            <a:pPr marL="0" indent="0">
              <a:buNone/>
            </a:pPr>
            <a:r>
              <a:rPr lang="zh-CN" altLang="en-US" dirty="0"/>
              <a:t>然而，处理</a:t>
            </a:r>
            <a:r>
              <a:rPr lang="en-US" altLang="zh-CN" dirty="0"/>
              <a:t>GIT </a:t>
            </a:r>
            <a:r>
              <a:rPr lang="zh-CN" altLang="en-US" dirty="0"/>
              <a:t>的分支却是相当的简单和有趣，你可以从同一个工作目录下快速的在几个分支间切换。你很容易发现未被合并的分支，你能简单而快捷的合并这些文件。因为</a:t>
            </a:r>
            <a:r>
              <a:rPr lang="en-US" altLang="zh-CN" dirty="0" err="1"/>
              <a:t>git</a:t>
            </a:r>
            <a:r>
              <a:rPr lang="zh-CN" altLang="en-US" dirty="0"/>
              <a:t>是基于差异来管理分支的，其分支的代价极小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3352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6538" y="92490"/>
            <a:ext cx="10515600" cy="889909"/>
          </a:xfrm>
        </p:spPr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SVN</a:t>
            </a:r>
            <a:r>
              <a:rPr lang="zh-CN" altLang="en-US" b="1" dirty="0"/>
              <a:t>必须先</a:t>
            </a:r>
            <a:r>
              <a:rPr lang="en-US" altLang="zh-CN" b="1" dirty="0"/>
              <a:t>Update</a:t>
            </a:r>
            <a:r>
              <a:rPr lang="zh-CN" altLang="en-US" b="1" dirty="0"/>
              <a:t>才能</a:t>
            </a:r>
            <a:r>
              <a:rPr lang="en-US" altLang="zh-CN" b="1" dirty="0"/>
              <a:t>Commit</a:t>
            </a:r>
          </a:p>
          <a:p>
            <a:pPr marL="0" indent="0">
              <a:buNone/>
            </a:pPr>
            <a:r>
              <a:rPr lang="zh-CN" altLang="en-US" dirty="0"/>
              <a:t>忘记了合并时就会出现一些错误，</a:t>
            </a:r>
            <a:r>
              <a:rPr lang="en-US" altLang="zh-CN" dirty="0" err="1"/>
              <a:t>git</a:t>
            </a:r>
            <a:r>
              <a:rPr lang="zh-CN" altLang="en-US" dirty="0"/>
              <a:t>还是比较少的出现这种情况。</a:t>
            </a:r>
          </a:p>
          <a:p>
            <a:pPr marL="0" indent="0">
              <a:buNone/>
            </a:pPr>
            <a:r>
              <a:rPr lang="zh-CN" altLang="en-US" dirty="0"/>
              <a:t>实际使用中，</a:t>
            </a:r>
            <a:r>
              <a:rPr lang="en-US" altLang="zh-CN" dirty="0" err="1"/>
              <a:t>git</a:t>
            </a:r>
            <a:r>
              <a:rPr lang="zh-CN" altLang="en-US" dirty="0"/>
              <a:t>比较友好的一点是，有冲突会提示解决冲突，</a:t>
            </a:r>
            <a:r>
              <a:rPr lang="en-US" altLang="zh-CN" dirty="0"/>
              <a:t>SVN</a:t>
            </a:r>
            <a:r>
              <a:rPr lang="zh-CN" altLang="en-US" dirty="0"/>
              <a:t>则是直接</a:t>
            </a:r>
            <a:r>
              <a:rPr lang="en-US" altLang="zh-CN" dirty="0"/>
              <a:t>update</a:t>
            </a:r>
            <a:r>
              <a:rPr lang="zh-CN" altLang="en-US" dirty="0"/>
              <a:t>，然后出现一堆冲突</a:t>
            </a:r>
          </a:p>
          <a:p>
            <a:pPr marL="0" indent="0">
              <a:buNone/>
            </a:pPr>
            <a:r>
              <a:rPr lang="en-US" altLang="zh-CN" b="1" dirty="0" smtClean="0"/>
              <a:t>SVN</a:t>
            </a:r>
            <a:r>
              <a:rPr lang="zh-CN" altLang="en-US" b="1" dirty="0"/>
              <a:t>的安全控制和权限管理更好。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下，如果一个人</a:t>
            </a:r>
            <a:r>
              <a:rPr lang="en-US" altLang="zh-CN" dirty="0"/>
              <a:t>clone</a:t>
            </a:r>
            <a:r>
              <a:rPr lang="zh-CN" altLang="en-US" dirty="0"/>
              <a:t>以后，所有代码和历史都泄漏了。而 </a:t>
            </a:r>
            <a:r>
              <a:rPr lang="en-US" altLang="zh-CN" dirty="0"/>
              <a:t>SVN </a:t>
            </a:r>
            <a:r>
              <a:rPr lang="zh-CN" altLang="en-US" dirty="0"/>
              <a:t>有细致的按照目录级的权限控制</a:t>
            </a:r>
          </a:p>
          <a:p>
            <a:pPr marL="0" indent="0">
              <a:buNone/>
            </a:pPr>
            <a:r>
              <a:rPr lang="en-US" altLang="zh-CN" b="1" dirty="0" smtClean="0"/>
              <a:t>clone</a:t>
            </a:r>
            <a:r>
              <a:rPr lang="zh-CN" altLang="en-US" b="1" dirty="0"/>
              <a:t>新仓库的区别</a:t>
            </a:r>
          </a:p>
          <a:p>
            <a:pPr marL="0" indent="0">
              <a:buNone/>
            </a:pPr>
            <a:r>
              <a:rPr lang="zh-CN" altLang="en-US" dirty="0"/>
              <a:t>克隆一份全新的目录以同样拥有五个分支来说，</a:t>
            </a:r>
            <a:r>
              <a:rPr lang="en-US" altLang="zh-CN" dirty="0"/>
              <a:t>SVN</a:t>
            </a:r>
            <a:r>
              <a:rPr lang="zh-CN" altLang="en-US" dirty="0"/>
              <a:t>是同时复製</a:t>
            </a:r>
            <a:r>
              <a:rPr lang="en-US" altLang="zh-CN" dirty="0"/>
              <a:t>5</a:t>
            </a:r>
            <a:r>
              <a:rPr lang="zh-CN" altLang="en-US" dirty="0"/>
              <a:t>个版本的文件</a:t>
            </a:r>
            <a:r>
              <a:rPr lang="en-US" altLang="zh-CN" dirty="0"/>
              <a:t>,</a:t>
            </a:r>
            <a:r>
              <a:rPr lang="zh-CN" altLang="en-US" dirty="0"/>
              <a:t>也就是说重复五次同样的动作。而</a:t>
            </a:r>
            <a:r>
              <a:rPr lang="en-US" altLang="zh-CN" dirty="0" err="1"/>
              <a:t>git</a:t>
            </a:r>
            <a:r>
              <a:rPr lang="zh-CN" altLang="en-US" dirty="0"/>
              <a:t>只是获取文件的每个版本的 元素，然后只载入主要的分支</a:t>
            </a:r>
            <a:r>
              <a:rPr lang="en-US" altLang="zh-CN" dirty="0"/>
              <a:t>(master)</a:t>
            </a:r>
            <a:r>
              <a:rPr lang="zh-CN" altLang="en-US" dirty="0"/>
              <a:t>，这就决定了</a:t>
            </a:r>
            <a:r>
              <a:rPr lang="en-US" altLang="zh-CN" dirty="0" err="1"/>
              <a:t>git</a:t>
            </a:r>
            <a:r>
              <a:rPr lang="zh-CN" altLang="en-US" dirty="0"/>
              <a:t>的速度比</a:t>
            </a:r>
            <a:r>
              <a:rPr lang="en-US" altLang="zh-CN" dirty="0"/>
              <a:t>SVN </a:t>
            </a:r>
            <a:r>
              <a:rPr lang="zh-CN" altLang="en-US" dirty="0"/>
              <a:t>快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1851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git</a:t>
            </a:r>
            <a:r>
              <a:rPr lang="zh-CN" altLang="en-US" b="1" dirty="0"/>
              <a:t>的内容完整性要优于</a:t>
            </a:r>
            <a:r>
              <a:rPr lang="en-US" altLang="zh-CN" b="1" dirty="0"/>
              <a:t>SVN 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的内容存储使用的是</a:t>
            </a:r>
            <a:r>
              <a:rPr lang="en-US" altLang="zh-CN" dirty="0"/>
              <a:t>SHA-1</a:t>
            </a:r>
            <a:r>
              <a:rPr lang="zh-CN" altLang="en-US" dirty="0"/>
              <a:t>哈希算法。这能确保代码内容的完整性，确保在遇到磁盘故障和网络问题时降低对版本库的破坏。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处理冲突的区别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zh-CN" altLang="en-US" dirty="0"/>
              <a:t>的冲突会提示你先解决冲突再提交，我自己解决冲突的一般做法是先把本地改动用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  <a:r>
              <a:rPr lang="zh-CN" altLang="en-US" dirty="0"/>
              <a:t>保存起来，把服务器上的改动</a:t>
            </a:r>
            <a:r>
              <a:rPr lang="en-US" altLang="zh-CN" dirty="0"/>
              <a:t>pull</a:t>
            </a:r>
            <a:r>
              <a:rPr lang="zh-CN" altLang="en-US" dirty="0"/>
              <a:t>下来，再</a:t>
            </a:r>
            <a:r>
              <a:rPr lang="en-US" altLang="zh-CN" dirty="0" err="1"/>
              <a:t>git</a:t>
            </a:r>
            <a:r>
              <a:rPr lang="en-US" altLang="zh-CN" dirty="0"/>
              <a:t> stash pop</a:t>
            </a:r>
            <a:r>
              <a:rPr lang="zh-CN" altLang="en-US" dirty="0"/>
              <a:t>，出现冲突手动解决冲突再提交，而</a:t>
            </a:r>
            <a:r>
              <a:rPr lang="en-US" altLang="zh-CN" dirty="0"/>
              <a:t>SVN</a:t>
            </a:r>
            <a:r>
              <a:rPr lang="zh-CN" altLang="en-US" dirty="0"/>
              <a:t>则不会提示冲突，当你知道有冲突时，本地已经是冲突文件了，</a:t>
            </a:r>
            <a:r>
              <a:rPr lang="en-US" altLang="zh-CN" dirty="0"/>
              <a:t>SVN</a:t>
            </a:r>
            <a:r>
              <a:rPr lang="zh-CN" altLang="en-US" dirty="0"/>
              <a:t>会用感叹号标识冲突文件和文件夹，本地会出现三个文件</a:t>
            </a:r>
          </a:p>
        </p:txBody>
      </p:sp>
    </p:spTree>
    <p:extLst>
      <p:ext uri="{BB962C8B-B14F-4D97-AF65-F5344CB8AC3E}">
        <p14:creationId xmlns:p14="http://schemas.microsoft.com/office/powerpoint/2010/main" val="923742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30872639"/>
              </p:ext>
            </p:extLst>
          </p:nvPr>
        </p:nvGraphicFramePr>
        <p:xfrm>
          <a:off x="236538" y="1249363"/>
          <a:ext cx="11688762" cy="501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856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创建新仓库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7893" y="1447327"/>
            <a:ext cx="7447619" cy="426666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355" y="1447327"/>
            <a:ext cx="2733333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76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840</Words>
  <Application>Microsoft Office PowerPoint</Application>
  <PresentationFormat>宽屏</PresentationFormat>
  <Paragraphs>142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Helvetica Light</vt:lpstr>
      <vt:lpstr>Helvetica Neue</vt:lpstr>
      <vt:lpstr>黑体</vt:lpstr>
      <vt:lpstr>微软雅黑</vt:lpstr>
      <vt:lpstr>微软雅黑</vt:lpstr>
      <vt:lpstr>微软雅黑 Light</vt:lpstr>
      <vt:lpstr>Arial</vt:lpstr>
      <vt:lpstr>Calibri</vt:lpstr>
      <vt:lpstr>Calibri Light</vt:lpstr>
      <vt:lpstr>Default</vt:lpstr>
      <vt:lpstr>Git使用培训</vt:lpstr>
      <vt:lpstr>SVN现状</vt:lpstr>
      <vt:lpstr>GitHub介绍</vt:lpstr>
      <vt:lpstr>git和svn区别</vt:lpstr>
      <vt:lpstr>git和svn区别</vt:lpstr>
      <vt:lpstr>git和svn区别</vt:lpstr>
      <vt:lpstr>git和svn区别</vt:lpstr>
      <vt:lpstr>Git 工具</vt:lpstr>
      <vt:lpstr>Git创建新仓库</vt:lpstr>
      <vt:lpstr>检出仓库</vt:lpstr>
      <vt:lpstr>工作流</vt:lpstr>
      <vt:lpstr>Eclipse下Git 图标</vt:lpstr>
      <vt:lpstr>EGit提交（Commit）</vt:lpstr>
      <vt:lpstr>Git解决冲突</vt:lpstr>
      <vt:lpstr>参考网站</vt:lpstr>
      <vt:lpstr>GitHub 远程仓库</vt:lpstr>
      <vt:lpstr>READM文件</vt:lpstr>
      <vt:lpstr>snippets</vt:lpstr>
      <vt:lpstr>Profile设置</vt:lpstr>
      <vt:lpstr>WIKI等</vt:lpstr>
      <vt:lpstr>SVN迁移计划顺序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Caroline.Cao ( 行政部 - 曹小瑜 )</dc:creator>
  <cp:lastModifiedBy>waterborn.jiang 江涛</cp:lastModifiedBy>
  <cp:revision>84</cp:revision>
  <dcterms:modified xsi:type="dcterms:W3CDTF">2016-10-27T09:37:24Z</dcterms:modified>
</cp:coreProperties>
</file>