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3"/>
  </p:notesMasterIdLst>
  <p:handoutMasterIdLst>
    <p:handoutMasterId r:id="rId24"/>
  </p:handoutMasterIdLst>
  <p:sldIdLst>
    <p:sldId id="338" r:id="rId5"/>
    <p:sldId id="327" r:id="rId6"/>
    <p:sldId id="315" r:id="rId7"/>
    <p:sldId id="340" r:id="rId8"/>
    <p:sldId id="341" r:id="rId9"/>
    <p:sldId id="329" r:id="rId10"/>
    <p:sldId id="302" r:id="rId11"/>
    <p:sldId id="344" r:id="rId12"/>
    <p:sldId id="346" r:id="rId13"/>
    <p:sldId id="339" r:id="rId14"/>
    <p:sldId id="349" r:id="rId15"/>
    <p:sldId id="350" r:id="rId16"/>
    <p:sldId id="348" r:id="rId17"/>
    <p:sldId id="351" r:id="rId18"/>
    <p:sldId id="353" r:id="rId19"/>
    <p:sldId id="304" r:id="rId20"/>
    <p:sldId id="352" r:id="rId21"/>
    <p:sldId id="35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33" autoAdjust="0"/>
  </p:normalViewPr>
  <p:slideViewPr>
    <p:cSldViewPr snapToGrid="0">
      <p:cViewPr varScale="1">
        <p:scale>
          <a:sx n="86" d="100"/>
          <a:sy n="86" d="100"/>
        </p:scale>
        <p:origin x="312"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geekculture/data-analysis-on-vehicle-dataset-from-car-dekho-using-python-libraries-fab93fc52d50" TargetMode="External"/><Relationship Id="rId2" Type="http://schemas.openxmlformats.org/officeDocument/2006/relationships/image" Target="../media/image1.jfif"/><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hyperlink" Target="https://www.kaggle.com/code/mdejazulhassan/vehicle-dataset-from-cardekho"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00755" y="4985377"/>
            <a:ext cx="3400089" cy="861497"/>
          </a:xfrm>
        </p:spPr>
        <p:txBody>
          <a:bodyPr>
            <a:normAutofit fontScale="77500" lnSpcReduction="20000"/>
          </a:bodyPr>
          <a:lstStyle/>
          <a:p>
            <a:r>
              <a:rPr lang="en-US" sz="2400" b="0" dirty="0">
                <a:solidFill>
                  <a:srgbClr val="7030A0"/>
                </a:solidFill>
              </a:rPr>
              <a:t>Faizan Ahmed</a:t>
            </a:r>
            <a:endParaRPr lang="en-US" b="0" dirty="0">
              <a:solidFill>
                <a:srgbClr val="7030A0"/>
              </a:solidFill>
            </a:endParaRPr>
          </a:p>
          <a:p>
            <a:r>
              <a:rPr lang="en-US" b="0" dirty="0">
                <a:solidFill>
                  <a:srgbClr val="7030A0"/>
                </a:solidFill>
              </a:rPr>
              <a:t>National Institute of Technology (Jamshedpur)</a:t>
            </a:r>
            <a:endParaRPr lang="en-IN" b="0" dirty="0">
              <a:solidFill>
                <a:srgbClr val="7030A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479040" y="2794001"/>
            <a:ext cx="6826898" cy="1604945"/>
          </a:xfrm>
        </p:spPr>
        <p:txBody>
          <a:bodyPr>
            <a:normAutofit/>
          </a:bodyPr>
          <a:lstStyle/>
          <a:p>
            <a:r>
              <a:rPr lang="en-US" b="1" dirty="0">
                <a:solidFill>
                  <a:srgbClr val="FF0000"/>
                </a:solidFill>
                <a:latin typeface="BankGothic Md BT" panose="020B0807020203060204" pitchFamily="34" charset="0"/>
              </a:rPr>
              <a:t>Car Market Trends Analysis</a:t>
            </a:r>
            <a:r>
              <a:rPr lang="en-US" b="1" dirty="0">
                <a:solidFill>
                  <a:srgbClr val="FF0000"/>
                </a:solidFill>
              </a:rPr>
              <a:t> </a:t>
            </a:r>
            <a:br>
              <a:rPr lang="en-US" b="1" dirty="0"/>
            </a:br>
            <a:r>
              <a:rPr lang="en-US" b="1" dirty="0"/>
              <a:t>				</a:t>
            </a:r>
            <a:r>
              <a:rPr lang="en-US" b="1" dirty="0">
                <a:solidFill>
                  <a:schemeClr val="accent6"/>
                </a:solidFill>
              </a:rPr>
              <a:t>~</a:t>
            </a:r>
            <a:r>
              <a:rPr lang="en-US" b="1" dirty="0">
                <a:solidFill>
                  <a:schemeClr val="accent5"/>
                </a:solidFill>
                <a:latin typeface="BankGothic Md BT" panose="020B0807020203060204" pitchFamily="34" charset="0"/>
              </a:rPr>
              <a:t>with Car Dekho Data</a:t>
            </a:r>
            <a:r>
              <a:rPr lang="en-US" dirty="0">
                <a:solidFill>
                  <a:schemeClr val="accent5"/>
                </a:solidFill>
                <a:latin typeface="BankGothic Md BT" panose="020B0807020203060204" pitchFamily="34" charset="0"/>
              </a:rPr>
              <a:t> </a:t>
            </a:r>
            <a:endParaRPr lang="en-IN" sz="3200" dirty="0">
              <a:solidFill>
                <a:schemeClr val="accent5"/>
              </a:solidFill>
              <a:latin typeface="BankGothic Md BT" panose="020B0807020203060204" pitchFamily="34"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pic>
        <p:nvPicPr>
          <p:cNvPr id="9" name="Content Placeholder 8">
            <a:extLst>
              <a:ext uri="{FF2B5EF4-FFF2-40B4-BE49-F238E27FC236}">
                <a16:creationId xmlns:a16="http://schemas.microsoft.com/office/drawing/2014/main" id="{50021ECD-0D71-EA73-8C33-8D39E9E7FE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275" y="2770918"/>
            <a:ext cx="4184650" cy="3237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9AECD7FC-C775-81E7-1F18-DC06DD009D7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219275" y="2736850"/>
            <a:ext cx="3923562"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3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pic>
        <p:nvPicPr>
          <p:cNvPr id="14340" name="Picture 4">
            <a:extLst>
              <a:ext uri="{FF2B5EF4-FFF2-40B4-BE49-F238E27FC236}">
                <a16:creationId xmlns:a16="http://schemas.microsoft.com/office/drawing/2014/main" id="{5E97BF88-3D37-610C-6F93-FC9485830DE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0130" y="2736850"/>
            <a:ext cx="413694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C65F6774-B363-D59C-049D-D8AC8F1D4ED3}"/>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127178" y="2736850"/>
            <a:ext cx="4107756"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8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pic>
        <p:nvPicPr>
          <p:cNvPr id="13316" name="Picture 4">
            <a:extLst>
              <a:ext uri="{FF2B5EF4-FFF2-40B4-BE49-F238E27FC236}">
                <a16:creationId xmlns:a16="http://schemas.microsoft.com/office/drawing/2014/main" id="{E3B3D3B7-F605-61A7-6215-CC3FD929DD5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275" y="2835247"/>
            <a:ext cx="4184650" cy="310838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A6C0D68C-3D66-BA15-1FE0-92104330D230}"/>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087938" y="2797434"/>
            <a:ext cx="4186237" cy="318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9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344842" y="153670"/>
            <a:ext cx="5751158" cy="831850"/>
          </a:xfrm>
        </p:spPr>
        <p:txBody>
          <a:bodyPr>
            <a:normAutofit/>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pic>
        <p:nvPicPr>
          <p:cNvPr id="15362" name="Picture 2">
            <a:extLst>
              <a:ext uri="{FF2B5EF4-FFF2-40B4-BE49-F238E27FC236}">
                <a16:creationId xmlns:a16="http://schemas.microsoft.com/office/drawing/2014/main" id="{FBD97552-B31A-FB0B-9B55-47184D806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5520"/>
            <a:ext cx="12192000" cy="585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68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676275" y="369888"/>
            <a:ext cx="6097387" cy="831850"/>
          </a:xfrm>
        </p:spPr>
        <p:txBody>
          <a:bodyPr>
            <a:normAutofit/>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pic>
        <p:nvPicPr>
          <p:cNvPr id="17410" name="Picture 2">
            <a:extLst>
              <a:ext uri="{FF2B5EF4-FFF2-40B4-BE49-F238E27FC236}">
                <a16:creationId xmlns:a16="http://schemas.microsoft.com/office/drawing/2014/main" id="{D2484615-B59E-D851-4E76-1FF4580CF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1738"/>
            <a:ext cx="12192000" cy="565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3" y="407326"/>
            <a:ext cx="11340000" cy="700114"/>
          </a:xfrm>
          <a:prstGeom prst="rect">
            <a:avLst/>
          </a:prstGeom>
        </p:spPr>
        <p:txBody>
          <a:bodyPr anchor="ctr">
            <a:normAutofit fontScale="90000"/>
          </a:bodyPr>
          <a:lstStyle/>
          <a:p>
            <a:pPr algn="ctr"/>
            <a:r>
              <a:rPr lang="en-US" sz="4800" b="1" dirty="0">
                <a:solidFill>
                  <a:schemeClr val="tx1"/>
                </a:solidFill>
                <a:latin typeface="Adobe Hebrew" panose="02040503050201020203" pitchFamily="18" charset="-79"/>
                <a:cs typeface="Adobe Hebrew" panose="02040503050201020203" pitchFamily="18" charset="-79"/>
              </a:rPr>
              <a:t>Code Execution &amp; Data Sets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964497" y="1710897"/>
            <a:ext cx="8920065" cy="4157565"/>
          </a:xfrm>
        </p:spPr>
        <p:txBody>
          <a:bodyPr>
            <a:normAutofit/>
          </a:bodyPr>
          <a:lstStyle/>
          <a:p>
            <a:r>
              <a:rPr lang="en-IN" dirty="0">
                <a:latin typeface="Verdana" panose="020B0604030504040204" pitchFamily="34" charset="0"/>
                <a:ea typeface="Verdana" panose="020B0604030504040204" pitchFamily="34" charset="0"/>
              </a:rPr>
              <a:t>Git Hub – </a:t>
            </a:r>
          </a:p>
          <a:p>
            <a:r>
              <a:rPr lang="en-IN">
                <a:latin typeface="Verdana" panose="020B0604030504040204" pitchFamily="34" charset="0"/>
                <a:ea typeface="Verdana" panose="020B0604030504040204" pitchFamily="34" charset="0"/>
              </a:rPr>
              <a:t>https://github.com/fzynahmd/VOIS_car_dekho</a:t>
            </a:r>
            <a:endParaRPr lang="en-IN"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à"/>
            </a:pPr>
            <a:endParaRPr lang="en-IN" dirty="0">
              <a:latin typeface="Verdana" panose="020B0604030504040204" pitchFamily="34" charset="0"/>
              <a:ea typeface="Verdana" panose="020B0604030504040204" pitchFamily="34" charset="0"/>
              <a:sym typeface="Wingdings" panose="05000000000000000000" pitchFamily="2" charset="2"/>
            </a:endParaRPr>
          </a:p>
          <a:p>
            <a:pPr marL="342900" indent="-342900">
              <a:buFont typeface="Wingdings" panose="05000000000000000000" pitchFamily="2" charset="2"/>
              <a:buChar char="à"/>
            </a:pPr>
            <a:r>
              <a:rPr lang="en-IN" dirty="0">
                <a:latin typeface="Verdana" panose="020B0604030504040204" pitchFamily="34" charset="0"/>
                <a:ea typeface="Verdana" panose="020B0604030504040204" pitchFamily="34" charset="0"/>
                <a:sym typeface="Wingdings" panose="05000000000000000000" pitchFamily="2" charset="2"/>
              </a:rPr>
              <a:t>Visit the link by – ctrl + click</a:t>
            </a:r>
          </a:p>
          <a:p>
            <a:pPr marL="342900" indent="-342900">
              <a:buFont typeface="Wingdings" panose="05000000000000000000" pitchFamily="2" charset="2"/>
              <a:buChar char="à"/>
            </a:pPr>
            <a:r>
              <a:rPr lang="en-IN" dirty="0">
                <a:latin typeface="Verdana" panose="020B0604030504040204" pitchFamily="34" charset="0"/>
                <a:ea typeface="Verdana" panose="020B0604030504040204" pitchFamily="34" charset="0"/>
                <a:sym typeface="Wingdings" panose="05000000000000000000" pitchFamily="2" charset="2"/>
              </a:rPr>
              <a:t>It contains a reference data set taken from car </a:t>
            </a:r>
            <a:r>
              <a:rPr lang="en-IN" dirty="0" err="1">
                <a:latin typeface="Verdana" panose="020B0604030504040204" pitchFamily="34" charset="0"/>
                <a:ea typeface="Verdana" panose="020B0604030504040204" pitchFamily="34" charset="0"/>
                <a:sym typeface="Wingdings" panose="05000000000000000000" pitchFamily="2" charset="2"/>
              </a:rPr>
              <a:t>dekho</a:t>
            </a:r>
            <a:endParaRPr lang="en-IN" dirty="0">
              <a:latin typeface="Verdana" panose="020B0604030504040204" pitchFamily="34" charset="0"/>
              <a:ea typeface="Verdana" panose="020B0604030504040204" pitchFamily="34" charset="0"/>
              <a:sym typeface="Wingdings" panose="05000000000000000000" pitchFamily="2" charset="2"/>
            </a:endParaRPr>
          </a:p>
          <a:p>
            <a:pPr marL="342900" indent="-342900">
              <a:buFont typeface="Wingdings" panose="05000000000000000000" pitchFamily="2" charset="2"/>
              <a:buChar char="à"/>
            </a:pPr>
            <a:r>
              <a:rPr lang="en-IN" dirty="0">
                <a:latin typeface="Verdana" panose="020B0604030504040204" pitchFamily="34" charset="0"/>
                <a:ea typeface="Verdana" panose="020B0604030504040204" pitchFamily="34" charset="0"/>
                <a:sym typeface="Wingdings" panose="05000000000000000000" pitchFamily="2" charset="2"/>
              </a:rPr>
              <a:t>A </a:t>
            </a:r>
            <a:r>
              <a:rPr lang="en-IN" dirty="0" err="1">
                <a:latin typeface="Verdana" panose="020B0604030504040204" pitchFamily="34" charset="0"/>
                <a:ea typeface="Verdana" panose="020B0604030504040204" pitchFamily="34" charset="0"/>
                <a:sym typeface="Wingdings" panose="05000000000000000000" pitchFamily="2" charset="2"/>
              </a:rPr>
              <a:t>Jupyter</a:t>
            </a:r>
            <a:r>
              <a:rPr lang="en-IN" dirty="0">
                <a:latin typeface="Verdana" panose="020B0604030504040204" pitchFamily="34" charset="0"/>
                <a:ea typeface="Verdana" panose="020B0604030504040204" pitchFamily="34" charset="0"/>
                <a:sym typeface="Wingdings" panose="05000000000000000000" pitchFamily="2" charset="2"/>
              </a:rPr>
              <a:t> Notebook Executed python code for the reference of execution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112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53579" y="193040"/>
            <a:ext cx="11340000" cy="700114"/>
          </a:xfrm>
          <a:prstGeom prst="rect">
            <a:avLst/>
          </a:prstGeom>
        </p:spPr>
        <p:txBody>
          <a:bodyPr anchor="ctr">
            <a:normAutofit fontScale="90000"/>
          </a:bodyPr>
          <a:lstStyle/>
          <a:p>
            <a:pPr algn="ctr"/>
            <a:r>
              <a:rPr lang="en-US" sz="4800" b="1" dirty="0">
                <a:solidFill>
                  <a:schemeClr val="tx1"/>
                </a:solidFill>
                <a:latin typeface="Adobe Hebrew" panose="02040503050201020203" pitchFamily="18" charset="-79"/>
                <a:ea typeface="Verdana" panose="020B0604030504040204" pitchFamily="34" charset="0"/>
                <a:cs typeface="Adobe Hebrew" panose="02040503050201020203" pitchFamily="18" charset="-79"/>
              </a:rPr>
              <a:t>References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82351" y="1347814"/>
            <a:ext cx="8668140" cy="4679762"/>
          </a:xfrm>
        </p:spPr>
        <p:txBody>
          <a:bodyPr>
            <a:normAutofit/>
          </a:bodyPr>
          <a:lstStyle/>
          <a:p>
            <a:r>
              <a:rPr lang="en-IN" dirty="0">
                <a:latin typeface="Adobe Arabic" panose="02040503050201020203" pitchFamily="18" charset="-78"/>
                <a:ea typeface="Verdana" panose="020B0604030504040204" pitchFamily="34" charset="0"/>
                <a:cs typeface="Adobe Arabic" panose="02040503050201020203" pitchFamily="18" charset="-78"/>
              </a:rPr>
              <a:t>Medium - </a:t>
            </a:r>
            <a:r>
              <a:rPr lang="en-US" b="1" i="0" dirty="0">
                <a:solidFill>
                  <a:srgbClr val="242424"/>
                </a:solidFill>
                <a:effectLst/>
                <a:highlight>
                  <a:srgbClr val="FFFFFF"/>
                </a:highlight>
                <a:latin typeface="Adobe Arabic" panose="02040503050201020203" pitchFamily="18" charset="-78"/>
                <a:ea typeface="Verdana" panose="020B0604030504040204" pitchFamily="34" charset="0"/>
                <a:cs typeface="Adobe Arabic" panose="02040503050201020203" pitchFamily="18" charset="-78"/>
              </a:rPr>
              <a:t>Data Analysis on vehicle Dataset from Car-Dekho using Python Libraries.</a:t>
            </a:r>
          </a:p>
          <a:p>
            <a:r>
              <a:rPr lang="en-IN" dirty="0">
                <a:latin typeface="Adobe Arabic" panose="02040503050201020203" pitchFamily="18" charset="-78"/>
                <a:ea typeface="Verdana" panose="020B0604030504040204" pitchFamily="34" charset="0"/>
                <a:cs typeface="Adobe Arabic" panose="02040503050201020203" pitchFamily="18" charset="-78"/>
                <a:hlinkClick r:id="rId3"/>
              </a:rPr>
              <a:t>Data Analysis on vehicle Dataset from Car-Dekho using Python Libraries. | by Vikrant Balwant </a:t>
            </a:r>
            <a:r>
              <a:rPr lang="en-IN" dirty="0" err="1">
                <a:latin typeface="Adobe Arabic" panose="02040503050201020203" pitchFamily="18" charset="-78"/>
                <a:ea typeface="Verdana" panose="020B0604030504040204" pitchFamily="34" charset="0"/>
                <a:cs typeface="Adobe Arabic" panose="02040503050201020203" pitchFamily="18" charset="-78"/>
                <a:hlinkClick r:id="rId3"/>
              </a:rPr>
              <a:t>Nikumbhe</a:t>
            </a:r>
            <a:r>
              <a:rPr lang="en-IN" dirty="0">
                <a:latin typeface="Adobe Arabic" panose="02040503050201020203" pitchFamily="18" charset="-78"/>
                <a:ea typeface="Verdana" panose="020B0604030504040204" pitchFamily="34" charset="0"/>
                <a:cs typeface="Adobe Arabic" panose="02040503050201020203" pitchFamily="18" charset="-78"/>
                <a:hlinkClick r:id="rId3"/>
              </a:rPr>
              <a:t> | Geek Culture | Medium</a:t>
            </a:r>
            <a:endParaRPr lang="en-IN" dirty="0">
              <a:latin typeface="Adobe Arabic" panose="02040503050201020203" pitchFamily="18" charset="-78"/>
              <a:ea typeface="Verdana" panose="020B0604030504040204" pitchFamily="34" charset="0"/>
              <a:cs typeface="Adobe Arabic" panose="02040503050201020203" pitchFamily="18" charset="-78"/>
            </a:endParaRPr>
          </a:p>
          <a:p>
            <a:endParaRPr lang="en-IN" dirty="0">
              <a:latin typeface="Adobe Arabic" panose="02040503050201020203" pitchFamily="18" charset="-78"/>
              <a:ea typeface="Verdana" panose="020B0604030504040204" pitchFamily="34" charset="0"/>
              <a:cs typeface="Adobe Arabic" panose="02040503050201020203" pitchFamily="18" charset="-78"/>
            </a:endParaRPr>
          </a:p>
          <a:p>
            <a:r>
              <a:rPr lang="en-IN" dirty="0">
                <a:latin typeface="Adobe Arabic" panose="02040503050201020203" pitchFamily="18" charset="-78"/>
                <a:ea typeface="Verdana" panose="020B0604030504040204" pitchFamily="34" charset="0"/>
                <a:cs typeface="Adobe Arabic" panose="02040503050201020203" pitchFamily="18" charset="-78"/>
              </a:rPr>
              <a:t>Vehicle dataset from </a:t>
            </a:r>
            <a:r>
              <a:rPr lang="en-IN" dirty="0" err="1">
                <a:latin typeface="Adobe Arabic" panose="02040503050201020203" pitchFamily="18" charset="-78"/>
                <a:ea typeface="Verdana" panose="020B0604030504040204" pitchFamily="34" charset="0"/>
                <a:cs typeface="Adobe Arabic" panose="02040503050201020203" pitchFamily="18" charset="-78"/>
              </a:rPr>
              <a:t>cardekho</a:t>
            </a:r>
            <a:r>
              <a:rPr lang="en-IN" dirty="0">
                <a:latin typeface="Adobe Arabic" panose="02040503050201020203" pitchFamily="18" charset="-78"/>
                <a:ea typeface="Verdana" panose="020B0604030504040204" pitchFamily="34" charset="0"/>
                <a:cs typeface="Adobe Arabic" panose="02040503050201020203" pitchFamily="18" charset="-78"/>
              </a:rPr>
              <a:t> – </a:t>
            </a:r>
            <a:r>
              <a:rPr lang="en-US" b="1" i="0" dirty="0">
                <a:solidFill>
                  <a:srgbClr val="242424"/>
                </a:solidFill>
                <a:effectLst/>
                <a:highlight>
                  <a:srgbClr val="FFFFFF"/>
                </a:highlight>
                <a:latin typeface="Adobe Arabic" panose="02040503050201020203" pitchFamily="18" charset="-78"/>
                <a:ea typeface="Verdana" panose="020B0604030504040204" pitchFamily="34" charset="0"/>
                <a:cs typeface="Adobe Arabic" panose="02040503050201020203" pitchFamily="18" charset="-78"/>
              </a:rPr>
              <a:t>Kaggle Data Set.</a:t>
            </a:r>
          </a:p>
          <a:p>
            <a:r>
              <a:rPr lang="en-IN" dirty="0">
                <a:latin typeface="Adobe Arabic" panose="02040503050201020203" pitchFamily="18" charset="-78"/>
                <a:ea typeface="Verdana" panose="020B0604030504040204" pitchFamily="34" charset="0"/>
                <a:cs typeface="Adobe Arabic" panose="02040503050201020203" pitchFamily="18" charset="-78"/>
                <a:hlinkClick r:id="rId4"/>
              </a:rPr>
              <a:t>Vehicle dataset from </a:t>
            </a:r>
            <a:r>
              <a:rPr lang="en-IN" dirty="0" err="1">
                <a:latin typeface="Adobe Arabic" panose="02040503050201020203" pitchFamily="18" charset="-78"/>
                <a:ea typeface="Verdana" panose="020B0604030504040204" pitchFamily="34" charset="0"/>
                <a:cs typeface="Adobe Arabic" panose="02040503050201020203" pitchFamily="18" charset="-78"/>
                <a:hlinkClick r:id="rId4"/>
              </a:rPr>
              <a:t>cardekho</a:t>
            </a:r>
            <a:r>
              <a:rPr lang="en-IN" dirty="0">
                <a:latin typeface="Adobe Arabic" panose="02040503050201020203" pitchFamily="18" charset="-78"/>
                <a:ea typeface="Verdana" panose="020B0604030504040204" pitchFamily="34" charset="0"/>
                <a:cs typeface="Adobe Arabic" panose="02040503050201020203" pitchFamily="18" charset="-78"/>
                <a:hlinkClick r:id="rId4"/>
              </a:rPr>
              <a:t> (kaggle.com)</a:t>
            </a:r>
            <a:endParaRPr lang="en-IN" dirty="0">
              <a:latin typeface="Adobe Arabic" panose="02040503050201020203" pitchFamily="18" charset="-78"/>
              <a:ea typeface="Verdana" panose="020B0604030504040204" pitchFamily="34" charset="0"/>
              <a:cs typeface="Adobe Arabic" panose="02040503050201020203" pitchFamily="18" charset="-78"/>
            </a:endParaRPr>
          </a:p>
        </p:txBody>
      </p:sp>
      <p:pic>
        <p:nvPicPr>
          <p:cNvPr id="2" name="Picture 1">
            <a:extLst>
              <a:ext uri="{FF2B5EF4-FFF2-40B4-BE49-F238E27FC236}">
                <a16:creationId xmlns:a16="http://schemas.microsoft.com/office/drawing/2014/main" id="{C7EB3C2D-82B6-3094-1904-C29E5875CC54}"/>
              </a:ext>
            </a:extLst>
          </p:cNvPr>
          <p:cNvPicPr>
            <a:picLocks noChangeAspect="1"/>
          </p:cNvPicPr>
          <p:nvPr/>
        </p:nvPicPr>
        <p:blipFill>
          <a:blip r:embed="rId5"/>
          <a:stretch>
            <a:fillRect/>
          </a:stretch>
        </p:blipFill>
        <p:spPr>
          <a:xfrm>
            <a:off x="8547946" y="3136108"/>
            <a:ext cx="2760758" cy="3264409"/>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89518" y="242947"/>
            <a:ext cx="11340000" cy="700114"/>
          </a:xfrm>
          <a:prstGeom prst="rect">
            <a:avLst/>
          </a:prstGeom>
        </p:spPr>
        <p:txBody>
          <a:bodyPr anchor="ctr">
            <a:noAutofit/>
          </a:bodyPr>
          <a:lstStyle/>
          <a:p>
            <a:pPr algn="ctr"/>
            <a:r>
              <a:rPr lang="en-IN" sz="6000" dirty="0">
                <a:latin typeface="Adobe Hebrew" panose="02040503050201020203" pitchFamily="18" charset="-79"/>
                <a:cs typeface="Adobe Hebrew" panose="02040503050201020203" pitchFamily="18" charset="-79"/>
              </a:rPr>
              <a:t>Conclusion</a:t>
            </a:r>
            <a:endParaRPr lang="en-US" sz="6000" b="1" dirty="0">
              <a:solidFill>
                <a:schemeClr val="tx1"/>
              </a:solidFill>
              <a:latin typeface="Adobe Hebrew" panose="02040503050201020203" pitchFamily="18" charset="-79"/>
              <a:cs typeface="Adobe Hebrew" panose="02040503050201020203" pitchFamily="18" charset="-79"/>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6" name="TextBox 5">
            <a:extLst>
              <a:ext uri="{FF2B5EF4-FFF2-40B4-BE49-F238E27FC236}">
                <a16:creationId xmlns:a16="http://schemas.microsoft.com/office/drawing/2014/main" id="{CF121BC2-6DD5-5246-BA0F-13698F96FE8B}"/>
              </a:ext>
            </a:extLst>
          </p:cNvPr>
          <p:cNvSpPr txBox="1"/>
          <p:nvPr/>
        </p:nvSpPr>
        <p:spPr>
          <a:xfrm>
            <a:off x="1257369" y="1349530"/>
            <a:ext cx="8192277" cy="3539430"/>
          </a:xfrm>
          <a:prstGeom prst="rect">
            <a:avLst/>
          </a:prstGeom>
          <a:noFill/>
        </p:spPr>
        <p:txBody>
          <a:bodyPr wrap="square">
            <a:spAutoFit/>
          </a:bodyPr>
          <a:lstStyle/>
          <a:p>
            <a:pPr algn="just"/>
            <a:r>
              <a:rPr lang="en-US" sz="3200" dirty="0">
                <a:latin typeface="Adobe Hebrew" panose="02040503050201020203" pitchFamily="18" charset="-79"/>
                <a:ea typeface="Verdana" panose="020B0604030504040204" pitchFamily="34" charset="0"/>
                <a:cs typeface="Adobe Hebrew" panose="02040503050201020203" pitchFamily="18" charset="-79"/>
              </a:rPr>
              <a:t>This project will provide a detailed analysis of the Car Dekho dataset, offering valuable insights into the car market. By understanding the factors that influence car prices and identifying market trends, stakeholders can make more informed decisions, leading to better outcomes in the automotive industry.</a:t>
            </a:r>
            <a:endParaRPr lang="en-IN" sz="3200" dirty="0">
              <a:latin typeface="Adobe Hebrew" panose="02040503050201020203" pitchFamily="18" charset="-79"/>
              <a:ea typeface="Verdana" panose="020B0604030504040204" pitchFamily="34" charset="0"/>
              <a:cs typeface="Adobe Hebrew" panose="02040503050201020203" pitchFamily="18" charset="-79"/>
            </a:endParaRPr>
          </a:p>
        </p:txBody>
      </p:sp>
    </p:spTree>
    <p:extLst>
      <p:ext uri="{BB962C8B-B14F-4D97-AF65-F5344CB8AC3E}">
        <p14:creationId xmlns:p14="http://schemas.microsoft.com/office/powerpoint/2010/main" val="3183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20033" y="2843113"/>
            <a:ext cx="8935934" cy="700114"/>
          </a:xfrm>
          <a:prstGeom prst="rect">
            <a:avLst/>
          </a:prstGeom>
        </p:spPr>
        <p:txBody>
          <a:bodyPr anchor="ctr">
            <a:noAutofit/>
          </a:bodyPr>
          <a:lstStyle/>
          <a:p>
            <a:pPr algn="ctr"/>
            <a:r>
              <a:rPr lang="en-US" sz="16600" b="1" dirty="0">
                <a:solidFill>
                  <a:schemeClr val="bg1">
                    <a:lumMod val="50000"/>
                  </a:schemeClr>
                </a:solidFill>
                <a:latin typeface="Adobe Hebrew" panose="02040503050201020203" pitchFamily="18" charset="-79"/>
                <a:cs typeface="Adobe Hebrew" panose="02040503050201020203" pitchFamily="18" charset="-79"/>
              </a:rPr>
              <a:t>Thank </a:t>
            </a:r>
            <a:br>
              <a:rPr lang="en-US" sz="16600" b="1" dirty="0">
                <a:solidFill>
                  <a:schemeClr val="bg1">
                    <a:lumMod val="50000"/>
                  </a:schemeClr>
                </a:solidFill>
                <a:latin typeface="Adobe Hebrew" panose="02040503050201020203" pitchFamily="18" charset="-79"/>
                <a:cs typeface="Adobe Hebrew" panose="02040503050201020203" pitchFamily="18" charset="-79"/>
              </a:rPr>
            </a:br>
            <a:r>
              <a:rPr lang="en-US" sz="16600" b="1" dirty="0">
                <a:solidFill>
                  <a:schemeClr val="bg1">
                    <a:lumMod val="50000"/>
                  </a:schemeClr>
                </a:solidFill>
                <a:latin typeface="Adobe Hebrew" panose="02040503050201020203" pitchFamily="18" charset="-79"/>
                <a:cs typeface="Adobe Hebrew" panose="02040503050201020203" pitchFamily="18" charset="-79"/>
              </a:rPr>
              <a:t>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1">
            <a:extLst>
              <a:ext uri="{FF2B5EF4-FFF2-40B4-BE49-F238E27FC236}">
                <a16:creationId xmlns:a16="http://schemas.microsoft.com/office/drawing/2014/main" id="{8909CBFC-0568-3646-A309-9B3665A1C9EB}"/>
              </a:ext>
            </a:extLst>
          </p:cNvPr>
          <p:cNvPicPr>
            <a:picLocks noChangeAspect="1"/>
          </p:cNvPicPr>
          <p:nvPr/>
        </p:nvPicPr>
        <p:blipFill>
          <a:blip r:embed="rId3"/>
          <a:stretch>
            <a:fillRect/>
          </a:stretch>
        </p:blipFill>
        <p:spPr>
          <a:xfrm>
            <a:off x="8235695" y="383577"/>
            <a:ext cx="2760758" cy="3264409"/>
          </a:xfrm>
          <a:prstGeom prst="rect">
            <a:avLst/>
          </a:prstGeom>
        </p:spPr>
      </p:pic>
    </p:spTree>
    <p:extLst>
      <p:ext uri="{BB962C8B-B14F-4D97-AF65-F5344CB8AC3E}">
        <p14:creationId xmlns:p14="http://schemas.microsoft.com/office/powerpoint/2010/main" val="17627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04437" y="1875556"/>
            <a:ext cx="7211112" cy="4432027"/>
          </a:xfrm>
        </p:spPr>
        <p:txBody>
          <a:bodyPr>
            <a:normAutofit fontScale="92500" lnSpcReduction="20000"/>
          </a:bodyPr>
          <a:lstStyle/>
          <a:p>
            <a:pPr marL="0" indent="0" algn="just">
              <a:lnSpc>
                <a:spcPct val="150000"/>
              </a:lnSpc>
              <a:buNone/>
            </a:pPr>
            <a:r>
              <a:rPr lang="en-US" sz="2800" dirty="0">
                <a:latin typeface="Adobe Arabic" panose="02040503050201020203" pitchFamily="18" charset="-78"/>
                <a:ea typeface="Verdana" panose="020B0604030504040204" pitchFamily="34" charset="0"/>
                <a:cs typeface="Adobe Arabic" panose="02040503050201020203" pitchFamily="18" charset="-78"/>
              </a:rPr>
              <a:t>	Analyze the Car Dekho dataset to identify key trends and insights in the car market. The analysis should focus on understanding the factors influencing car prices, identifying popular car features, and examining market dynamics over time. </a:t>
            </a:r>
          </a:p>
          <a:p>
            <a:pPr marL="0" indent="0" algn="just">
              <a:lnSpc>
                <a:spcPct val="150000"/>
              </a:lnSpc>
              <a:buNone/>
            </a:pPr>
            <a:r>
              <a:rPr lang="en-US" sz="2800" dirty="0">
                <a:latin typeface="Adobe Arabic" panose="02040503050201020203" pitchFamily="18" charset="-78"/>
                <a:ea typeface="Verdana" panose="020B0604030504040204" pitchFamily="34" charset="0"/>
                <a:cs typeface="Adobe Arabic" panose="02040503050201020203" pitchFamily="18" charset="-78"/>
              </a:rPr>
              <a:t>	This information will help stakeholders, including buyers, sellers, and manufacturers, make informed decisions. Key tasks include data cleaning, exploratory data analysis (EDA), data visualization, and deriving actionable insights from the data.</a:t>
            </a:r>
            <a:endParaRPr lang="en-IN" sz="2800" dirty="0">
              <a:latin typeface="Adobe Arabic" panose="02040503050201020203" pitchFamily="18" charset="-78"/>
              <a:ea typeface="Verdana" panose="020B0604030504040204" pitchFamily="34" charset="0"/>
              <a:cs typeface="Adobe Arabic" panose="02040503050201020203" pitchFamily="18" charset="-78"/>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Adobe Hebrew" panose="02040503050201020203" pitchFamily="18" charset="-79"/>
                <a:cs typeface="Adobe Hebrew" panose="02040503050201020203" pitchFamily="18" charset="-79"/>
              </a:rPr>
              <a:t>PROBLEM  STATEMENT</a:t>
            </a:r>
            <a:endParaRPr lang="en-IN" dirty="0">
              <a:latin typeface="Adobe Hebrew" panose="02040503050201020203" pitchFamily="18" charset="-79"/>
              <a:cs typeface="Adobe Hebrew" panose="02040503050201020203" pitchFamily="18" charset="-79"/>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840723"/>
            <a:ext cx="6276109" cy="830997"/>
          </a:xfrm>
        </p:spPr>
        <p:txBody>
          <a:bodyPr>
            <a:normAutofit/>
          </a:bodyPr>
          <a:lstStyle/>
          <a:p>
            <a:r>
              <a:rPr lang="en-GB" dirty="0">
                <a:latin typeface="Adobe Hebrew" panose="02040503050201020203" pitchFamily="18" charset="-79"/>
                <a:cs typeface="Adobe Hebrew" panose="02040503050201020203" pitchFamily="18" charset="-79"/>
              </a:rPr>
              <a:t>Project Description</a:t>
            </a:r>
            <a:endParaRPr lang="en-IN" dirty="0">
              <a:latin typeface="Adobe Hebrew" panose="02040503050201020203" pitchFamily="18" charset="-79"/>
              <a:cs typeface="Adobe Hebrew" panose="02040503050201020203" pitchFamily="18" charset="-79"/>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0DF8448A-3257-78F2-A13A-591FD420FFFD}"/>
              </a:ext>
            </a:extLst>
          </p:cNvPr>
          <p:cNvSpPr txBox="1"/>
          <p:nvPr/>
        </p:nvSpPr>
        <p:spPr>
          <a:xfrm>
            <a:off x="467359" y="2025908"/>
            <a:ext cx="8853512" cy="4031873"/>
          </a:xfrm>
          <a:prstGeom prst="rect">
            <a:avLst/>
          </a:prstGeom>
          <a:noFill/>
        </p:spPr>
        <p:txBody>
          <a:bodyPr wrap="square" rtlCol="0">
            <a:spAutoFit/>
          </a:bodyPr>
          <a:lstStyle/>
          <a:p>
            <a:r>
              <a:rPr lang="en-US" sz="1600" dirty="0">
                <a:latin typeface="Adobe Arabic" panose="02040503050201020203" pitchFamily="18" charset="-78"/>
                <a:ea typeface="Verdana" panose="020B0604030504040204" pitchFamily="34" charset="0"/>
                <a:cs typeface="Adobe Arabic" panose="02040503050201020203" pitchFamily="18" charset="-78"/>
              </a:rPr>
              <a:t>	The automotive industry is rapidly evolving, influenced by shifting consumer preferences, technological advancements, and economic factors. This project focuses on analyzing the Car Dekho dataset, which encompasses detailed information about various car models, their specifications, prices, and other relevant attributes. By examining this dataset, we aim to extract meaningful insights that can help stakeholders, including manufacturers, dealers, and consumers, understand the current trends and dynamics in the car market.</a:t>
            </a:r>
          </a:p>
          <a:p>
            <a:endParaRPr lang="en-US" sz="1600" dirty="0">
              <a:latin typeface="Adobe Arabic" panose="02040503050201020203" pitchFamily="18" charset="-78"/>
              <a:ea typeface="Verdana" panose="020B0604030504040204" pitchFamily="34" charset="0"/>
              <a:cs typeface="Adobe Arabic" panose="02040503050201020203" pitchFamily="18" charset="-78"/>
            </a:endParaRPr>
          </a:p>
          <a:p>
            <a:r>
              <a:rPr lang="en-US" sz="1600" dirty="0">
                <a:latin typeface="Adobe Arabic" panose="02040503050201020203" pitchFamily="18" charset="-78"/>
                <a:ea typeface="Verdana" panose="020B0604030504040204" pitchFamily="34" charset="0"/>
                <a:cs typeface="Adobe Arabic" panose="02040503050201020203" pitchFamily="18" charset="-78"/>
              </a:rPr>
              <a:t>	The analysis begins with data cleaning and preprocessing to ensure the dataset is accurate and consistent. This involves handling missing values, correcting data types, and removing any duplicates. Following this, exploratory data analysis (EDA) will be conducted to uncover patterns and relationships within the data. Key features such as brand, year, mileage, and fuel type will be examined to determine their impact on car prices. Additionally, the project will analyze market trends over time, identifying popular car models and features, and studying depreciation trends to understand how car values change with age and usage.</a:t>
            </a:r>
          </a:p>
          <a:p>
            <a:endParaRPr lang="en-US" sz="1600" dirty="0">
              <a:latin typeface="Adobe Arabic" panose="02040503050201020203" pitchFamily="18" charset="-78"/>
              <a:ea typeface="Verdana" panose="020B0604030504040204" pitchFamily="34" charset="0"/>
              <a:cs typeface="Adobe Arabic" panose="02040503050201020203" pitchFamily="18" charset="-78"/>
            </a:endParaRPr>
          </a:p>
          <a:p>
            <a:r>
              <a:rPr lang="en-US" sz="1600" dirty="0">
                <a:latin typeface="Adobe Arabic" panose="02040503050201020203" pitchFamily="18" charset="-78"/>
                <a:ea typeface="Verdana" panose="020B0604030504040204" pitchFamily="34" charset="0"/>
                <a:cs typeface="Adobe Arabic" panose="02040503050201020203" pitchFamily="18" charset="-78"/>
              </a:rPr>
              <a:t>	The insights derived from this analysis will be presented using various visualization techniques, making it easier to communicate the findings effectively. The final outcome of this project will include actionable recommendations for stakeholders, such as identifying the best time to buy or sell a car, understanding which features add the most value, and anticipating future market trends. These insights will enable better decision-making, ultimately benefiting all parties involved in the automotive industry.</a:t>
            </a:r>
          </a:p>
          <a:p>
            <a:endParaRPr lang="en-IN" sz="1600" dirty="0">
              <a:latin typeface="Adobe Arabic" panose="02040503050201020203" pitchFamily="18" charset="-78"/>
              <a:ea typeface="Verdana" panose="020B0604030504040204" pitchFamily="34" charset="0"/>
              <a:cs typeface="Adobe Arabic" panose="02040503050201020203" pitchFamily="18" charset="-78"/>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343708" y="195421"/>
            <a:ext cx="10046070" cy="802641"/>
          </a:xfrm>
        </p:spPr>
        <p:txBody>
          <a:bodyPr>
            <a:noAutofit/>
          </a:bodyPr>
          <a:lstStyle/>
          <a:p>
            <a:r>
              <a:rPr lang="en-IN" dirty="0">
                <a:latin typeface="Adobe Hebrew" panose="02040503050201020203" pitchFamily="18" charset="-79"/>
                <a:cs typeface="Adobe Hebrew" panose="02040503050201020203" pitchFamily="18" charset="-79"/>
              </a:rPr>
              <a:t>Objectives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5" name="TextBox 4">
            <a:extLst>
              <a:ext uri="{FF2B5EF4-FFF2-40B4-BE49-F238E27FC236}">
                <a16:creationId xmlns:a16="http://schemas.microsoft.com/office/drawing/2014/main" id="{954EA63E-6B57-20B6-DB49-B2DA5547F253}"/>
              </a:ext>
            </a:extLst>
          </p:cNvPr>
          <p:cNvSpPr txBox="1"/>
          <p:nvPr/>
        </p:nvSpPr>
        <p:spPr>
          <a:xfrm>
            <a:off x="343708" y="998062"/>
            <a:ext cx="9425897" cy="5232202"/>
          </a:xfrm>
          <a:prstGeom prst="rect">
            <a:avLst/>
          </a:prstGeom>
          <a:noFill/>
        </p:spPr>
        <p:txBody>
          <a:bodyPr wrap="square">
            <a:spAutoFit/>
          </a:bodyPr>
          <a:lstStyle/>
          <a:p>
            <a:pPr marL="0" indent="0">
              <a:lnSpc>
                <a:spcPct val="150000"/>
              </a:lnSpc>
              <a:buNone/>
            </a:pPr>
            <a:r>
              <a:rPr lang="en-US" sz="1600" dirty="0">
                <a:latin typeface="Adobe Arabic" panose="02040503050201020203" pitchFamily="18" charset="-78"/>
                <a:ea typeface="Verdana" panose="020B0604030504040204" pitchFamily="34" charset="0"/>
                <a:cs typeface="Adobe Arabic" panose="02040503050201020203" pitchFamily="18" charset="-78"/>
              </a:rPr>
              <a:t>The primary objectives of this project are:</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Data Cleaning and Preprocessing</a:t>
            </a:r>
            <a:r>
              <a:rPr lang="en-US" sz="1600" dirty="0">
                <a:latin typeface="Adobe Arabic" panose="02040503050201020203" pitchFamily="18" charset="-78"/>
                <a:ea typeface="Verdana" panose="020B0604030504040204" pitchFamily="34" charset="0"/>
                <a:cs typeface="Adobe Arabic" panose="02040503050201020203" pitchFamily="18" charset="-78"/>
              </a:rPr>
              <a:t>: Ensure the dataset is clean and consistent by handling missing values, correcting data types, and removing duplicates.</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Exploratory Data Analysis (EDA)</a:t>
            </a:r>
            <a:r>
              <a:rPr lang="en-US" sz="1600" dirty="0">
                <a:latin typeface="Adobe Arabic" panose="02040503050201020203" pitchFamily="18" charset="-78"/>
                <a:ea typeface="Verdana" panose="020B0604030504040204" pitchFamily="34" charset="0"/>
                <a:cs typeface="Adobe Arabic" panose="02040503050201020203" pitchFamily="18" charset="-78"/>
              </a:rPr>
              <a:t>: Conduct thorough EDA to understand the distribution of variables, identify patterns, and uncover initial insights.</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Feature Analysis</a:t>
            </a:r>
            <a:r>
              <a:rPr lang="en-US" sz="1600" dirty="0">
                <a:latin typeface="Adobe Arabic" panose="02040503050201020203" pitchFamily="18" charset="-78"/>
                <a:ea typeface="Verdana" panose="020B0604030504040204" pitchFamily="34" charset="0"/>
                <a:cs typeface="Adobe Arabic" panose="02040503050201020203" pitchFamily="18" charset="-78"/>
              </a:rPr>
              <a:t>: Examine the relationship between car prices and various features such as brand, year, mileage, fuel type, and more. Determine which features have the most significant impact on car prices.</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Market Trends and Dynamics</a:t>
            </a:r>
            <a:r>
              <a:rPr lang="en-US" sz="1600" dirty="0">
                <a:latin typeface="Adobe Arabic" panose="02040503050201020203" pitchFamily="18" charset="-78"/>
                <a:ea typeface="Verdana" panose="020B0604030504040204" pitchFamily="34" charset="0"/>
                <a:cs typeface="Adobe Arabic" panose="02040503050201020203" pitchFamily="18" charset="-78"/>
              </a:rPr>
              <a:t>: Analyze trends over time to understand how the popularity of different car models and features has evolved. Identify the most and least popular car features.</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Depreciation Analysis</a:t>
            </a:r>
            <a:r>
              <a:rPr lang="en-US" sz="1600" dirty="0">
                <a:latin typeface="Adobe Arabic" panose="02040503050201020203" pitchFamily="18" charset="-78"/>
                <a:ea typeface="Verdana" panose="020B0604030504040204" pitchFamily="34" charset="0"/>
                <a:cs typeface="Adobe Arabic" panose="02040503050201020203" pitchFamily="18" charset="-78"/>
              </a:rPr>
              <a:t>: Investigate how car values depreciate over time, considering factors like age, mileage, and condition.</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Data Visualization</a:t>
            </a:r>
            <a:r>
              <a:rPr lang="en-US" sz="1600" dirty="0">
                <a:latin typeface="Adobe Arabic" panose="02040503050201020203" pitchFamily="18" charset="-78"/>
                <a:ea typeface="Verdana" panose="020B0604030504040204" pitchFamily="34" charset="0"/>
                <a:cs typeface="Adobe Arabic" panose="02040503050201020203" pitchFamily="18" charset="-78"/>
              </a:rPr>
              <a:t>: Use matplotlib and other visualization tools to create clear and informative visual representations of the data, highlighting key insights.</a:t>
            </a:r>
          </a:p>
          <a:p>
            <a:pPr>
              <a:lnSpc>
                <a:spcPct val="150000"/>
              </a:lnSpc>
            </a:pPr>
            <a:r>
              <a:rPr lang="en-US" sz="1600" b="1" dirty="0">
                <a:latin typeface="Adobe Arabic" panose="02040503050201020203" pitchFamily="18" charset="-78"/>
                <a:ea typeface="Verdana" panose="020B0604030504040204" pitchFamily="34" charset="0"/>
                <a:cs typeface="Adobe Arabic" panose="02040503050201020203" pitchFamily="18" charset="-78"/>
              </a:rPr>
              <a:t>Conclusions and Recommendations</a:t>
            </a:r>
            <a:r>
              <a:rPr lang="en-US" sz="1600" dirty="0">
                <a:latin typeface="Adobe Arabic" panose="02040503050201020203" pitchFamily="18" charset="-78"/>
                <a:ea typeface="Verdana" panose="020B0604030504040204" pitchFamily="34" charset="0"/>
                <a:cs typeface="Adobe Arabic" panose="02040503050201020203" pitchFamily="18" charset="-78"/>
              </a:rPr>
              <a:t>: Summarize the findings from the analysis and provide actionable insights for various stakeholders, including car buyers, sellers, and manufacturers.</a:t>
            </a:r>
          </a:p>
          <a:p>
            <a:pPr marL="0" indent="0" algn="just">
              <a:lnSpc>
                <a:spcPct val="150000"/>
              </a:lnSpc>
              <a:buNone/>
            </a:pPr>
            <a:endParaRPr lang="en-IN" sz="1600" dirty="0">
              <a:latin typeface="Adobe Arabic" panose="02040503050201020203" pitchFamily="18" charset="-78"/>
              <a:ea typeface="Verdana" panose="020B0604030504040204" pitchFamily="34" charset="0"/>
              <a:cs typeface="Adobe Arabic" panose="02040503050201020203" pitchFamily="18" charset="-78"/>
            </a:endParaRPr>
          </a:p>
        </p:txBody>
      </p:sp>
    </p:spTree>
    <p:extLst>
      <p:ext uri="{BB962C8B-B14F-4D97-AF65-F5344CB8AC3E}">
        <p14:creationId xmlns:p14="http://schemas.microsoft.com/office/powerpoint/2010/main" val="22896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292099" y="390843"/>
            <a:ext cx="10046070" cy="802641"/>
          </a:xfrm>
        </p:spPr>
        <p:txBody>
          <a:bodyPr>
            <a:noAutofit/>
          </a:bodyPr>
          <a:lstStyle/>
          <a:p>
            <a:r>
              <a:rPr lang="en-IN" dirty="0">
                <a:latin typeface="Adobe Hebrew" panose="02040503050201020203" pitchFamily="18" charset="-79"/>
                <a:cs typeface="Adobe Hebrew" panose="02040503050201020203" pitchFamily="18" charset="-79"/>
              </a:rPr>
              <a:t>Methodology</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1F5D9948-10DF-5F55-202E-027257FCCF13}"/>
              </a:ext>
            </a:extLst>
          </p:cNvPr>
          <p:cNvSpPr>
            <a:spLocks noGrp="1" noChangeArrowheads="1"/>
          </p:cNvSpPr>
          <p:nvPr>
            <p:ph type="body" sz="quarter" idx="12"/>
          </p:nvPr>
        </p:nvSpPr>
        <p:spPr bwMode="auto">
          <a:xfrm>
            <a:off x="292099" y="1543377"/>
            <a:ext cx="101949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Data Cleaning</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Handle missing values, correct data types, and remove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Exploratory Data Analysis</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Use pandas and </a:t>
            </a:r>
            <a:r>
              <a:rPr kumimoji="0" lang="en-US" altLang="en-US" sz="2800" b="0" i="0" u="none" strike="noStrike" cap="none" normalizeH="0" baseline="0" dirty="0" err="1">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numpy</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for data manipulation and summary statistics. Utilize matplotlib for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Feature Engineering</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Create new features that might be useful for analysis or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Visualization</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Develop various plots (scatter plots, bar charts, histograms, etc.) to visualize data distributions and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Analysis and Insights</a:t>
            </a:r>
            <a:r>
              <a:rPr kumimoji="0" lang="en-US" altLang="en-US" sz="2800"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Conduct in-depth analysis to understand the factors affecting car prices and market trends. </a:t>
            </a:r>
          </a:p>
        </p:txBody>
      </p:sp>
    </p:spTree>
    <p:extLst>
      <p:ext uri="{BB962C8B-B14F-4D97-AF65-F5344CB8AC3E}">
        <p14:creationId xmlns:p14="http://schemas.microsoft.com/office/powerpoint/2010/main" val="13986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31395" y="225702"/>
            <a:ext cx="10046070" cy="802641"/>
          </a:xfrm>
        </p:spPr>
        <p:txBody>
          <a:bodyPr>
            <a:noAutofit/>
          </a:bodyPr>
          <a:lstStyle/>
          <a:p>
            <a:r>
              <a:rPr lang="en-US" dirty="0">
                <a:latin typeface="Adobe Hebrew" panose="02040503050201020203" pitchFamily="18" charset="-79"/>
                <a:cs typeface="Adobe Hebrew" panose="02040503050201020203" pitchFamily="18" charset="-79"/>
              </a:rPr>
              <a:t>WHO ARE THE END USERS?</a:t>
            </a:r>
            <a:endParaRPr lang="en-IN" dirty="0">
              <a:latin typeface="Adobe Hebrew" panose="02040503050201020203" pitchFamily="18" charset="-79"/>
              <a:cs typeface="Adobe Hebrew" panose="02040503050201020203" pitchFamily="18" charset="-79"/>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836AA9BC-6C9D-EAD8-BEC7-6135C4EAAFF1}"/>
              </a:ext>
            </a:extLst>
          </p:cNvPr>
          <p:cNvSpPr>
            <a:spLocks noGrp="1" noChangeArrowheads="1"/>
          </p:cNvSpPr>
          <p:nvPr>
            <p:ph type="body" sz="quarter" idx="12"/>
          </p:nvPr>
        </p:nvSpPr>
        <p:spPr bwMode="auto">
          <a:xfrm>
            <a:off x="531395" y="1382286"/>
            <a:ext cx="895512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Car Buyers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Individuals looking to purchase a car can use the insights to make informed decisions about which models offer the best value, understand depreciation trends, and identify the most desirable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Car Sellers and Dealers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Dealerships and individual sellers can leverage the analysis to price their vehicles competitively, understand market demand, and identify which features and models are most popular among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Car Manufacturers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Manufacturers can use the data to gain insights into consumer preferences, identify trends in the market, and make strategic decisions regarding production and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Market Analysts and Researchers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Analysts and researchers studying the automotive market can use the findings to understand broader trends, forecast future developments, and provide advice to stakeholders in the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Financial Institutions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Banks and lending institutions can benefit from understanding car depreciation trends and market values, aiding in the valuation of car loans and leases.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Policy Makers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Government agencies and policy makers can use the insights to inform decisions related to transportation policies, environmental regulations, and economic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latin typeface="Adobe Hebrew" panose="02040503050201020203" pitchFamily="18" charset="-79"/>
                <a:cs typeface="Adobe Hebrew" panose="02040503050201020203" pitchFamily="18" charset="-79"/>
              </a:rPr>
              <a:t>Technology Used</a:t>
            </a:r>
          </a:p>
        </p:txBody>
      </p:sp>
      <p:sp>
        <p:nvSpPr>
          <p:cNvPr id="3" name="Rectangle 1">
            <a:extLst>
              <a:ext uri="{FF2B5EF4-FFF2-40B4-BE49-F238E27FC236}">
                <a16:creationId xmlns:a16="http://schemas.microsoft.com/office/drawing/2014/main" id="{93C24446-0380-4C8A-7A29-4B771214637B}"/>
              </a:ext>
            </a:extLst>
          </p:cNvPr>
          <p:cNvSpPr>
            <a:spLocks noGrp="1" noChangeArrowheads="1"/>
          </p:cNvSpPr>
          <p:nvPr>
            <p:ph type="body" sz="quarter" idx="12"/>
          </p:nvPr>
        </p:nvSpPr>
        <p:spPr bwMode="auto">
          <a:xfrm>
            <a:off x="745089" y="1291406"/>
            <a:ext cx="864947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Python</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The primary programming language used for data analysis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Pandas</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powerful data manipulation and analysis library in Python used for data cleaning, preprocessing, and 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NumPy</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library for numerical operations in Python, providing support for arrays, matrices, and a collection of mathematical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Matplotlib</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plotting library in Python used for creating static, interactive, and animated visualizations to represent the data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Jupyter</a:t>
            </a: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Notebook</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An open-source web application that allows the creation and sharing of documents containing live code, equations, visualizations, and narrative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Seaborn</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Python visualization library based on matplotlib that provides a high-level interface for drawing attractive and informative statistical 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Scikit-learn</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machine learning library in Python used for implementing machine learning algorithms, which may be utilized for advanced analysis such as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Google </a:t>
            </a:r>
            <a:r>
              <a:rPr kumimoji="0" lang="en-US" altLang="en-US" b="1" i="0" u="none" strike="noStrike" cap="none" normalizeH="0" baseline="0" dirty="0" err="1">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Colab</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A cloud service that supports </a:t>
            </a:r>
            <a:r>
              <a:rPr kumimoji="0" lang="en-US" altLang="en-US" b="0" i="0" u="none" strike="noStrike" cap="none" normalizeH="0" baseline="0" dirty="0" err="1">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Jupyter</a:t>
            </a:r>
            <a:r>
              <a:rPr kumimoji="0" lang="en-US" altLang="en-US" b="0" i="0" u="none" strike="noStrike" cap="none" normalizeH="0" baseline="0" dirty="0">
                <a:ln>
                  <a:noFill/>
                </a:ln>
                <a:solidFill>
                  <a:schemeClr val="tx1"/>
                </a:solidFill>
                <a:effectLst/>
                <a:latin typeface="Adobe Arabic" panose="02040503050201020203" pitchFamily="18" charset="-78"/>
                <a:ea typeface="Verdana" panose="020B0604030504040204" pitchFamily="34" charset="0"/>
                <a:cs typeface="Adobe Arabic" panose="02040503050201020203" pitchFamily="18" charset="-78"/>
              </a:rPr>
              <a:t> notebooks and provides free access to computational resources, often used for coding and running Python notebooks.</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3945204" cy="830997"/>
          </a:xfrm>
        </p:spPr>
        <p:txBody>
          <a:bodyPr>
            <a:normAutofit fontScale="90000"/>
          </a:bodyPr>
          <a:lstStyle/>
          <a:p>
            <a:r>
              <a:rPr lang="en-GB" dirty="0">
                <a:latin typeface="Adobe Hebrew" panose="02040503050201020203" pitchFamily="18" charset="-79"/>
                <a:cs typeface="Adobe Hebrew" panose="02040503050201020203" pitchFamily="18" charset="-79"/>
              </a:rPr>
              <a:t>EDA RESULTS </a:t>
            </a:r>
            <a:endParaRPr lang="en-IN" dirty="0">
              <a:latin typeface="Adobe Hebrew" panose="02040503050201020203" pitchFamily="18" charset="-79"/>
              <a:cs typeface="Adobe Hebrew" panose="02040503050201020203" pitchFamily="18" charset="-79"/>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5122" name="Picture 2">
            <a:extLst>
              <a:ext uri="{FF2B5EF4-FFF2-40B4-BE49-F238E27FC236}">
                <a16:creationId xmlns:a16="http://schemas.microsoft.com/office/drawing/2014/main" id="{D036E4A8-2F93-C2F1-7C46-50BDEBD8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54" y="0"/>
            <a:ext cx="769464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382BB38-643B-7079-2584-FAF8AFA98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82" y="1661864"/>
            <a:ext cx="4277070" cy="310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01" name="Group 8200">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202"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8203" name="Straight Connector 8202">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223" name="Straight Connector 8222">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205"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Isosceles Triangle 8206">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1" name="Isosceles Triangle 8210">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6324806" y="1722427"/>
            <a:ext cx="2968188" cy="2328409"/>
          </a:xfrm>
        </p:spPr>
        <p:txBody>
          <a:bodyPr vert="horz" lIns="91440" tIns="45720" rIns="91440" bIns="45720" rtlCol="0" anchor="b">
            <a:normAutofit fontScale="90000"/>
          </a:bodyPr>
          <a:lstStyle/>
          <a:p>
            <a:pPr algn="r"/>
            <a:r>
              <a:rPr lang="en-US" sz="5400" dirty="0">
                <a:solidFill>
                  <a:schemeClr val="accent1"/>
                </a:solidFill>
                <a:latin typeface="Adobe Hebrew" panose="02040503050201020203" pitchFamily="18" charset="-79"/>
                <a:cs typeface="Adobe Hebrew" panose="02040503050201020203" pitchFamily="18" charset="-79"/>
              </a:rPr>
              <a:t>EDA RESULTS </a:t>
            </a:r>
          </a:p>
        </p:txBody>
      </p:sp>
      <p:pic>
        <p:nvPicPr>
          <p:cNvPr id="8194" name="Picture 2">
            <a:extLst>
              <a:ext uri="{FF2B5EF4-FFF2-40B4-BE49-F238E27FC236}">
                <a16:creationId xmlns:a16="http://schemas.microsoft.com/office/drawing/2014/main" id="{584CEBFD-A281-C861-C145-7C6F525B09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4500" y="835016"/>
            <a:ext cx="4612246" cy="29864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3"/>
          <a:srcRect t="96181"/>
          <a:stretch/>
        </p:blipFill>
        <p:spPr>
          <a:xfrm>
            <a:off x="888629" y="4998631"/>
            <a:ext cx="2485900" cy="94936"/>
          </a:xfrm>
          <a:prstGeom prst="rect">
            <a:avLst/>
          </a:prstGeom>
        </p:spPr>
      </p:pic>
      <p:pic>
        <p:nvPicPr>
          <p:cNvPr id="8196" name="Picture 4">
            <a:extLst>
              <a:ext uri="{FF2B5EF4-FFF2-40B4-BE49-F238E27FC236}">
                <a16:creationId xmlns:a16="http://schemas.microsoft.com/office/drawing/2014/main" id="{780A1582-1CB8-9883-7548-6BD85BD4BD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33823" y="4050441"/>
            <a:ext cx="2037387" cy="1991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250867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748</TotalTime>
  <Words>1252</Words>
  <Application>Microsoft Office PowerPoint</Application>
  <PresentationFormat>Widescreen</PresentationFormat>
  <Paragraphs>75</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Adobe Arabic</vt:lpstr>
      <vt:lpstr>Adobe Hebrew</vt:lpstr>
      <vt:lpstr>Arial</vt:lpstr>
      <vt:lpstr>BankGothic Md BT</vt:lpstr>
      <vt:lpstr>Calibri</vt:lpstr>
      <vt:lpstr>Trebuchet MS</vt:lpstr>
      <vt:lpstr>Verdana</vt:lpstr>
      <vt:lpstr>Wingdings</vt:lpstr>
      <vt:lpstr>Wingdings 3</vt:lpstr>
      <vt:lpstr>Facet</vt:lpstr>
      <vt:lpstr>Car Market Trends Analysis      ~with Car Dekho Data </vt:lpstr>
      <vt:lpstr>PROBLEM  STATEMENT</vt:lpstr>
      <vt:lpstr>Project Description</vt:lpstr>
      <vt:lpstr>Objectives</vt:lpstr>
      <vt:lpstr>Methodology</vt:lpstr>
      <vt:lpstr>WHO ARE THE END USERS?</vt:lpstr>
      <vt:lpstr>Technology Used</vt:lpstr>
      <vt:lpstr>EDA RESULTS </vt:lpstr>
      <vt:lpstr>EDA RESULTS </vt:lpstr>
      <vt:lpstr>EDA RESULTS </vt:lpstr>
      <vt:lpstr>EDA RESULTS </vt:lpstr>
      <vt:lpstr>EDA RESULTS </vt:lpstr>
      <vt:lpstr>EDA RESULTS </vt:lpstr>
      <vt:lpstr>EDA RESULTS </vt:lpstr>
      <vt:lpstr>Code Execution &amp; Data Sets</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Faizan Ahmed</cp:lastModifiedBy>
  <cp:revision>76</cp:revision>
  <dcterms:created xsi:type="dcterms:W3CDTF">2021-07-11T13:13:15Z</dcterms:created>
  <dcterms:modified xsi:type="dcterms:W3CDTF">2024-07-25T11:26:58Z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