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97F"/>
    <a:srgbClr val="F7F7F7"/>
    <a:srgbClr val="FFFFFF"/>
    <a:srgbClr val="D5E7F5"/>
    <a:srgbClr val="213467"/>
    <a:srgbClr val="125980"/>
    <a:srgbClr val="022C53"/>
    <a:srgbClr val="00152F"/>
    <a:srgbClr val="8E9BB0"/>
    <a:srgbClr val="F9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20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" y="241300"/>
            <a:ext cx="11624945" cy="56134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7712075" y="606425"/>
            <a:ext cx="3761105" cy="1039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22C53"/>
                </a:solidFill>
              </a:rPr>
              <a:t>Gagan Soni(21)</a:t>
            </a:r>
          </a:p>
          <a:p>
            <a:pPr algn="l"/>
            <a:r>
              <a:rPr lang="en-US" sz="1600">
                <a:solidFill>
                  <a:srgbClr val="022C53"/>
                </a:solidFill>
              </a:rPr>
              <a:t>Adarsh Shukla(60)</a:t>
            </a:r>
          </a:p>
          <a:p>
            <a:pPr algn="l"/>
            <a:r>
              <a:rPr lang="en-US" sz="1600">
                <a:solidFill>
                  <a:srgbClr val="022C53"/>
                </a:solidFill>
              </a:rPr>
              <a:t>Neha Chauhan(67)</a:t>
            </a:r>
          </a:p>
          <a:p>
            <a:pPr algn="r"/>
            <a:r>
              <a:rPr lang="en-US" sz="1600">
                <a:solidFill>
                  <a:srgbClr val="125980"/>
                </a:solidFill>
              </a:rPr>
              <a:t>M.Sc. Computer Science 2022-24</a:t>
            </a:r>
          </a:p>
        </p:txBody>
      </p:sp>
      <p:sp>
        <p:nvSpPr>
          <p:cNvPr id="6" name="Rectangles 5"/>
          <p:cNvSpPr/>
          <p:nvPr/>
        </p:nvSpPr>
        <p:spPr>
          <a:xfrm>
            <a:off x="1268730" y="5323205"/>
            <a:ext cx="5451475" cy="1230630"/>
          </a:xfrm>
          <a:prstGeom prst="rect">
            <a:avLst/>
          </a:prstGeom>
          <a:solidFill>
            <a:srgbClr val="022C53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MCSC201- MACHINE LEARNING ASSIGNMENT 1</a:t>
            </a:r>
          </a:p>
          <a:p>
            <a:pPr algn="ctr"/>
            <a:r>
              <a:rPr lang="en-US" sz="1600"/>
              <a:t>Bias-Variance  trade-off for Model Selection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966595" y="284480"/>
            <a:ext cx="890778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100580" y="468630"/>
            <a:ext cx="858520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Optimal degree Calculation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0255" y="2268855"/>
            <a:ext cx="4252595" cy="2320290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1310640" y="1938020"/>
            <a:ext cx="4568190" cy="298259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Optimal degree</a:t>
            </a: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 is the degree of polynomial for which the model is best fit.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For the taken function sin(in our case) the optimal degree is 7.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966595" y="284480"/>
            <a:ext cx="890778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100580" y="468630"/>
            <a:ext cx="858520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Fitting Optimal Polynomial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1595" y="2000250"/>
            <a:ext cx="6522720" cy="4147820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455930" y="2000885"/>
            <a:ext cx="4568190" cy="414718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Till now optimal degree is calculated i.e. 7, now the optimal polynomial of degree 7 is needed to be fitted.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Now the bias, variance, test error, training error and total error is calculated each for 1k,2k,3k,.....,10k size dataset using 10-fold cross validation.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773" y="1555359"/>
            <a:ext cx="10010775" cy="34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7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8160" y="1852930"/>
            <a:ext cx="6013450" cy="435165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627505" y="284480"/>
            <a:ext cx="924687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843405" y="468630"/>
            <a:ext cx="884237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Optimal Degree Error Plotting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455930" y="1852295"/>
            <a:ext cx="4568190" cy="429577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Finally the error plotting for the optimal degree i.e. 7(in our case) is done.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x-axis shows Training set size i.e. 1k, 2k, 3k,......,10k.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y-axis shows error.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9525" y="27305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666365" y="312420"/>
            <a:ext cx="685927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067050" y="496570"/>
            <a:ext cx="611314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References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464820" y="2616200"/>
            <a:ext cx="10745470" cy="206057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Introduction to Machine Learning by </a:t>
            </a:r>
            <a:r>
              <a:rPr lang="tr-TR" sz="2800" dirty="0">
                <a:solidFill>
                  <a:srgbClr val="12597F"/>
                </a:solidFill>
                <a:latin typeface="+mj-lt"/>
                <a:sym typeface="+mn-ea"/>
              </a:rPr>
              <a:t>E</a:t>
            </a:r>
            <a:r>
              <a:rPr lang="en-US" altLang="tr-TR" sz="2800" dirty="0">
                <a:solidFill>
                  <a:srgbClr val="12597F"/>
                </a:solidFill>
                <a:latin typeface="+mj-lt"/>
                <a:sym typeface="+mn-ea"/>
              </a:rPr>
              <a:t>them </a:t>
            </a:r>
            <a:r>
              <a:rPr lang="tr-TR" sz="2800" dirty="0" smtClean="0">
                <a:solidFill>
                  <a:srgbClr val="12597F"/>
                </a:solidFill>
                <a:latin typeface="+mj-lt"/>
                <a:sym typeface="+mn-ea"/>
              </a:rPr>
              <a:t>A</a:t>
            </a:r>
            <a:r>
              <a:rPr lang="en-US" altLang="tr-TR" sz="2800" dirty="0" smtClean="0">
                <a:solidFill>
                  <a:srgbClr val="12597F"/>
                </a:solidFill>
                <a:latin typeface="+mj-lt"/>
                <a:sym typeface="+mn-ea"/>
              </a:rPr>
              <a:t>lpaydin.</a:t>
            </a:r>
            <a:r>
              <a:rPr lang="en-US" sz="2800">
                <a:solidFill>
                  <a:srgbClr val="12597F"/>
                </a:solidFill>
                <a:latin typeface="Calibri Light" panose="020F0302020204030204" charset="0"/>
                <a:cs typeface="Calibri Light" panose="020F0302020204030204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463040" y="2528570"/>
            <a:ext cx="9246870" cy="1801495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678940" y="2832100"/>
            <a:ext cx="8842375" cy="131381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Thank You...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18415" y="0"/>
            <a:ext cx="12173585" cy="680339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3116580" y="284480"/>
            <a:ext cx="635254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91205" y="467995"/>
            <a:ext cx="603059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Table Of Content</a:t>
            </a:r>
          </a:p>
        </p:txBody>
      </p:sp>
      <p:sp>
        <p:nvSpPr>
          <p:cNvPr id="7" name="Rectangles 6"/>
          <p:cNvSpPr/>
          <p:nvPr/>
        </p:nvSpPr>
        <p:spPr>
          <a:xfrm>
            <a:off x="1209040" y="1865630"/>
            <a:ext cx="10194925" cy="402653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1. Problem Statement</a:t>
            </a: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2. Dataset generation</a:t>
            </a: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3. Dataset Representation</a:t>
            </a: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4. Value Calculation</a:t>
            </a: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5. Polynomial Fitting</a:t>
            </a: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6. </a:t>
            </a:r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  <a:sym typeface="+mn-ea"/>
              </a:rPr>
              <a:t>Bias, Variance, Training Error, Testing Error and Total Error</a:t>
            </a:r>
            <a:endParaRPr lang="en-US" sz="2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7. Error Plotting</a:t>
            </a: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8. Optimal Degree Calculation</a:t>
            </a: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9. Fitting Optimal Degree</a:t>
            </a: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10.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18415" y="0"/>
            <a:ext cx="12173585" cy="680339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3116580" y="284480"/>
            <a:ext cx="635254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291205" y="467995"/>
            <a:ext cx="603059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Problem Statement</a:t>
            </a:r>
          </a:p>
        </p:txBody>
      </p:sp>
      <p:sp>
        <p:nvSpPr>
          <p:cNvPr id="8" name="Rectangles 7"/>
          <p:cNvSpPr/>
          <p:nvPr/>
        </p:nvSpPr>
        <p:spPr>
          <a:xfrm>
            <a:off x="1209040" y="1865630"/>
            <a:ext cx="10194925" cy="444944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Take a trigonometric function and a choose an error function (N(0, sigma-sq)). Generate  data  set of 10,000 instances. Fit polynomials of order 1 - 10 and estimate and plot total error, Bias, Variance,   </a:t>
            </a:r>
          </a:p>
          <a:p>
            <a:pPr algn="l"/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training and validation error for each  using 10-fold cross validation.   Create the folds using Python function and compute all errors using the equations given in textbook.  Select the optimal model.</a:t>
            </a:r>
          </a:p>
          <a:p>
            <a:pPr algn="l"/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For the selected model, estimate and plot total error, Bias, Variance,    training and validation error for training set sizes  1K, 2K, ... 10K. Use 10-fold cross validation for each training set, and the functions coded earlier for estimating the error.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9525" y="0"/>
            <a:ext cx="12173585" cy="680339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3270" y="1567180"/>
            <a:ext cx="5854065" cy="477647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3116580" y="284480"/>
            <a:ext cx="635254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291205" y="467995"/>
            <a:ext cx="603059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Dataset Generation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492125" y="1567180"/>
            <a:ext cx="5249545" cy="477710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Trignometric function is taken as user input using format np.trig_func e.g. np.sin for sine.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Angles are generated using random function and noise using normal distribution(randomly).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Dataframe is generated from the dataset generated.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0960" y="1691005"/>
            <a:ext cx="5510530" cy="435165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537460" y="284480"/>
            <a:ext cx="7492365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707640" y="468630"/>
            <a:ext cx="717042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Dataset Representation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492125" y="1690370"/>
            <a:ext cx="5249545" cy="435292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Input trignometric function : np.sin(i.e. sine function).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x-axis represents the angle between 0 and 2π.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y-axis represents value of trignometric function for the given angle.</a:t>
            </a:r>
          </a:p>
        </p:txBody>
      </p:sp>
      <p:sp>
        <p:nvSpPr>
          <p:cNvPr id="3" name="AutoShape 2" descr="data:image/png;base64,iVBORw0KGgoAAAANSUhEUgAAAYoAAAEWCAYAAAB42tAoAAAAOXRFWHRTb2Z0d2FyZQBNYXRwbG90bGliIHZlcnNpb24zLjQuMywgaHR0cHM6Ly9tYXRwbG90bGliLm9yZy/MnkTPAAAACXBIWXMAAAsTAAALEwEAmpwYAAAzZklEQVR4nO3de5wU1Znw8d8zQwM96DogJNEGhJgEE5fNjJlVA7mo6wYvIU6ICbrqG7JJyMY1G4zL+4LrG00kyi6akF0j0de4JGIMeJsVJSGryJqV4AqZMWiUeIkC7QUQxwsM0DPzvH909VDTXVV9me6uvjzfz2e0u6uq6/QwXU+dc55zjqgqxhhjjJ+GsAtgjDGmslmgMMYYE8gChTHGmEAWKIwxxgSyQGGMMSaQBQpjjDGBLFCYiiIiHxeRrWGXo9zq9XOb6mCBwpSciLzj+ukXkR7X8wvc+6rqb1R1SlhlLQURURF5X9A+hX5uEblKRBIi8rbz80cRuUFEjsrjPdaLyFfyPXe+ynUeU3wWKEzJqephqR9gGzDT9drtqf1EZFh4pQxPET73SlU9HBgDfBZ4D7A5n2BhTBALFCY0InKKiOwQkf8jIq8C/556zbXPCSLS6dwt3ykiK0VkkWv7V0XkORHZIyL3icjRrm0qIn8nIs+KSLeI/EhExNnWICJXiMhLIrJTRH4mIkc42yY5x35JRLaLyBvO+/yliPzeea8b0j7L34rI086+a0XkGOf1R5xdnnBqULNz/NwTROQeEdklIq+nn8+LqiZU9SlgNrALuMx5r9Eicr/zXm84j8c7274HfBy4wSnfDc7rP3Q++1sisllEPu4q24kissnZ9pqIfN+17WQR2eD8jp4QkVOCzmOqhKraj/2U7Qd4ETjdeXwK0Av8MzACiDqv7XC2DwdeAr4JRIBZwEFgkbP9NGA3cIJz/L8Bj7jOpcD9QDMwkeTF8wxn298CzwHvBQ4D7gFuc7ZNco79MTAS+BSwH+gA3gXEgJ3AJ539z3He64PAMOAKYENaOd7nep7tczcCTwA/AEY5ZfiYz+/zKmCFx+vfBR5zHh8JfA5oAg4H7gQ6XPuuB76SdvyFznHDSAacV4GRzrbfAhc5jw8DTnYex4DXgbNI3oT+tfN8nN957Kc6fqxGYcLWD1ypqgdUtSdt28kkL1T/qsm75XuA/3FtvwC4VVV/p6oHgIXAR0VkkmufxarararbgIeBFtex31fVF1T1HefY89Kaga5W1f2q+mtgL3CHqu5U1TjwG6DV2e/vgGtV9WlV7QWuAVpStYoCPveJwNHAfFXd65ThvwPey8vLJJuiUNXXVfVuVd2nqm8D3wM+GXSwqq5wjutV1etJBrRUH0oCeJ+IjFXVd1R1o/P6hcAaVV2jqv2q+p/AJpKBw1QxCxQmbLtUdb/PtqOBuKq6Z67cnrb9pdQT54L/Osk725RXXY/3kbwDzjjWeTwMeLfrtddcj3s8nqfe6xjgh05zSzewB5C0cqQL+twTgJecoFOomFMORKRJRG5ymtneAh4BmkWk0e9gEflHpyntTeczHQGMdTZ/GfgA8IyIPC4in3ZePwb4fOr34Bz3McD6SqpcXXYemooSNH3xK0BMRMQVLCYAzzuPXyZ5cQJAREaRbC6J53DeQceSbJrqJRkMxudW9AHbge+pq2M+B0GfezswUUSGFRIsRKQBmAk86Lx0GcnawEmq+qqItACdJINZRlmc/oj/DfwV8JSq9ovIG6n9VfVZ4HznPLOAu0TkSKfct6nqV32KZlNVVymrUZhK9lugD7hERIaJyDkkm2VS7gC+JCItIjKCZJPPY6r6Yg7vfQdwqYhMFpHDnGNXFngX/2NgoYgcDyAiR4jI513bXyPZF5Kr/yEZJBeLyCgRGSki07Md5PyOPkjys70HSHUyH06yBtQtImOAK9MOTS/f4SSD5i5gmIh8G/gz13kuFJFxqtoPdDsv9wMrgJkiMkNEGp1yn5LqOPc4j6kSFihMxVLVgyTvWL9M8oJ0IcnO6QPO9geB/wvcTfLCeixwXo5vfytwG8lmmD+R7Kz+RoHlvJdkx/QvnKadJ4EzXbtcBfzUaY75Qg7v10eyRvA+kunEO0hmMvmZLSLvAG8C95FsfvuIqr7sbF9KssN8N7AR+FXa8T8EznUyov4VWOvs80eSTXL7GdzkdwbwlHPOHwLnqWqPqm4n2bF/Ockgsx2Yz6HrTPp5TJWQwc2/xlQ2EXkM+LGq/nvYZTGmXliNwlQ0EfmkiLzHaVb5IvAXZN4RG2NKyDqzTaWbAqwiOZ7gBeBcVX0l3CIZU1+s6ckYY0wga3oyxhgTqCabnsaOHauTJk3K+7itW5OzPE+ZUlOTlxpjTFabN2/erarjvLbVZKCYNGkSmzZtyvu4U045BYD169cXt0DGGFPhROQlv23W9GSMMSZQTdYoCnXFFVeEXQRjjKk4FihcTj/99LCLYIwxFceanly6urro6uoKuxjGGFNRrEbhMm/ePMA6s40xxs0ChRmyjs44S9Zu5eXuHo5ujnLqceN4+JldA8/nz5hCe2vQ0gzGmEpmgcIMSUdnnIX3bKEn0QdAvLuHFRu3DWyPd/ew8J4tABYsjKlS1kdhhmTJ2q0DQcJPT6KPJWu3lqlExphis0BhhuTl7vTlnoe2nzGm8ljTk8s111wTdhGqztHNUeI5BIGjm6NlKI0xphSsRuEybdo0pk2bFnYxqsr8GVOIRhqz7nfqcZ5TyBhjqoAFCpcNGzawYcOGsItRVdpbY1w7ayqx5igCjG6KeO638vHtdHTGy1s4Y0xR1OR6FG1tbWqTAoZj+uJ1vk1RseYojy44rcwlMsbkQkQ2q2qb1zarUZiiCuqvsA5tY6qTdWabosnWtBTUoZ0+aM8G6RlTOSxQmKLJNlZi/gzvBaG8Bu2lBuml3tcCiDHhCTVQiMitwKeBnar65x7bTwH+A/iT89I9qvrdshWwxhRy157PMUFNS6ObIr7HeQ3a60n08Z3VT7E/0e8ZQCxYGFM+YdcolgM3AD8L2Oc3qvrpchRm6dKl5ThNKILu2v0uuvke4zemQoArZx6f8d6pAOSXTvHGvkTGa6lR3hYojCmfUDuzVfURYE+YZXBraWmhpaUl7GKUhN9d+2WrnmDyggeYvnhdRh9D0J2+F68xFQJccPLEQRf2VACKBwSJINYpbkx5hV2jyMVHReQJ4GXgH1XV+ypVBA8++CBQmwsY+V1c+5z06FRtYdNLewZmfg260+/ojGdc/FOBpVGEPlViPk1VucwPFcRGeRtTXpUeKH4HHKOq74jIWUAH8H6vHUVkLjAXYOLEiQWdbNGiRUBtBopcptroSfRx+8ZtOd3lu5t/0puo+lSJRho9g0RHZzynKT9SBAaVJ/W+xpjyqehxFKr6lqq+4zxeA0REZKzPvjerapuqto0bZ9NFdHTGmb543UCz0qnHjUNyOC7XpiB3DcWviSo9CyoVUPKhMDDqO9Yc5dpZU61/wpgyq+gahYi8B3hNVVVETiQZ2F4PuVgVz6sT+u7N8YL6A/w0iDB5wQOBNZX05q5CmpxsNLcx4Qs7PfYO4BRgrIjsAK4EIgCq+mPgXODrItIL9ADnaS3OOVJkfnf4qb6DYnD3baQ3D6U0iDBpwQMFn9eamYypDKEGClU9P8v2G0imz5o8BHVc+13Uh0LJ7EtInc/9/3z4dYQbY8qvopueyu2mm24Kuwh58Vur2u+yXIogkZLqS3i5uwcR6B/CiQSsucmYCmKzx1ap9H6ISjBiWAMHe/uHHIwaRehXHRgJDsnmtHh3T9bUW2NMYYJmj7Uahcvq1asBmDlzZsglyW6oYxFK4UBvf1Hex93/Mf+uJ0Ah0a8Z22w6D2PKo6LTY8vt+uuv5/rrrw+7GDmpl9HJiT4dCBLpvFJwjTHFZ4GiStno5KR4d4/vFCTGmOKwQFGlLG30EOVQU5QFC2OKzwJFlbJ2+UzWFGVMaVhndhXwWhPCeKuXvhtjyskChcttt90WdhEy+K0JMWKYVQa9WN+NMcVngcJlwoQJYRchg990HJWWGlsJ3FN+2BrcxhSPBQqXlStXAjB79uyQS3KINaXkLrUQ07yVXYNGoduYC2OGxtovXJYtW8ayZcvCLsYgfk0pksuc4XUoNSAvfeRFT6KPq+4r2ZpXxtQ0q1FUCL8O670HejP2jUYarempAN09mSvzGWOys0BRRn7t5l4d1vPvfIJ+oM9jVPJ+CxIFc6/MZ4zJjQWKMvHLXgLvDmu/aSugdDPA1oN4d4/VKozJk/VRlEnQcqHWYV1eNoLbmPxYjcLlrrvuKtl7+wWDVDOU33KipvhSAdpqFcbkxmoULmPHjmXs2LEleW+/7KVUX0U00liS8xpv6YG7ozPO9MXrbIJBYzxYoHBZvnw5y5cvL8l7ewWD1ACx9tYYEfuXKKsGkYGgcEXHFhbes4V4d49NMGiMB7s8uZQyULS3xrh21lSao5GB10Y60aGjM85bByyTqZz6VAeCwu0bt/n2HxljrI+ibDo641x131N09yQGXntjX4KF92yhr784K8OZwvhlkVmSgTFJodYoRORWEdkpIk/6bBcR+VcReU5Efi8iJ5S7jMWQSo11B4mUnkQfB/ss4bUS2QSDxiSF3fS0HDgjYPuZwPudn7lAZc2vkaNKXN/aDJY+I4p7gkFj6l2ogUJVHwH2BOxyDvAzTdoINIvIUeUp3dClMmks9bWyRSONXHDyRGLNUQSINUe5dtZUS581xlHpfRQxYLvr+Q7ntVfSdxSRuSRrHUycOLGgk61Zs8Z3W77TVqePxDaV64SJR7CofWrYxTCmYlV6oMiZqt4M3AzQ1tZWUKN/U1OT5+tB02/4BQtrbqoejz6/h9bv/prufQlbu8IYD5UeKOKAezWh8c5rJXHjjTcCcPHFFw96PWj6Db8LimXMVJc39iUTDbxuAmwRJFPvKj1Q3AdcIiK/AE4C3lTVjGanYlm1ahWQGSiCpt/w0tEZp0FkYG0EU11SCyCl5FubNKbWhBooROQO4BRgrIjsAK4EIgCq+mNgDXAW8BywD/hSGOX0m4splT7pvuNsborwzv5eCxJVrk+VhfdsYWSkIe/apDG1JtRAoarnZ9muwN+XqTi+5s+YktExnUqfTO+/SDVhmOoXtDa5ZbKZehL2OIqqkJp+wyt90jqt69cVHVvCLoIxZVHpfRQVo7015tnUYJ3WtS0aaaAn4T3Fyu0bt9F2zBhrgjI1z2oULuvXr2f9+vV5HWPTPNS2/T5BApJzRNnEgaYeWKAYovkzphBpSJ8AwtSKbCkJVqM09cAChct1113Hddddl/+BFifqltUoTT2wQOFy//33c//99+d1zJK1W0nY7K9169TjxoVdBGNKzjqzC5QaO2FpkvXt7s3xgQ5tG8FtapUFihy4LwBHRCMk+vrZe9BSYs3glfBsBLepVdb0lEVqQF1qPeXunoQFCTPIy909gfOBGVPtrEbhEo1mdkzagDqTTWrtbS/WNGlqgQUKl1/+8pcZr9kX3QyFkKyVWvOTqWbW9BSgozNuma9mSBS4bNUTdHSWbHZ8Y0rOAoXL1VdfzdVXXz3wfMnarVkHXBmTTWomWgsWplpZoHB56KGHeOihhwae26hbUyzWsW2qmQWKADbq1hST3XiYamWBIsD8GVOIRhoHvWZ9FsZPowT/ddiNh6lWFihcdr9zgM5t3Uxe8ADTF68DyFiHYtqxY8ItpKlYfaq+NxKpha6MqUaWHuvo6Izz0t5G+iOjBvLiF96zhWtnTeXRBacN7NfynV+HV0hT8ZRkrVNJ1jD6VInZdB6myonW4NrObW1tumnTpryOmb54ne+YCRGowV+TKaFYc3TQDYYXmxvKVBIR2ayqbV7brEbhCOpotCBh8pWt4zp9rXWbG8pUslD7KETkDBHZKiLPicgCj+1zRGSXiHQ5P18pVVmObo7yxn8t543/Wl6qU5g6osCkBQ8wyenvSh9DYXNDmWoSWqAQkUbgR8CZwIeA80XkQx67rlTVFufnllKVZ/6MKSRe3sqB+DOlOoWpU/HuHi5d2cUVHVsGXvOrcVgKralEYTY9nQg8p6ovAIjIL4BzgD+EUZj21hjvHTeK53fuDeP0NSPSICT6ra0unQIrNm7j/ideobsn4bufpdCaShRmoIgB213PdwAneez3ORH5BPBH4FJV3e6xDyIyF5gLMHHixIIKNPawETy3852CjjVJh40cRtPwYTaZoo+gIGEptKYQV3Rs4Y7HttOnSqMI5580gUXtU4t6jkrvzF4N3KGqB0Tka8BPAc9UElW9GbgZkllPhZ5wxLDG7DvVkVSqZ0qkQegH+nxqDd37Epz9F0exYuO2jG3Tjx3Di6/3DGT5nHrcOG7fuM13Pq16yjZrFOHaWVOtI9t48sqQA7j8nt+zL9E/sF+f6sB3r5jBIsxAEQcmuJ6Pd14boKqvu57eAvxLKQs0fvx4tGkM26CuJgOMORftuzfHB3WwRiONfO4jMR5+ZlfGH+i3VnXhFSuObo7y8DO7PM/z4us9g1JGpy9eF/h7HiYCDdTFmuT9qhYkjCevDLn5dz4B4v/duOOx7TUTKB4H3i8ik0kGiPOAv3HvICJHqeorztPPAE+XskArVqygozPOvJVdpTxNRREYuHi3HTMmr7x+9x8vHGo6udTn95feUZut4zbRrzRHI7y9v5e+Gq9aWN+E8eOVIZetH7DY35fQAoWq9orIJcBaoBG4VVWfEpHvAptU9T7gH0TkM0AvsAeYU6rydHTGM6px9cB9gWpvjeV8V5vazyuwLFm71bOPIv1ieHRzNGtfRndPoubn1xKwvgnjqxIy4ULto1DVNcCatNe+7Xq8EFhY6nJ0dMaZf9cTvLb2JgDGnD631Kcsm6ZIA4l+9ayiDrXz1C+wzJ8xxbe2kW0/L7Vdl0h+Pmt2Mn5yuaEqtUrvzC6LJWu3kuhTDu58IeyiFFWjCH+4+syBjrB4d09O8w8NdWqJoNqG335hfxHC5J501qb1MOlyvaFyixW5KdMCBZVRtSvE9GPH8Lttb/r+AZ1/UjJXIJ8mpWJNLZHrOd37TVrwQM7vX0tUk7/3q+57alD6rE3rYSDzxitbDbsUTZk2zTjQ3BQJuwgFefH1noFp0N0aRbjw5IkFZT2EObVEse+CqsnCe7Z4jrGwaT0MJIPFowtO4wezW7L22U07dkzRbyysRkH15uq/3N2TV20h1/fM5/ViKqSKXSuCPnO11nhN8S1ZuzVrjeLR5/dwwf/7Lbd/9aNFO68FCuBN504uMqa6qve5pFTm2+bt13FWjvRNr76NSUdG2fjCGzWfHhukWmu8pnB+39tcbxoefX4PV3RsKdpYCluPguRiREFTK1SiaKQx60je9P6GXI4r5JhyqLfxLW4C/GB2i/VT1Amv7yAkMxjzSd9vFOH5a8/Kef+g9Sisj4LBWSfVoDkayenCXUh/Q3trLGP517CDBFDX7fRKsg8jfapyU5u8vrdA3mO8ilkLt6Yn4I19ydrE67/6NwCOPOMbYRYnUHM0QteVn8pp30L7G4rd71EM9d5OnwrwlfbvYoqvWH/rxbz/tRoFySoaQGJPnMSeyr9rm+yzGE46v36FapwuohrLXGz1HizrRbH+1ovZqWCBguLPi1IqDSSntFAO5dgHBYv5M6YQjQyeDbdap7L2+iz1xoJlfajE76c1PQGjmyIDzU+VLL2F0t3f4JUhkesI6WqQ/lkanBHm9aJaA7wJ5pfd9J3VTw35mtRYxM5XCxRU7zgKOFSz8BtJXYn9DcVw+Mhh7D3YO2gOq/S1M2qFQEUkFJjiCpoF4ey/OCpwrZZcpGZmKAYLFBwaRzH8Xe8NuST5axTxzWyqpQtL+pequydBpEEY3RShe19i0N2Y+y6tuSnCmz0Jz7UzqkUVF90E8MtKvHRVV1FuXmtlPYqKkRpkVumzxqbfMUcjjb4jemut49NvTv6m4cPo/PbgLDB3LWr64nVV0ayYTXrgt8kDq5/fd7RYLRwdnfGi/U1YoABOPW6c59KdlSTSKMz+ywkZq83luvZDtSs01bdWZqWNd/d4ThyY2rbwni1semlPxt9Heg3LgkrlKPX04cVsVbBAAQNLd+5efR0AY2f+Y5jF8TRq+DDfqmQuaz9Uu0KnFmmsoU7vb63sykhoSOlJ9A1q03YHD/cStzYjbeUo9dxmxQxClh7LoV9o79u76X17d8il8famzxQjlTqSutgKTfWtlSABmVlv6dI/aU+ijzse2x7abMAmmPu7WwqW9VSjRPzbJ4PunGs1s8mt0FTfWAWsDhYmv0BZa31Y1Sr193vpyq6iJy3YFB41SIAffKGFTS/tyUiLq8WmpEIUEhD9lmVtENh7sPanM/drequ1PqxqlsvU4YUYXcRZh63pqUKk1k1e1D6VH8xuqfmmpHLxa5r73meLlzpYKbya5s4/aULNjM6vVaWq3b2zv3jZfqHWKETkDOCHQCNwi6ouTts+AvgZ8BHgdWC2qr5YqvKMiB1XqrfOyt1OWQ9NSeXk9/uspWnLBfjcR2IZWU8AD/z+lYEaVXM0wlWfOd7+vkos10yzKzq2lGycTJ6TzQYKLVCISCPwI+CvgR3A4yJyn6r+wbXbl4E3VPV9InIe8M/A7FKVafQn55TqrQPZHV44aikjSklm7z264LSB17zWNTjQW8Srh/HkN+I6PX25aXgDz+7cG3Jpc5M1UIjIN4AVqvpGkc99IvCcqr7gnOcXwDmAO1CcA1zlPL4LuEFERLOstrR161ZOOeWUQa994Qtf4OKLL2bfvn2cddbgxTxee+F1Rk09ncOmnk7fvjfZ1XFtxnse3noWoz74CXrf2sXu+6/P2P5nJ36WpvedROL1Hby+9oaM7UdMO4/opBYOvvYCex66edC2973rMN515vVAjA0bNnD55ZdnHL906VJaWlp48MEHWbRoUcb2m266iSlTprB69Wquvz6zfLfddhsTJkxg5cqVLFu2LGP7XXfdxdixY1m+fDnLly/P2L5mzRqampq48cYbWbVqVcb29evXA3Dddddx//33D9oWjUb55S9/CcDVV1/NQw89NGj7kUceyd133w3AwoUL+e1vfzto+/jx41mxYgUA8+bNo6ura9D2D3zgA9x8c/J3OnfuXP74xz8O2t7S0sLSpUsBuPDCC9mxYwcAvbv38tpb+xkRO27gJmHXvdfQ1/PWoONHHvNhmqefD8Brq65Eew8M/nzHnsgRJ80C4NWfL8j43Yw67uMcfsLZ9Cf2s/POqzK2H1akv70Xn3+WP2/7J8YeNgKAzm3dHOjtG/S39+pDN/PF2xtpndg8cPw111zDtGnT7G+vSH97qd87JGd7GHP6XHoSfSz9p38YyKp8xTm+1H97N058yfe6BzBnzhzmzJnD7t3B2Z651CjeTfJu/3fArcDabBfqHMWA7a7nO4CT/PZR1V4ReRM4Esj4VCIyF5gLMGLEiLwKkvowu+69Bu0r/yje1BfblNfksaMAeMuZub9RhIYGqOYu7ud2vsPb+3uZPHbUwMUqnd/rpjhq8feb01KoIiLAp4AvAW3AKuAnqvp8wScWORc4Q1W/4jy/CDhJVS9x7fOks88O5/nzzj6B4S/fpVAnLXgAOBSR3/M3i4N2L6pYc3RQc4EpH692ZKiNvouls1t8R+3b31xpTV+8rmJSsl9cfHbO+w55KVSnBvGq89MLjAbuEpF/ybkUmeKAe3rD8c5rnvuIyDDgCJKd2kUVjYST/GV9E+FJtSPHu3sGre9RK+bf2cXLb2ZerOxvrvTmz5hS1NXlKkHWK6SIfFNENgP/AjwKTFXVr5PMRPrcEM79OPB+EZksIsOB84D70va5D/ii8/hcYF2Rmr0GGRnCgjiW9hquoPXESzVStpwS/d6DN1Of0dbfLp321ljNzfibSx/FGGCWqr7kflFV+0Xk04We2OlzuARYSzI99lZVfUpEvgtsUtX7gJ8At4nIc8AeksGk6LrLOLtopEFY8vkPW4AIWdAkgz+Y3cL8u54YtNZFLbH5nkqvWhZDy1XWQKGqVwZse3ooJ1fVNcCatNe+7Xq8H/j8UM6Ri2bnH3XkMR8u7Xksh71i+E0yeEQ0wndWP1WzQSKlFtcsGYpiz7BbI1nXA2wKDw79o6bS0IotGmm0ZqYK4zW1R6RBMlbNq2Vetap6nJI8aKW5Qj97+lTw1c6m8MB/ZtahEOfH+iIqU3trjM99JDYww2ajCJFGqZsgAZnzPfl18Nd6f0ZQf1WhijlzayWwQEGy6QmSA1peW+Xb0pb3e15w8kQgOTPk9MXrav4LV006OuPcvTk+MDK7T5V9xZzzoAqcety4gccdnXEuW/VEXU5JXuiiWEFqZcR/igUKDjU9ae+BjJGPhXpjX4IVG7fV3d1ZtfC6iwwSaZCaS3m8e3Ocjs74QE3C7+JWKWMCSsVvJl2Fgm7wavE7bn0UlK890ToQK0c+d4upJIRaGIjnlvp73HewNzBo1lozSrqglebi3T1curKLeSu7iKX12aQvTdsg0K+1+fuyQFFmtmBMZfDLehrdFKFp+DDPztxaCxSQW22h1ppR0rkXxfL6faQvL5uSvjRtv7NjLf6+LFCUmS0YUxn8FjS6cqZ/+nJzNFJz2Sy5qIUBiNmkpqKfvOCBwMFyPYk+vrP6Kbr3JWpuUF0QCxQu0WNPLO372/QJFaOQpVVrsfkpm0ijVOTfbCqNN97dMzBdfHrTUCH8apputTSQLlcWKIDhjcLBPh2YrrcQkQZh9okTBs03f+px4zIWkrH+icqRywJR6eMKIg3FXRCm0o0aPmxQm7xXYC332Iv0cQ+pph6/dR/yKU9Qf0U9s0ABNA0fxsECmxQELAjUKK+BWJFGoQGlXmJFqqktaDGeuzfHizpYLZugjLWeRN+gNefzLU97a8xz3fp6Z4GCQ1+GfKcZt+maa5vXBSnRp4wa3sjeg/Vxxykcqkl4jbG447HtGZ23pc7uy5YQkn6Bz7c8Dz+zqyaCRDFzr2wcRYEiDZXZdmuKx++CVC9BApIX3VSzkhe/DJ9SZvcVkhCST3lqJTOxmMHOAkWhai9V2qTJ54LUKMKFJ09ktDPKv5bEnbZ+L35jBo6IRpi+eB2TFzyQ16C1js541uPmz5hC1GdpAL+vZT7/lrWSmVjMbDULFBQ2QCbRpzU/tUG9C7ogpetXZVH7VJqG115rrpCc7iP9dxGNNHL+SRM8f0fdPYm8ZyXIda6p9tYY186aOnAhTH1/Y81RLjh5omc586n918rCQ8Vs8ai9v+oCnH/SBFZs3Oa5LZV656VWqqjGm1cK7d4DvZ5jKY5ujtLRGa/J6S6UZLv9tbOmDkpJdfdRpL4ngneTRy79BEGT86UfF5Sx1nbMmCFlYbW3xvjRw8/y7M69OR9TiYrZR2SBguQf1s83bmPUcR8feK0B+P7sFi4NyJtvrsFmBjNY+gUpPfsHknespx43rqaWUk0X7+5h3souRg1vJNIgJPoPTaaY+r9fkEjJdmOVy+R8uaTi+gWRoGM7OuN8Z/VTNTNGotiDJC1QkLyT6QcOP+HQQuT9zutBA3De2d9LR2fc0mLriN9AvXwnGaxWQR352TpPs7X9+33XUsflsm5E0FgPv2OBmlrRsBSJNtZHwaE7lv7EfvoT+we9HtROnei3fop61N4a49EFp/GnxWfz6ILTaG+NWTNkDvYe6A3sp/D6rrn7F7KtGxHUxxF07JK1W2soSFCSpZatRsGhO5mdd14FHBpHcXRzNOuEcHaBMJDb1A/1rrsn4Tv4zX0x95uSI1vTVFAw8Du2lv7NGgWevebs7DsWwGoUZL+TaW+N+bb51UoqnRmafDKk6lnqwu1Og2397q+Zf+cTAxftPtWB7587oPh911KvBwWDhhqc+jtdg0jJ1sIIJVCIyBgR+U8Redb5/2if/fpEpMv5ua9U5Uml240Ylvyipy9f2tEZZ++B3ozjbJI/k5L6GzLZpZqEUk1Eb+xLDHSOp6Q3KU1fvI54d09G2mqkUdh7oJfJCx4IDAa1OPV3ulI2hYdVo1gAPKSq7wcecp576VHVFufnM6UsUHtrjNaJzZz83iMH2p3hULtnekrk6KaIrYVtBgmqeZpDRMip4//l7p5B/Q6Q7DBPhYPRTRHQZJOWUh/BIJtSNYWHFSjOAX7qPP4p0B5SObLyy2Zpcs2qaUzK/BlTaGyo/WaOocj1en50c9Tz+6cka/1Nw4dl1ETqXamawsMKFO9W1Vecx68C7/bZb6SIbBKRjSLSHvSGIjLX2XfTrl27CirUnDlzmDNnzqDXSrHwuqld7a0xDh9hOSJDlRoNHtTvUEsd0cVQyvnnSvYXLSIPAu/x2PRP7ieqqiLid1twjKrGReS9wDoR2aKqz3vtqKo3AzcDtLW1FXSbkR4kIHtutzHp3qzDVfCKTYG7N8c5ok5XFSzEYSNL18pRskChqqf7bROR10TkKFV9RUSOAnb6vEfc+f8LIrIeaAU8A0Ux7N69G4CxY8cOWkErfcSpdWKbIM1NEd8RvjFLo81ZT6KP/b21P4ixWLpLOKo8rKan+4AvOo+/CPxH+g4iMlpERjiPxwLTgT+UslDnnnsu5557bmAHWnpGlDHp/Nrgm6MRHl1wWk3OMFsq1j+du1K2coTVmLoYWCUiXwZeAr4AICJtwN+p6leADwI3iUg/yYC2WFVLGihSgjrQbKEik41f09ObPQk6OuO8sz8z1dqYoSplK0cogUJVXwf+yuP1TcBXnMcbgFAS060D2wxFUL/WkrVbLVPHFN30Y8eUtJXDRmZ7yDYC1JggQSP97WbDFFNqwazbv/rRkp7H8vg8zJ8xxXMqaevANrnwm2G2vTU2kCBhzFAsnd1S1n5SCxQuX//614HgL7oxufBbE8HrJsSYfMRck5WWiwUKl9mzZw88DlpBy5hCuW9CUivF2dQTJlfC4E7rXBZyKgYLFC7bt28HYMKECSGXxNSy9JuQ1IR3xmRzwckTM+ahC1rIqVisM9vloosu4qKLLgq7GKbO2BTlJhfN0QiL2g8lgmZbyKmYrEZhTMisOcpk0yBw1WeOH/RaOdP4rUZhTAVob40xf8YUYs1R+i1ImDReMxKXM43fAoUxFSB9vWdj3BJ9mYsSZVuZs5is6cmYCuC37okxKelNSuVM47dA4XLZZZeFXQRTp2zEtsnGq0mpXGn8FihcZs6cGXYRTJ3ymx/KGAh/Zgjro3DZunUrW7eWZnFyY4JYiqxJV0lLG1iNwuVrX/saAOvXrw+3IKbupLc3W4d2fUotkharsGmDLFAYUyHc7c1+o7XF+Y9l0NYeITny2j2orlJY05MxFcgv9fGCkydakKhRCjz8zK6wi+HJahTGVCCv1MdTjxvH3ZvjIZfMlFKlZr9ZoDCmQnlNHmhjLWpbpS6OZoHC5Yorrgi7CMb4qtS7TVMcYafABrFA4XL66aeHXQRT54LWF7CxFrUl0iAcNnIY3fsSFb84WiiBQkQ+D1wFfBA4UVU3+ex3BvBDoBG4RVUXl7JcXV1dALS0tJTyNMZ4yra+gK2OVzsqLf01m7Cynp4EZgGP+O0gIo3Aj4AzgQ8B54vIh0pZqHnz5jFv3rxSnsIYX9nWF2hvjXHtrKnEmqMIMLopEkIpzVA1ilRVkICQahSq+jSASObUuS4nAs+p6gvOvr8AzgH+UPICGhOCXNYXSO/gvqJjCys2bit52Uzx9KmWbCW6UqnkcRQxYLvr+Q7nNU8iMldENonIpl27KjMX2Zgghawv0HbMGCIeaxWYylaqlehKpWSBQkQeFJEnPX7OKcX5VPVmVW1T1bZx48aV4hTGlFQh6wssWbuVRL+NwKtG1ZTFVrKmJ1UdagpRHJjgej7eec2YmlTI+gLVdLExg1XqmAkvlZwe+zjwfhGZTDJAnAf8TSlPeM0115Ty7Y3JKt/1BY6IRujuSWS8Ho00AGIZUhWqksdMeAmlj0JEPisiO4CPAg+IyFrn9aNFZA2AqvYClwBrgaeBVar6VCnLNW3aNKZNm1bKUxhTVH75ICMjjVw7ayqNwQkjJgSNIqFPG56vsLKe7gXu9Xj9ZeAs1/M1wJpylWvDhg0AFixM1ejel1mbSL2euhB9a2UX/eUslAGgQSC9+yjqBPBqChJQ2U1PZXf55ZcDth6FqR5+o7Xd7d+NjUJ/n3V4l1MqIEB51rQuNQsUxlQxr9Ha7vbvJWu3kvAJEqObInTvS9giSUWWPuq6GgNDOgsUxlSxbJlSQVlRTcOH0fntT/kukmTyU63NSrmwQGFMlQvKlAqaSDAVRGwOqcKMborQNHxY1Tcr5cIChTE1bP6MKVy6ssuzeSnVj+GulVjNIndXzjy+ZgNDOgsULkuXLg27CMYUVXtrjE0v7eH2jdsGBYv0PP5UrcSaoXJXL0ECKnuup7JraWmxKcZNzVnUPpUfzG4ZmHU21hz1bUufP2MKNvLCpLMahcuDDz4I2AJGpvbkOuK7vTXGvJVdpS9QDejojNdNrcIChcuiRYsACxSmvjWK0KeWNJvNkrVb6yZQWNOTMWYQCxK5qacJGS1QGGMGiVXRrKZhqqbZX4fKAoUxZhCvdTHqhUBOC0FV2+yvQ2WBwhgzSPra3E2R+rlMKHDYyOCu22qc/XWorDPb5aabbgq7CMZUhHpdmzvWHM3a99CvWldBAqxGMciUKVOYMqV+qpPG5GpR+9Sa77sQks1u2foe6qlvIsUChcvq1atZvXp12MUwpuJ0dMbZd7A37GKUlHJoGhO/Xop665tIsaYnl+uvvx6AmTNnhlwSYypHR2e8LiYNFBiYvkSd58qhcSXp04fXEwsUxphAS9ZurYsgkT56REn2WTy64LQQSlRZrOnJGBOoFAPLKmEt70aRgbmv/IYY1tOguiBWozDGBApa06IQuWQWlcP5J01gUXtyuVK/WXOPiEaYvnhdXaw5ESSUGoWIfF5EnhKRfhFpC9jvRRHZIiJdIrKpnGU0xiR5DcCLRhpZOruFC0+emHftIN7dU9Dyq83RCJHG4tVEHn5m18Bjr88YaRD2HuwdKG+8u4eF92yhozNetDJUi7BqFE8Cs4BcBi6cqqq7S1weAG677bZynMaYqhK03Gp7a4xF7VOZvOCBkq69HY00IoLv+t/pUn0ODQL9Poe4azVen3HfwV7e2JcYdExPoq+uJgNMCSVQqOrTAFIB7ZRuEyZMCLsIxlQkv2nKOzrjLFm7taRBApIX/PSLtltzNII4+7g7pvvVu6MaMsdDpH/GyQse8DxXJTSblVuld2Yr8GsR2Swic4N2FJG5IrJJRDbt2rUraFdfK1euZOXKlQUda0y9SaXN5tJ/MdRbwr0H/bOuYs1Ruq78FFfOPJ5GEc/spfTz5zIewm9gnQ24KyIReVBEnvT4OSePt/mYqp4AnAn8vYh8wm9HVb1ZVdtUtW3cuHEFlXnZsmUsW7asoGONqTe5ps3GmqP8afHZviO7RzdFCp6EMHXBTwUtvynSU6mu2Vb4c/Prm7EBd0WkqkNe/UdV487/d4rIvcCJwCNDfV9jzNDl0gTjvrDOnzElY+BeNNLIlTOPB+CyVU/kvRZG6oI/ffG6wKBVyHiIoL6ZelOx6bEiMgpoUNW3ncefAr4bcrGMMQ6/tNlGEfpVMy6sQRfejs44h48cRnePfz9EulhzdOA9g4LWUGoBuS4hW+tCCRQi8lng34BxwAMi0qWqM0TkaOAWVT0LeDdwr9PhPQz4uar+KozyGmMy+dUQgpp1vC68hUwREmmQQRf/oKBVb1OCl0Iondmqeq+qjlfVEar6blWd4bz+shMkUNUXVPXDzs/xqvq9MMpqjPGWvm5Frm3/6YL6OmLNUS48eSKjmyIDrzVHIyz5/IcHncevP+H6L3zYgkQRiNbg+rhtbW26aVP+4/N2704O1xg7dmyxi2SM8eE3BkOAPy0+O+f3SaXq1nt/QqFEZLOqeg6Artg+ijBYgDCm/PyajfJNQ7X+hNKp9HEUZbV8+XKWL18edjGMqSuWhlr5rEbhkgoSc+bMCbUcxtSaoGahYqShWrNTaVmgMMaUVHpWU2pyPWBQsCj0wp7L+5uhsaYnY0xJeWU1pSbXq4b3NxYojDEl5jcYrliT65X6/Y0FCmNMiZV6cj2bvK/0LFC4rFmzhjVr1oRdDGNqSqmzmixrqvSsM9ulqakp7CIYU3NKPbmeTd5XejYy2+XGG28E4OKLLy52kYwxpqIFjcy2pieXVatWsWrVqrCLYYwxFcUChTHGmEAWKIwxxgSyQGGMMSaQBQpjjDGBajLrSUR2AS8VePhYYHcRi1Nu1V5+qP7PUO3lh+r/DFb+/B2jquO8NtRkoBgKEdnklyJWDaq9/FD9n6Hayw/V/xms/MVlTU/GGGMCWaAwxhgTyAJFppvDLsAQVXv5ofo/Q7WXH6r/M1j5i8j6KIwxxgSyGoUxxphAFiiMMcYEskDhEJEzRGSriDwnIgvCLk++RORWEdkpIk+GXZZCiMgEEXlYRP4gIk+JyDfDLlO+RGSkiPyPiDzhfIbvhF2mQohIo4h0isj9YZelECLyoohsEZEuEcl/GumQiUiziNwlIs+IyNMi8tHQy2R9FMkvBvBH4K+BHcDjwPmq+odQC5YHEfkE8A7wM1X987DLky8ROQo4SlV/JyKHA5uB9ir7NxBglKq+IyIR4L+Bb6rqxpCLlhcR+RbQBvyZqn467PLkS0ReBNpUtSoH3InIT4HfqOotIjIcaFLV7jDLZDWKpBOB51T1BVU9CPwCOCfkMuVFVR8B9oRdjkKp6iuq+jvn8dvA00BVrTyjSe84TyPOT1XdiYnIeOBs4Jawy1KPROQI4BPATwBU9WDYQQIsUKTEgO2u5zuosotULRGRSUAr8FjIRcmb02zTBewE/lNVq+0zLAX+N9AfcjmGQoFfi8hmEZkbdmHyNBnYBfy70/x3i4iMCrtQFihMRRGRw4C7gXmq+lbY5cmXqvapagswHjhRRKqmGVBEPg3sVNXNYZdliD6mqicAZwJ/7zTLVothwAnAMlVtBfYCofeZWqBIigMTXM/HO6+ZMnLa9e8GblfVe8Iuz1A4zQUPA2eEXJR8TAc+47Tx/wI4TURWhFuk/Klq3Pn/TuBekk3L1WIHsMNVE72LZOAIlQWKpMeB94vIZKfz6DzgvpDLVFecjuCfAE+r6vfDLk8hRGSciDQ7j6MkkyOeCbVQeVDVhao6XlUnkfwOrFPVC0MuVl5EZJSTDIHTZPMpoGoyAVX1VWC7iExxXvorIPSEjmFhF6ASqGqviFwCrAUagVtV9amQi5UXEbkDOAUYKyI7gCtV9Sfhliov04GLgC1OGz/A5aq6Jrwi5e0o4KdOFl0DsEpVqzLFtIq9G7g3ed/BMODnqvqrcIuUt28Atzs3rS8AXwq5PJYea4wxJpg1PRljjAlkgcIYY0wgCxTGGGMCWaAwxhgTyAKFMcaYQBYojDHGBLJAYYwxJpAFCmNKTET+UkR+76xXMcpZq6Jq5oAyxgbcGVMGIrIIGAlESc7lc23IRTImZxYojCkDZzqGx4H9wDRV7Qu5SMbkzJqejCmPI4HDgMNJ1iyMqRpWozCmDETkPpJTd08mueTrJSEXyZic2eyxxpSYiPwvIKGqP3dmlt0gIqep6rqwy2ZMLqxGYYwxJpD1URhjjAlkgcIYY0wgCxTGGGMCWaAwxhgTyAKFMcaYQBYojDHGBLJAYYwxJtD/B3NUa3kqAbl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ata:image/png;base64,iVBORw0KGgoAAAANSUhEUgAAAYoAAAEWCAYAAAB42tAoAAAAOXRFWHRTb2Z0d2FyZQBNYXRwbG90bGliIHZlcnNpb24zLjQuMywgaHR0cHM6Ly9tYXRwbG90bGliLm9yZy/MnkTPAAAACXBIWXMAAAsTAAALEwEAmpwYAAAzZklEQVR4nO3de5wU1Znw8d8zQwM96DogJNEGhJgEE5fNjJlVA7mo6wYvIU6ICbrqG7JJyMY1G4zL+4LrG00kyi6akF0j0de4JGIMeJsVJSGryJqV4AqZMWiUeIkC7QUQxwsM0DPzvH909VDTXVV9me6uvjzfz2e0u6uq6/QwXU+dc55zjqgqxhhjjJ+GsAtgjDGmslmgMMYYE8gChTHGmEAWKIwxxgSyQGGMMSaQBQpjjDGBLFCYiiIiHxeRrWGXo9zq9XOb6mCBwpSciLzj+ukXkR7X8wvc+6rqb1R1SlhlLQURURF5X9A+hX5uEblKRBIi8rbz80cRuUFEjsrjPdaLyFfyPXe+ynUeU3wWKEzJqephqR9gGzDT9drtqf1EZFh4pQxPET73SlU9HBgDfBZ4D7A5n2BhTBALFCY0InKKiOwQkf8jIq8C/556zbXPCSLS6dwt3ykiK0VkkWv7V0XkORHZIyL3icjRrm0qIn8nIs+KSLeI/EhExNnWICJXiMhLIrJTRH4mIkc42yY5x35JRLaLyBvO+/yliPzeea8b0j7L34rI086+a0XkGOf1R5xdnnBqULNz/NwTROQeEdklIq+nn8+LqiZU9SlgNrALuMx5r9Eicr/zXm84j8c7274HfBy4wSnfDc7rP3Q++1sisllEPu4q24kissnZ9pqIfN+17WQR2eD8jp4QkVOCzmOqhKraj/2U7Qd4ETjdeXwK0Av8MzACiDqv7XC2DwdeAr4JRIBZwEFgkbP9NGA3cIJz/L8Bj7jOpcD9QDMwkeTF8wxn298CzwHvBQ4D7gFuc7ZNco79MTAS+BSwH+gA3gXEgJ3AJ539z3He64PAMOAKYENaOd7nep7tczcCTwA/AEY5ZfiYz+/zKmCFx+vfBR5zHh8JfA5oAg4H7gQ6XPuuB76SdvyFznHDSAacV4GRzrbfAhc5jw8DTnYex4DXgbNI3oT+tfN8nN957Kc6fqxGYcLWD1ypqgdUtSdt28kkL1T/qsm75XuA/3FtvwC4VVV/p6oHgIXAR0VkkmufxarararbgIeBFtex31fVF1T1HefY89Kaga5W1f2q+mtgL3CHqu5U1TjwG6DV2e/vgGtV9WlV7QWuAVpStYoCPveJwNHAfFXd65ThvwPey8vLJJuiUNXXVfVuVd2nqm8D3wM+GXSwqq5wjutV1etJBrRUH0oCeJ+IjFXVd1R1o/P6hcAaVV2jqv2q+p/AJpKBw1QxCxQmbLtUdb/PtqOBuKq6Z67cnrb9pdQT54L/Osk725RXXY/3kbwDzjjWeTwMeLfrtddcj3s8nqfe6xjgh05zSzewB5C0cqQL+twTgJecoFOomFMORKRJRG5ymtneAh4BmkWk0e9gEflHpyntTeczHQGMdTZ/GfgA8IyIPC4in3ZePwb4fOr34Bz3McD6SqpcXXYemooSNH3xK0BMRMQVLCYAzzuPXyZ5cQJAREaRbC6J53DeQceSbJrqJRkMxudW9AHbge+pq2M+B0GfezswUUSGFRIsRKQBmAk86Lx0GcnawEmq+qqItACdJINZRlmc/oj/DfwV8JSq9ovIG6n9VfVZ4HznPLOAu0TkSKfct6nqV32KZlNVVymrUZhK9lugD7hERIaJyDkkm2VS7gC+JCItIjKCZJPPY6r6Yg7vfQdwqYhMFpHDnGNXFngX/2NgoYgcDyAiR4jI513bXyPZF5Kr/yEZJBeLyCgRGSki07Md5PyOPkjys70HSHUyH06yBtQtImOAK9MOTS/f4SSD5i5gmIh8G/gz13kuFJFxqtoPdDsv9wMrgJkiMkNEGp1yn5LqOPc4j6kSFihMxVLVgyTvWL9M8oJ0IcnO6QPO9geB/wvcTfLCeixwXo5vfytwG8lmmD+R7Kz+RoHlvJdkx/QvnKadJ4EzXbtcBfzUaY75Qg7v10eyRvA+kunEO0hmMvmZLSLvAG8C95FsfvuIqr7sbF9KssN8N7AR+FXa8T8EznUyov4VWOvs80eSTXL7GdzkdwbwlHPOHwLnqWqPqm4n2bF/Ockgsx2Yz6HrTPp5TJWQwc2/xlQ2EXkM+LGq/nvYZTGmXliNwlQ0EfmkiLzHaVb5IvAXZN4RG2NKyDqzTaWbAqwiOZ7gBeBcVX0l3CIZU1+s6ckYY0wga3oyxhgTqCabnsaOHauTJk3K+7itW5OzPE+ZUlOTlxpjTFabN2/erarjvLbVZKCYNGkSmzZtyvu4U045BYD169cXt0DGGFPhROQlv23W9GSMMSZQTdYoCnXFFVeEXQRjjKk4FihcTj/99LCLYIwxFceanly6urro6uoKuxjGGFNRrEbhMm/ePMA6s40xxs0ChRmyjs44S9Zu5eXuHo5ujnLqceN4+JldA8/nz5hCe2vQ0gzGmEpmgcIMSUdnnIX3bKEn0QdAvLuHFRu3DWyPd/ew8J4tABYsjKlS1kdhhmTJ2q0DQcJPT6KPJWu3lqlExphis0BhhuTl7vTlnoe2nzGm8ljTk8s111wTdhGqztHNUeI5BIGjm6NlKI0xphSsRuEybdo0pk2bFnYxqsr8GVOIRhqz7nfqcZ5TyBhjqoAFCpcNGzawYcOGsItRVdpbY1w7ayqx5igCjG6KeO638vHtdHTGy1s4Y0xR1OR6FG1tbWqTAoZj+uJ1vk1RseYojy44rcwlMsbkQkQ2q2qb1zarUZiiCuqvsA5tY6qTdWabosnWtBTUoZ0+aM8G6RlTOSxQmKLJNlZi/gzvBaG8Bu2lBuml3tcCiDHhCTVQiMitwKeBnar65x7bTwH+A/iT89I9qvrdshWwxhRy157PMUFNS6ObIr7HeQ3a60n08Z3VT7E/0e8ZQCxYGFM+YdcolgM3AD8L2Oc3qvrpchRm6dKl5ThNKILu2v0uuvke4zemQoArZx6f8d6pAOSXTvHGvkTGa6lR3hYojCmfUDuzVfURYE+YZXBraWmhpaUl7GKUhN9d+2WrnmDyggeYvnhdRh9D0J2+F68xFQJccPLEQRf2VACKBwSJINYpbkx5hV2jyMVHReQJ4GXgH1XV+ypVBA8++CBQmwsY+V1c+5z06FRtYdNLewZmfg260+/ojGdc/FOBpVGEPlViPk1VucwPFcRGeRtTXpUeKH4HHKOq74jIWUAH8H6vHUVkLjAXYOLEiQWdbNGiRUBtBopcptroSfRx+8ZtOd3lu5t/0puo+lSJRho9g0RHZzynKT9SBAaVJ/W+xpjyqehxFKr6lqq+4zxeA0REZKzPvjerapuqto0bZ9NFdHTGmb543UCz0qnHjUNyOC7XpiB3DcWviSo9CyoVUPKhMDDqO9Yc5dpZU61/wpgyq+gahYi8B3hNVVVETiQZ2F4PuVgVz6sT+u7N8YL6A/w0iDB5wQOBNZX05q5CmpxsNLcx4Qs7PfYO4BRgrIjsAK4EIgCq+mPgXODrItIL9ADnaS3OOVJkfnf4qb6DYnD3baQ3D6U0iDBpwQMFn9eamYypDKEGClU9P8v2G0imz5o8BHVc+13Uh0LJ7EtInc/9/3z4dYQbY8qvopueyu2mm24Kuwh58Vur2u+yXIogkZLqS3i5uwcR6B/CiQSsucmYCmKzx1ap9H6ISjBiWAMHe/uHHIwaRehXHRgJDsnmtHh3T9bUW2NMYYJmj7Uahcvq1asBmDlzZsglyW6oYxFK4UBvf1Hex93/Mf+uJ0Ah0a8Z22w6D2PKo6LTY8vt+uuv5/rrrw+7GDmpl9HJiT4dCBLpvFJwjTHFZ4GiStno5KR4d4/vFCTGmOKwQFGlLG30EOVQU5QFC2OKzwJFlbJ2+UzWFGVMaVhndhXwWhPCeKuXvhtjyskChcttt90WdhEy+K0JMWKYVQa9WN+NMcVngcJlwoQJYRchg990HJWWGlsJ3FN+2BrcxhSPBQqXlStXAjB79uyQS3KINaXkLrUQ07yVXYNGoduYC2OGxtovXJYtW8ayZcvCLsYgfk0pksuc4XUoNSAvfeRFT6KPq+4r2ZpXxtQ0q1FUCL8O670HejP2jUYarempAN09mSvzGWOys0BRRn7t5l4d1vPvfIJ+oM9jVPJ+CxIFc6/MZ4zJjQWKMvHLXgLvDmu/aSugdDPA1oN4d4/VKozJk/VRlEnQcqHWYV1eNoLbmPxYjcLlrrvuKtl7+wWDVDOU33KipvhSAdpqFcbkxmoULmPHjmXs2LEleW+/7KVUX0U00liS8xpv6YG7ozPO9MXrbIJBYzxYoHBZvnw5y5cvL8l7ewWD1ACx9tYYEfuXKKsGkYGgcEXHFhbes4V4d49NMGiMB7s8uZQyULS3xrh21lSao5GB10Y60aGjM85bByyTqZz6VAeCwu0bt/n2HxljrI+ibDo641x131N09yQGXntjX4KF92yhr784K8OZwvhlkVmSgTFJodYoRORWEdkpIk/6bBcR+VcReU5Efi8iJ5S7jMWQSo11B4mUnkQfB/ss4bUS2QSDxiSF3fS0HDgjYPuZwPudn7lAZc2vkaNKXN/aDJY+I4p7gkFj6l2ogUJVHwH2BOxyDvAzTdoINIvIUeUp3dClMmks9bWyRSONXHDyRGLNUQSINUe5dtZUS581xlHpfRQxYLvr+Q7ntVfSdxSRuSRrHUycOLGgk61Zs8Z3W77TVqePxDaV64SJR7CofWrYxTCmYlV6oMiZqt4M3AzQ1tZWUKN/U1OT5+tB02/4BQtrbqoejz6/h9bv/prufQlbu8IYD5UeKOKAezWh8c5rJXHjjTcCcPHFFw96PWj6Db8LimXMVJc39iUTDbxuAmwRJFPvKj1Q3AdcIiK/AE4C3lTVjGanYlm1ahWQGSiCpt/w0tEZp0FkYG0EU11SCyCl5FubNKbWhBooROQO4BRgrIjsAK4EIgCq+mNgDXAW8BywD/hSGOX0m4splT7pvuNsborwzv5eCxJVrk+VhfdsYWSkIe/apDG1JtRAoarnZ9muwN+XqTi+5s+YktExnUqfTO+/SDVhmOoXtDa5ZbKZehL2OIqqkJp+wyt90jqt69cVHVvCLoIxZVHpfRQVo7015tnUYJ3WtS0aaaAn4T3Fyu0bt9F2zBhrgjI1z2oULuvXr2f9+vV5HWPTPNS2/T5BApJzRNnEgaYeWKAYovkzphBpSJ8AwtSKbCkJVqM09cAChct1113Hddddl/+BFifqltUoTT2wQOFy//33c//99+d1zJK1W0nY7K9169TjxoVdBGNKzjqzC5QaO2FpkvXt7s3xgQ5tG8FtapUFihy4LwBHRCMk+vrZe9BSYs3glfBsBLepVdb0lEVqQF1qPeXunoQFCTPIy909gfOBGVPtrEbhEo1mdkzagDqTTWrtbS/WNGlqgQUKl1/+8pcZr9kX3QyFkKyVWvOTqWbW9BSgozNuma9mSBS4bNUTdHSWbHZ8Y0rOAoXL1VdfzdVXXz3wfMnarVkHXBmTTWomWgsWplpZoHB56KGHeOihhwae26hbUyzWsW2qmQWKADbq1hST3XiYamWBIsD8GVOIRhoHvWZ9FsZPowT/ddiNh6lWFihcdr9zgM5t3Uxe8ADTF68DyFiHYtqxY8ItpKlYfaq+NxKpha6MqUaWHuvo6Izz0t5G+iOjBvLiF96zhWtnTeXRBacN7NfynV+HV0hT8ZRkrVNJ1jD6VInZdB6myonW4NrObW1tumnTpryOmb54ne+YCRGowV+TKaFYc3TQDYYXmxvKVBIR2ayqbV7brEbhCOpotCBh8pWt4zp9rXWbG8pUslD7KETkDBHZKiLPicgCj+1zRGSXiHQ5P18pVVmObo7yxn8t543/Wl6qU5g6osCkBQ8wyenvSh9DYXNDmWoSWqAQkUbgR8CZwIeA80XkQx67rlTVFufnllKVZ/6MKSRe3sqB+DOlOoWpU/HuHi5d2cUVHVsGXvOrcVgKralEYTY9nQg8p6ovAIjIL4BzgD+EUZj21hjvHTeK53fuDeP0NSPSICT6ra0unQIrNm7j/ideobsn4bufpdCaShRmoIgB213PdwAneez3ORH5BPBH4FJV3e6xDyIyF5gLMHHixIIKNPawETy3852CjjVJh40cRtPwYTaZoo+gIGEptKYQV3Rs4Y7HttOnSqMI5580gUXtU4t6jkrvzF4N3KGqB0Tka8BPAc9UElW9GbgZkllPhZ5wxLDG7DvVkVSqZ0qkQegH+nxqDd37Epz9F0exYuO2jG3Tjx3Di6/3DGT5nHrcOG7fuM13Pq16yjZrFOHaWVOtI9t48sqQA7j8nt+zL9E/sF+f6sB3r5jBIsxAEQcmuJ6Pd14boKqvu57eAvxLKQs0fvx4tGkM26CuJgOMORftuzfHB3WwRiONfO4jMR5+ZlfGH+i3VnXhFSuObo7y8DO7PM/z4us9g1JGpy9eF/h7HiYCDdTFmuT9qhYkjCevDLn5dz4B4v/duOOx7TUTKB4H3i8ik0kGiPOAv3HvICJHqeorztPPAE+XskArVqygozPOvJVdpTxNRREYuHi3HTMmr7x+9x8vHGo6udTn95feUZut4zbRrzRHI7y9v5e+Gq9aWN+E8eOVIZetH7DY35fQAoWq9orIJcBaoBG4VVWfEpHvAptU9T7gH0TkM0AvsAeYU6rydHTGM6px9cB9gWpvjeV8V5vazyuwLFm71bOPIv1ieHRzNGtfRndPoubn1xKwvgnjqxIy4ULto1DVNcCatNe+7Xq8EFhY6nJ0dMaZf9cTvLb2JgDGnD631Kcsm6ZIA4l+9ayiDrXz1C+wzJ8xxbe2kW0/L7Vdl0h+Pmt2Mn5yuaEqtUrvzC6LJWu3kuhTDu58IeyiFFWjCH+4+syBjrB4d09O8w8NdWqJoNqG335hfxHC5J501qb1MOlyvaFyixW5KdMCBZVRtSvE9GPH8Lttb/r+AZ1/UjJXIJ8mpWJNLZHrOd37TVrwQM7vX0tUk7/3q+57alD6rE3rYSDzxitbDbsUTZk2zTjQ3BQJuwgFefH1noFp0N0aRbjw5IkFZT2EObVEse+CqsnCe7Z4jrGwaT0MJIPFowtO4wezW7L22U07dkzRbyysRkH15uq/3N2TV20h1/fM5/ViKqSKXSuCPnO11nhN8S1ZuzVrjeLR5/dwwf/7Lbd/9aNFO68FCuBN504uMqa6qve5pFTm2+bt13FWjvRNr76NSUdG2fjCGzWfHhukWmu8pnB+39tcbxoefX4PV3RsKdpYCluPguRiREFTK1SiaKQx60je9P6GXI4r5JhyqLfxLW4C/GB2i/VT1Amv7yAkMxjzSd9vFOH5a8/Kef+g9Sisj4LBWSfVoDkayenCXUh/Q3trLGP517CDBFDX7fRKsg8jfapyU5u8vrdA3mO8ilkLt6Yn4I19ydrE67/6NwCOPOMbYRYnUHM0QteVn8pp30L7G4rd71EM9d5OnwrwlfbvYoqvWH/rxbz/tRoFySoaQGJPnMSeyr9rm+yzGE46v36FapwuohrLXGz1HizrRbH+1ovZqWCBguLPi1IqDSSntFAO5dgHBYv5M6YQjQyeDbdap7L2+iz1xoJlfajE76c1PQGjmyIDzU+VLL2F0t3f4JUhkesI6WqQ/lkanBHm9aJaA7wJ5pfd9J3VTw35mtRYxM5XCxRU7zgKOFSz8BtJXYn9DcVw+Mhh7D3YO2gOq/S1M2qFQEUkFJjiCpoF4ey/OCpwrZZcpGZmKAYLFBwaRzH8Xe8NuST5axTxzWyqpQtL+pequydBpEEY3RShe19i0N2Y+y6tuSnCmz0Jz7UzqkUVF90E8MtKvHRVV1FuXmtlPYqKkRpkVumzxqbfMUcjjb4jemut49NvTv6m4cPo/PbgLDB3LWr64nVV0ayYTXrgt8kDq5/fd7RYLRwdnfGi/U1YoABOPW6c59KdlSTSKMz+ywkZq83luvZDtSs01bdWZqWNd/d4ThyY2rbwni1semlPxt9Heg3LgkrlKPX04cVsVbBAAQNLd+5efR0AY2f+Y5jF8TRq+DDfqmQuaz9Uu0KnFmmsoU7vb63sykhoSOlJ9A1q03YHD/cStzYjbeUo9dxmxQxClh7LoV9o79u76X17d8il8famzxQjlTqSutgKTfWtlSABmVlv6dI/aU+ijzse2x7abMAmmPu7WwqW9VSjRPzbJ4PunGs1s8mt0FTfWAWsDhYmv0BZa31Y1Sr193vpyq6iJy3YFB41SIAffKGFTS/tyUiLq8WmpEIUEhD9lmVtENh7sPanM/drequ1PqxqlsvU4YUYXcRZh63pqUKk1k1e1D6VH8xuqfmmpHLxa5r73meLlzpYKbya5s4/aULNjM6vVaWq3b2zv3jZfqHWKETkDOCHQCNwi6ouTts+AvgZ8BHgdWC2qr5YqvKMiB1XqrfOyt1OWQ9NSeXk9/uspWnLBfjcR2IZWU8AD/z+lYEaVXM0wlWfOd7+vkos10yzKzq2lGycTJ6TzQYKLVCISCPwI+CvgR3A4yJyn6r+wbXbl4E3VPV9InIe8M/A7FKVafQn55TqrQPZHV44aikjSklm7z264LSB17zWNTjQW8Srh/HkN+I6PX25aXgDz+7cG3Jpc5M1UIjIN4AVqvpGkc99IvCcqr7gnOcXwDmAO1CcA1zlPL4LuEFERLOstrR161ZOOeWUQa994Qtf4OKLL2bfvn2cddbgxTxee+F1Rk09ncOmnk7fvjfZ1XFtxnse3noWoz74CXrf2sXu+6/P2P5nJ36WpvedROL1Hby+9oaM7UdMO4/opBYOvvYCex66edC2973rMN515vVAjA0bNnD55ZdnHL906VJaWlp48MEHWbRoUcb2m266iSlTprB69Wquvz6zfLfddhsTJkxg5cqVLFu2LGP7XXfdxdixY1m+fDnLly/P2L5mzRqampq48cYbWbVqVcb29evXA3Dddddx//33D9oWjUb55S9/CcDVV1/NQw89NGj7kUceyd133w3AwoUL+e1vfzto+/jx41mxYgUA8+bNo6ura9D2D3zgA9x8c/J3OnfuXP74xz8O2t7S0sLSpUsBuPDCC9mxYwcAvbv38tpb+xkRO27gJmHXvdfQ1/PWoONHHvNhmqefD8Brq65Eew8M/nzHnsgRJ80C4NWfL8j43Yw67uMcfsLZ9Cf2s/POqzK2H1akv70Xn3+WP2/7J8YeNgKAzm3dHOjtG/S39+pDN/PF2xtpndg8cPw111zDtGnT7G+vSH97qd87JGd7GHP6XHoSfSz9p38YyKp8xTm+1H97N058yfe6BzBnzhzmzJnD7t3B2Z651CjeTfJu/3fArcDabBfqHMWA7a7nO4CT/PZR1V4ReRM4Esj4VCIyF5gLMGLEiLwKkvowu+69Bu0r/yje1BfblNfksaMAeMuZub9RhIYGqOYu7ud2vsPb+3uZPHbUwMUqnd/rpjhq8feb01KoIiLAp4AvAW3AKuAnqvp8wScWORc4Q1W/4jy/CDhJVS9x7fOks88O5/nzzj6B4S/fpVAnLXgAOBSR3/M3i4N2L6pYc3RQc4EpH692ZKiNvouls1t8R+3b31xpTV+8rmJSsl9cfHbO+w55KVSnBvGq89MLjAbuEpF/ybkUmeKAe3rD8c5rnvuIyDDgCJKd2kUVjYST/GV9E+FJtSPHu3sGre9RK+bf2cXLb2ZerOxvrvTmz5hS1NXlKkHWK6SIfFNENgP/AjwKTFXVr5PMRPrcEM79OPB+EZksIsOB84D70va5D/ii8/hcYF2Rmr0GGRnCgjiW9hquoPXESzVStpwS/d6DN1Of0dbfLp321ljNzfibSx/FGGCWqr7kflFV+0Xk04We2OlzuARYSzI99lZVfUpEvgtsUtX7gJ8At4nIc8AeksGk6LrLOLtopEFY8vkPW4AIWdAkgz+Y3cL8u54YtNZFLbH5nkqvWhZDy1XWQKGqVwZse3ooJ1fVNcCatNe+7Xq8H/j8UM6Ri2bnH3XkMR8u7Xksh71i+E0yeEQ0wndWP1WzQSKlFtcsGYpiz7BbI1nXA2wKDw79o6bS0IotGmm0ZqYK4zW1R6RBMlbNq2Vetap6nJI8aKW5Qj97+lTw1c6m8MB/ZtahEOfH+iIqU3trjM99JDYww2ajCJFGqZsgAZnzPfl18Nd6f0ZQf1WhijlzayWwQEGy6QmSA1peW+Xb0pb3e15w8kQgOTPk9MXrav4LV006OuPcvTk+MDK7T5V9xZzzoAqcety4gccdnXEuW/VEXU5JXuiiWEFqZcR/igUKDjU9ae+BjJGPhXpjX4IVG7fV3d1ZtfC6iwwSaZCaS3m8e3Ocjs74QE3C7+JWKWMCSsVvJl2Fgm7wavE7bn0UlK890ToQK0c+d4upJIRaGIjnlvp73HewNzBo1lozSrqglebi3T1curKLeSu7iKX12aQvTdsg0K+1+fuyQFFmtmBMZfDLehrdFKFp+DDPztxaCxSQW22h1ppR0rkXxfL6faQvL5uSvjRtv7NjLf6+LFCUmS0YUxn8FjS6cqZ/+nJzNFJz2Sy5qIUBiNmkpqKfvOCBwMFyPYk+vrP6Kbr3JWpuUF0QCxQu0WNPLO372/QJFaOQpVVrsfkpm0ijVOTfbCqNN97dMzBdfHrTUCH8apputTSQLlcWKIDhjcLBPh2YrrcQkQZh9okTBs03f+px4zIWkrH+icqRywJR6eMKIg3FXRCm0o0aPmxQm7xXYC332Iv0cQ+pph6/dR/yKU9Qf0U9s0ABNA0fxsECmxQELAjUKK+BWJFGoQGlXmJFqqktaDGeuzfHizpYLZugjLWeRN+gNefzLU97a8xz3fp6Z4GCQ1+GfKcZt+maa5vXBSnRp4wa3sjeg/Vxxykcqkl4jbG447HtGZ23pc7uy5YQkn6Bz7c8Dz+zqyaCRDFzr2wcRYEiDZXZdmuKx++CVC9BApIX3VSzkhe/DJ9SZvcVkhCST3lqJTOxmMHOAkWhai9V2qTJ54LUKMKFJ09ktDPKv5bEnbZ+L35jBo6IRpi+eB2TFzyQ16C1js541uPmz5hC1GdpAL+vZT7/lrWSmVjMbDULFBQ2QCbRpzU/tUG9C7ogpetXZVH7VJqG115rrpCc7iP9dxGNNHL+SRM8f0fdPYm8ZyXIda6p9tYY186aOnAhTH1/Y81RLjh5omc586n918rCQ8Vs8ai9v+oCnH/SBFZs3Oa5LZV656VWqqjGm1cK7d4DvZ5jKY5ujtLRGa/J6S6UZLv9tbOmDkpJdfdRpL4ngneTRy79BEGT86UfF5Sx1nbMmCFlYbW3xvjRw8/y7M69OR9TiYrZR2SBguQf1s83bmPUcR8feK0B+P7sFi4NyJtvrsFmBjNY+gUpPfsHknespx43rqaWUk0X7+5h3souRg1vJNIgJPoPTaaY+r9fkEjJdmOVy+R8uaTi+gWRoGM7OuN8Z/VTNTNGotiDJC1QkLyT6QcOP+HQQuT9zutBA3De2d9LR2fc0mLriN9AvXwnGaxWQR352TpPs7X9+33XUsflsm5E0FgPv2OBmlrRsBSJNtZHwaE7lv7EfvoT+we9HtROnei3fop61N4a49EFp/GnxWfz6ILTaG+NWTNkDvYe6A3sp/D6rrn7F7KtGxHUxxF07JK1W2soSFCSpZatRsGhO5mdd14FHBpHcXRzNOuEcHaBMJDb1A/1rrsn4Tv4zX0x95uSI1vTVFAw8Du2lv7NGgWevebs7DsWwGoUZL+TaW+N+bb51UoqnRmafDKk6lnqwu1Og2397q+Zf+cTAxftPtWB7587oPh911KvBwWDhhqc+jtdg0jJ1sIIJVCIyBgR+U8Redb5/2if/fpEpMv5ua9U5Uml240Ylvyipy9f2tEZZ++B3ozjbJI/k5L6GzLZpZqEUk1Eb+xLDHSOp6Q3KU1fvI54d09G2mqkUdh7oJfJCx4IDAa1OPV3ulI2hYdVo1gAPKSq7wcecp576VHVFufnM6UsUHtrjNaJzZz83iMH2p3hULtnekrk6KaIrYVtBgmqeZpDRMip4//l7p5B/Q6Q7DBPhYPRTRHQZJOWUh/BIJtSNYWHFSjOAX7qPP4p0B5SObLyy2Zpcs2qaUzK/BlTaGyo/WaOocj1en50c9Tz+6cka/1Nw4dl1ETqXamawsMKFO9W1Vecx68C7/bZb6SIbBKRjSLSHvSGIjLX2XfTrl27CirUnDlzmDNnzqDXSrHwuqld7a0xDh9hOSJDlRoNHtTvUEsd0cVQyvnnSvYXLSIPAu/x2PRP7ieqqiLid1twjKrGReS9wDoR2aKqz3vtqKo3AzcDtLW1FXSbkR4kIHtutzHp3qzDVfCKTYG7N8c5ok5XFSzEYSNL18pRskChqqf7bROR10TkKFV9RUSOAnb6vEfc+f8LIrIeaAU8A0Ux7N69G4CxY8cOWkErfcSpdWKbIM1NEd8RvjFLo81ZT6KP/b21P4ixWLpLOKo8rKan+4AvOo+/CPxH+g4iMlpERjiPxwLTgT+UslDnnnsu5557bmAHWnpGlDHp/Nrgm6MRHl1wWk3OMFsq1j+du1K2coTVmLoYWCUiXwZeAr4AICJtwN+p6leADwI3iUg/yYC2WFVLGihSgjrQbKEik41f09ObPQk6OuO8sz8z1dqYoSplK0cogUJVXwf+yuP1TcBXnMcbgFAS060D2wxFUL/WkrVbLVPHFN30Y8eUtJXDRmZ7yDYC1JggQSP97WbDFFNqwazbv/rRkp7H8vg8zJ8xxXMqaevANrnwm2G2vTU2kCBhzFAsnd1S1n5SCxQuX//614HgL7oxufBbE8HrJsSYfMRck5WWiwUKl9mzZw88DlpBy5hCuW9CUivF2dQTJlfC4E7rXBZyKgYLFC7bt28HYMKECSGXxNSy9JuQ1IR3xmRzwckTM+ahC1rIqVisM9vloosu4qKLLgq7GKbO2BTlJhfN0QiL2g8lgmZbyKmYrEZhTMisOcpk0yBw1WeOH/RaOdP4rUZhTAVob40xf8YUYs1R+i1ImDReMxKXM43fAoUxFSB9vWdj3BJ9mYsSZVuZs5is6cmYCuC37okxKelNSuVM47dA4XLZZZeFXQRTp2zEtsnGq0mpXGn8FihcZs6cGXYRTJ3ymx/KGAh/Zgjro3DZunUrW7eWZnFyY4JYiqxJV0lLG1iNwuVrX/saAOvXrw+3IKbupLc3W4d2fUotkharsGmDLFAYUyHc7c1+o7XF+Y9l0NYeITny2j2orlJY05MxFcgv9fGCkydakKhRCjz8zK6wi+HJahTGVCCv1MdTjxvH3ZvjIZfMlFKlZr9ZoDCmQnlNHmhjLWpbpS6OZoHC5Yorrgi7CMb4qtS7TVMcYafABrFA4XL66aeHXQRT54LWF7CxFrUl0iAcNnIY3fsSFb84WiiBQkQ+D1wFfBA4UVU3+ex3BvBDoBG4RVUXl7JcXV1dALS0tJTyNMZ4yra+gK2OVzsqLf01m7Cynp4EZgGP+O0gIo3Aj4AzgQ8B54vIh0pZqHnz5jFv3rxSnsIYX9nWF2hvjXHtrKnEmqMIMLopEkIpzVA1ilRVkICQahSq+jSASObUuS4nAs+p6gvOvr8AzgH+UPICGhOCXNYXSO/gvqJjCys2bit52Uzx9KmWbCW6UqnkcRQxYLvr+Q7nNU8iMldENonIpl27KjMX2Zgghawv0HbMGCIeaxWYylaqlehKpWSBQkQeFJEnPX7OKcX5VPVmVW1T1bZx48aV4hTGlFQh6wssWbuVRL+NwKtG1ZTFVrKmJ1UdagpRHJjgej7eec2YmlTI+gLVdLExg1XqmAkvlZwe+zjwfhGZTDJAnAf8TSlPeM0115Ty7Y3JKt/1BY6IRujuSWS8Ho00AGIZUhWqksdMeAmlj0JEPisiO4CPAg+IyFrn9aNFZA2AqvYClwBrgaeBVar6VCnLNW3aNKZNm1bKUxhTVH75ICMjjVw7ayqNwQkjJgSNIqFPG56vsLKe7gXu9Xj9ZeAs1/M1wJpylWvDhg0AFixM1ejel1mbSL2euhB9a2UX/eUslAGgQSC9+yjqBPBqChJQ2U1PZXf55ZcDth6FqR5+o7Xd7d+NjUJ/n3V4l1MqIEB51rQuNQsUxlQxr9Ha7vbvJWu3kvAJEqObInTvS9giSUWWPuq6GgNDOgsUxlSxbJlSQVlRTcOH0fntT/kukmTyU63NSrmwQGFMlQvKlAqaSDAVRGwOqcKMborQNHxY1Tcr5cIChTE1bP6MKVy6ssuzeSnVj+GulVjNIndXzjy+ZgNDOgsULkuXLg27CMYUVXtrjE0v7eH2jdsGBYv0PP5UrcSaoXJXL0ECKnuup7JraWmxKcZNzVnUPpUfzG4ZmHU21hz1bUufP2MKNvLCpLMahcuDDz4I2AJGpvbkOuK7vTXGvJVdpS9QDejojNdNrcIChcuiRYsACxSmvjWK0KeWNJvNkrVb6yZQWNOTMWYQCxK5qacJGS1QGGMGiVXRrKZhqqbZX4fKAoUxZhCvdTHqhUBOC0FV2+yvQ2WBwhgzSPra3E2R+rlMKHDYyOCu22qc/XWorDPb5aabbgq7CMZUhHpdmzvWHM3a99CvWldBAqxGMciUKVOYMqV+qpPG5GpR+9Sa77sQks1u2foe6qlvIsUChcvq1atZvXp12MUwpuJ0dMbZd7A37GKUlHJoGhO/Xop665tIsaYnl+uvvx6AmTNnhlwSYypHR2e8LiYNFBiYvkSd58qhcSXp04fXEwsUxphAS9ZurYsgkT56REn2WTy64LQQSlRZrOnJGBOoFAPLKmEt70aRgbmv/IYY1tOguiBWozDGBApa06IQuWQWlcP5J01gUXtyuVK/WXOPiEaYvnhdXaw5ESSUGoWIfF5EnhKRfhFpC9jvRRHZIiJdIrKpnGU0xiR5DcCLRhpZOruFC0+emHftIN7dU9Dyq83RCJHG4tVEHn5m18Bjr88YaRD2HuwdKG+8u4eF92yhozNetDJUi7BqFE8Cs4BcBi6cqqq7S1weAG677bZynMaYqhK03Gp7a4xF7VOZvOCBkq69HY00IoLv+t/pUn0ODQL9Poe4azVen3HfwV7e2JcYdExPoq+uJgNMCSVQqOrTAFIB7ZRuEyZMCLsIxlQkv2nKOzrjLFm7taRBApIX/PSLtltzNII4+7g7pvvVu6MaMsdDpH/GyQse8DxXJTSblVuld2Yr8GsR2Swic4N2FJG5IrJJRDbt2rUraFdfK1euZOXKlQUda0y9SaXN5tJ/MdRbwr0H/bOuYs1Ruq78FFfOPJ5GEc/spfTz5zIewm9gnQ24KyIReVBEnvT4OSePt/mYqp4AnAn8vYh8wm9HVb1ZVdtUtW3cuHEFlXnZsmUsW7asoGONqTe5ps3GmqP8afHZviO7RzdFCp6EMHXBTwUtvynSU6mu2Vb4c/Prm7EBd0WkqkNe/UdV487/d4rIvcCJwCNDfV9jzNDl0gTjvrDOnzElY+BeNNLIlTOPB+CyVU/kvRZG6oI/ffG6wKBVyHiIoL6ZelOx6bEiMgpoUNW3ncefAr4bcrGMMQ6/tNlGEfpVMy6sQRfejs44h48cRnePfz9EulhzdOA9g4LWUGoBuS4hW+tCCRQi8lng34BxwAMi0qWqM0TkaOAWVT0LeDdwr9PhPQz4uar+KozyGmMy+dUQgpp1vC68hUwREmmQQRf/oKBVb1OCl0Iondmqeq+qjlfVEar6blWd4bz+shMkUNUXVPXDzs/xqvq9MMpqjPGWvm5Frm3/6YL6OmLNUS48eSKjmyIDrzVHIyz5/IcHncevP+H6L3zYgkQRiNbg+rhtbW26aVP+4/N2704O1xg7dmyxi2SM8eE3BkOAPy0+O+f3SaXq1nt/QqFEZLOqeg6Artg+ijBYgDCm/PyajfJNQ7X+hNKp9HEUZbV8+XKWL18edjGMqSuWhlr5rEbhkgoSc+bMCbUcxtSaoGahYqShWrNTaVmgMMaUVHpWU2pyPWBQsCj0wp7L+5uhsaYnY0xJeWU1pSbXq4b3NxYojDEl5jcYrliT65X6/Y0FCmNMiZV6cj2bvK/0LFC4rFmzhjVr1oRdDGNqSqmzmixrqvSsM9ulqakp7CIYU3NKPbmeTd5XejYy2+XGG28E4OKLLy52kYwxpqIFjcy2pieXVatWsWrVqrCLYYwxFcUChTHGmEAWKIwxxgSyQGGMMSaQBQpjjDGBajLrSUR2AS8VePhYYHcRi1Nu1V5+qP7PUO3lh+r/DFb+/B2jquO8NtRkoBgKEdnklyJWDaq9/FD9n6Hayw/V/xms/MVlTU/GGGMCWaAwxhgTyAJFppvDLsAQVXv5ofo/Q7WXH6r/M1j5i8j6KIwxxgSyGoUxxphAFiiMMcYEskDhEJEzRGSriDwnIgvCLk++RORWEdkpIk+GXZZCiMgEEXlYRP4gIk+JyDfDLlO+RGSkiPyPiDzhfIbvhF2mQohIo4h0isj9YZelECLyoohsEZEuEcl/GumQiUiziNwlIs+IyNMi8tHQy2R9FMkvBvBH4K+BHcDjwPmq+odQC5YHEfkE8A7wM1X987DLky8ROQo4SlV/JyKHA5uB9ir7NxBglKq+IyIR4L+Bb6rqxpCLlhcR+RbQBvyZqn467PLkS0ReBNpUtSoH3InIT4HfqOotIjIcaFLV7jDLZDWKpBOB51T1BVU9CPwCOCfkMuVFVR8B9oRdjkKp6iuq+jvn8dvA00BVrTyjSe84TyPOT1XdiYnIeOBs4Jawy1KPROQI4BPATwBU9WDYQQIsUKTEgO2u5zuosotULRGRSUAr8FjIRcmb02zTBewE/lNVq+0zLAX+N9AfcjmGQoFfi8hmEZkbdmHyNBnYBfy70/x3i4iMCrtQFihMRRGRw4C7gXmq+lbY5cmXqvapagswHjhRRKqmGVBEPg3sVNXNYZdliD6mqicAZwJ/7zTLVothwAnAMlVtBfYCofeZWqBIigMTXM/HO6+ZMnLa9e8GblfVe8Iuz1A4zQUPA2eEXJR8TAc+47Tx/wI4TURWhFuk/Klq3Pn/TuBekk3L1WIHsMNVE72LZOAIlQWKpMeB94vIZKfz6DzgvpDLVFecjuCfAE+r6vfDLk8hRGSciDQ7j6MkkyOeCbVQeVDVhao6XlUnkfwOrFPVC0MuVl5EZJSTDIHTZPMpoGoyAVX1VWC7iExxXvorIPSEjmFhF6ASqGqviFwCrAUagVtV9amQi5UXEbkDOAUYKyI7gCtV9Sfhliov04GLgC1OGz/A5aq6Jrwi5e0o4KdOFl0DsEpVqzLFtIq9G7g3ed/BMODnqvqrcIuUt28Atzs3rS8AXwq5PJYea4wxJpg1PRljjAlkgcIYY0wgCxTGGGMCWaAwxhgTyAKFMcaYQBYojDHGBLJAYYwxJpAFCmNKTET+UkR+76xXMcpZq6Jq5oAyxgbcGVMGIrIIGAlESc7lc23IRTImZxYojCkDZzqGx4H9wDRV7Qu5SMbkzJqejCmPI4HDgMNJ1iyMqRpWozCmDETkPpJTd08mueTrJSEXyZic2eyxxpSYiPwvIKGqP3dmlt0gIqep6rqwy2ZMLqxGYYwxJpD1URhjjAlkgcIYY0wgCxTGGGMCWaAwxhgTyAKFMcaYQBYojDHGBLJAYYwxJtD/B3NUa3kqAblc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8890" y="0"/>
            <a:ext cx="12173585" cy="68033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2655" y="1690370"/>
            <a:ext cx="5775960" cy="464121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537460" y="284480"/>
            <a:ext cx="7492365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707640" y="468630"/>
            <a:ext cx="717042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Value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s 13"/>
              <p:cNvSpPr/>
              <p:nvPr/>
            </p:nvSpPr>
            <p:spPr>
              <a:xfrm>
                <a:off x="482600" y="1690370"/>
                <a:ext cx="5249545" cy="4641215"/>
              </a:xfrm>
              <a:prstGeom prst="rect">
                <a:avLst/>
              </a:prstGeom>
              <a:solidFill>
                <a:srgbClr val="F7F7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125980"/>
                    </a:solidFill>
                    <a:latin typeface="Calibri Light" panose="020F0302020204030204" charset="0"/>
                    <a:cs typeface="Calibri Light" panose="020F0302020204030204" charset="0"/>
                  </a:rPr>
                  <a:t>Training and testing error is calculated using mean squared error between actual and predicted values of training and testing dataset.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125980"/>
                  </a:solidFill>
                  <a:latin typeface="Calibri Light" panose="020F0302020204030204" charset="0"/>
                  <a:cs typeface="Calibri Light" panose="020F030202020403020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125980"/>
                    </a:solidFill>
                    <a:latin typeface="Calibri Light" panose="020F0302020204030204" charset="0"/>
                    <a:cs typeface="Calibri Light" panose="020F0302020204030204" charset="0"/>
                  </a:rPr>
                  <a:t>Mean Squared Error 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∑(</m:t>
                    </m:r>
                    <m:r>
                      <a:rPr lang="en-US" sz="2400" b="1" i="1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𝒚</m:t>
                    </m:r>
                    <m:r>
                      <a:rPr lang="en-US" sz="2400" b="1" i="1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𝒚</m:t>
                    </m:r>
                    <m:r>
                      <m:rPr>
                        <m:sty m:val="p"/>
                      </m:rPr>
                      <a:rPr lang="en-US" sz="2400" baseline="-25000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  <m:r>
                      <a:rPr lang="en-US" sz="2400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sz="2400" baseline="30000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sz="2400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</m:oMath>
                </a14:m>
                <a:endParaRPr lang="en-US" sz="2400" dirty="0">
                  <a:solidFill>
                    <a:srgbClr val="12598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12598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125980"/>
                    </a:solidFill>
                    <a:latin typeface="Calibri Light" panose="020F0302020204030204" charset="0"/>
                    <a:cs typeface="Calibri Light" panose="020F0302020204030204" charset="0"/>
                  </a:rPr>
                  <a:t>Bias and variance is calculated </a:t>
                </a:r>
                <a:r>
                  <a:rPr lang="en-US" sz="2400" dirty="0" smtClean="0">
                    <a:solidFill>
                      <a:srgbClr val="125980"/>
                    </a:solidFill>
                    <a:latin typeface="Calibri Light" panose="020F0302020204030204" charset="0"/>
                    <a:cs typeface="Calibri Light" panose="020F0302020204030204" charset="0"/>
                  </a:rPr>
                  <a:t>using test dataset.</a:t>
                </a:r>
                <a:endParaRPr lang="en-US" sz="2400" dirty="0">
                  <a:solidFill>
                    <a:srgbClr val="125980"/>
                  </a:solidFill>
                  <a:latin typeface="Calibri Light" panose="020F0302020204030204" charset="0"/>
                  <a:cs typeface="Calibri Light" panose="020F030202020403020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125980"/>
                  </a:solidFill>
                  <a:latin typeface="Calibri Light" panose="020F0302020204030204" charset="0"/>
                  <a:cs typeface="Calibri Light" panose="020F030202020403020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125980"/>
                    </a:solidFill>
                    <a:latin typeface="Calibri Light" panose="020F0302020204030204" charset="0"/>
                    <a:cs typeface="Calibri Light" panose="020F0302020204030204" charset="0"/>
                  </a:rPr>
                  <a:t>Total error= bias +variance</a:t>
                </a:r>
              </a:p>
            </p:txBody>
          </p:sp>
        </mc:Choice>
        <mc:Fallback>
          <p:sp>
            <p:nvSpPr>
              <p:cNvPr id="14" name="Rectangles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690370"/>
                <a:ext cx="5249545" cy="4641215"/>
              </a:xfrm>
              <a:prstGeom prst="rect">
                <a:avLst/>
              </a:prstGeom>
              <a:blipFill rotWithShape="1">
                <a:blip r:embed="rId4"/>
                <a:stretch>
                  <a:fillRect l="-1390" r="-18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537460" y="284480"/>
            <a:ext cx="7492365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707640" y="468630"/>
            <a:ext cx="717042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Polynomial Fitting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4395" y="1540510"/>
            <a:ext cx="7216775" cy="499427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482600" y="1541145"/>
            <a:ext cx="4044950" cy="499364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We need to calculate bias, variance, training error, </a:t>
            </a: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testing error</a:t>
            </a: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 and total error using 10-fold cross validation.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K-fold cross validation</a:t>
            </a:r>
            <a:r>
              <a:rPr lang="en-US" sz="2000" b="1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 : </a:t>
            </a: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K-Fold is validation technique in which we split the data into k-subsets and the holdout method is repeated k-times where each of the k subsets are used as test set and other k-1 subsets are used for the training purpose. Then the average error from all these k trials is computed.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61340" y="284480"/>
            <a:ext cx="11223625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22630" y="468630"/>
            <a:ext cx="1090104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Bias, Variance, Training Error, Testing Error and Total Error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405" y="2143760"/>
            <a:ext cx="10010775" cy="3458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9525" y="0"/>
            <a:ext cx="12173585" cy="680339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4030" y="1798320"/>
            <a:ext cx="6081395" cy="435165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546350" y="284480"/>
            <a:ext cx="7492365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716530" y="468630"/>
            <a:ext cx="717042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Error Plotting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492125" y="1798320"/>
            <a:ext cx="4568190" cy="435165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Bias, Variance, Training error, Testing error and Total error generated earlier is plotted for different degree of polynomial.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x-axis represents the degree of ploynomial.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y-axis represents the error.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587</Words>
  <Application>Microsoft Office PowerPoint</Application>
  <PresentationFormat>Custom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Neha</dc:creator>
  <cp:lastModifiedBy>SONI</cp:lastModifiedBy>
  <cp:revision>89</cp:revision>
  <dcterms:created xsi:type="dcterms:W3CDTF">2023-06-05T14:36:00Z</dcterms:created>
  <dcterms:modified xsi:type="dcterms:W3CDTF">2023-06-05T19:08:54Z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3B1596D15D1A4EED8210E3C632B0F7C3</vt:lpwstr>
  </property>
  <property fmtid="{D5CDD505-2E9C-101B-9397-08002B2CF9AE}" pid="3" name="KSOProductBuildVer">
    <vt:lpwstr>1033-11.2.0.11537</vt:lpwstr>
  </property>
</Properties>
</file>