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97F"/>
    <a:srgbClr val="F7F7F7"/>
    <a:srgbClr val="FFFFFF"/>
    <a:srgbClr val="D5E7F5"/>
    <a:srgbClr val="213467"/>
    <a:srgbClr val="125980"/>
    <a:srgbClr val="022C53"/>
    <a:srgbClr val="00152F"/>
    <a:srgbClr val="8E9BB0"/>
    <a:srgbClr val="F9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20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241300"/>
            <a:ext cx="11624945" cy="56134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7712075" y="606425"/>
            <a:ext cx="3761105" cy="1039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rgbClr val="022C53"/>
                </a:solidFill>
              </a:rPr>
              <a:t>Gagan Soni(21)</a:t>
            </a:r>
            <a:endParaRPr lang="en-US" sz="1600">
              <a:solidFill>
                <a:srgbClr val="022C53"/>
              </a:solidFill>
            </a:endParaRPr>
          </a:p>
          <a:p>
            <a:pPr algn="l"/>
            <a:r>
              <a:rPr lang="en-US" sz="1600">
                <a:solidFill>
                  <a:srgbClr val="022C53"/>
                </a:solidFill>
              </a:rPr>
              <a:t>Adarsh Shukla(60)</a:t>
            </a:r>
            <a:endParaRPr lang="en-US" sz="1600">
              <a:solidFill>
                <a:srgbClr val="022C53"/>
              </a:solidFill>
            </a:endParaRPr>
          </a:p>
          <a:p>
            <a:pPr algn="l"/>
            <a:r>
              <a:rPr lang="en-US" sz="1600">
                <a:solidFill>
                  <a:srgbClr val="022C53"/>
                </a:solidFill>
              </a:rPr>
              <a:t>Neha Chauhan(67)</a:t>
            </a:r>
            <a:endParaRPr lang="en-US" sz="1600">
              <a:solidFill>
                <a:srgbClr val="022C53"/>
              </a:solidFill>
            </a:endParaRPr>
          </a:p>
          <a:p>
            <a:pPr algn="r"/>
            <a:r>
              <a:rPr lang="en-US" sz="1600">
                <a:solidFill>
                  <a:srgbClr val="125980"/>
                </a:solidFill>
              </a:rPr>
              <a:t>M.Sc. Computer Science 2022-24</a:t>
            </a:r>
            <a:endParaRPr lang="en-US" sz="1600">
              <a:solidFill>
                <a:srgbClr val="125980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268730" y="5323205"/>
            <a:ext cx="5451475" cy="1230630"/>
          </a:xfrm>
          <a:prstGeom prst="rect">
            <a:avLst/>
          </a:prstGeom>
          <a:solidFill>
            <a:srgbClr val="022C5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MCSC201- MACHINE LEARNING ASSIGNMENT 1</a:t>
            </a:r>
            <a:endParaRPr lang="en-US" sz="3200"/>
          </a:p>
          <a:p>
            <a:pPr algn="ctr"/>
            <a:r>
              <a:rPr lang="en-US" sz="1600"/>
              <a:t>Bias-Variance  trade-off for Model Selection</a:t>
            </a:r>
            <a:endParaRPr 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966595" y="284480"/>
            <a:ext cx="890778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100580" y="468630"/>
            <a:ext cx="858520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Optimal degree Calculation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255" y="2268855"/>
            <a:ext cx="4252595" cy="2320290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1310640" y="1938020"/>
            <a:ext cx="4568190" cy="298259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Optimal degree</a:t>
            </a: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 is the degree of polynomial for which the model is best fit.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For the taken function sin(in our case) the optimal degree is 7.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966595" y="284480"/>
            <a:ext cx="890778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100580" y="468630"/>
            <a:ext cx="858520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Fitting Optimal Polynomial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1595" y="2000250"/>
            <a:ext cx="6522720" cy="4147820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455930" y="2000885"/>
            <a:ext cx="4568190" cy="414718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Till now optimal degree is calculated i.e. 7, now the optimal polynomial of degree 7 is needed to be fitted.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Now the bias, variance, test error, training error and total error is calculated each for 1k,2k,3k,.....,10k size dataset using 10-fold cross validation.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160" y="1852930"/>
            <a:ext cx="6013450" cy="435165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627505" y="284480"/>
            <a:ext cx="924687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843405" y="468630"/>
            <a:ext cx="884237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Optimal Degree Error Plotting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55930" y="1852295"/>
            <a:ext cx="4568190" cy="429577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Finally the error plotting for the optimal degree i.e. 7(in our case) is done.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x-axis shows Training set size i.e. 1k, 2k, 3k,......,10k.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y-axis shows error.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9525" y="27305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666365" y="312420"/>
            <a:ext cx="685927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067050" y="496570"/>
            <a:ext cx="611314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References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64820" y="2616200"/>
            <a:ext cx="10745470" cy="206057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Introduction to Machine Learning by </a:t>
            </a:r>
            <a:r>
              <a:rPr lang="tr-TR" sz="2800" dirty="0">
                <a:solidFill>
                  <a:srgbClr val="12597F"/>
                </a:solidFill>
                <a:latin typeface="+mj-lt"/>
                <a:sym typeface="+mn-ea"/>
              </a:rPr>
              <a:t>E</a:t>
            </a:r>
            <a:r>
              <a:rPr lang="en-US" altLang="tr-TR" sz="2800" dirty="0">
                <a:solidFill>
                  <a:srgbClr val="12597F"/>
                </a:solidFill>
                <a:latin typeface="+mj-lt"/>
                <a:sym typeface="+mn-ea"/>
              </a:rPr>
              <a:t>them </a:t>
            </a:r>
            <a:r>
              <a:rPr lang="tr-TR" sz="2800" dirty="0" smtClean="0">
                <a:solidFill>
                  <a:srgbClr val="12597F"/>
                </a:solidFill>
                <a:latin typeface="+mj-lt"/>
                <a:sym typeface="+mn-ea"/>
              </a:rPr>
              <a:t>A</a:t>
            </a:r>
            <a:r>
              <a:rPr lang="en-US" altLang="tr-TR" sz="2800" dirty="0" smtClean="0">
                <a:solidFill>
                  <a:srgbClr val="12597F"/>
                </a:solidFill>
                <a:latin typeface="+mj-lt"/>
                <a:sym typeface="+mn-ea"/>
              </a:rPr>
              <a:t>lpaydin.</a:t>
            </a:r>
            <a:r>
              <a:rPr lang="en-US" sz="2800">
                <a:solidFill>
                  <a:srgbClr val="12597F"/>
                </a:solidFill>
                <a:latin typeface="Calibri Light" panose="020F0302020204030204" charset="0"/>
                <a:cs typeface="Calibri Light" panose="020F0302020204030204" charset="0"/>
              </a:rPr>
              <a:t> </a:t>
            </a:r>
            <a:endParaRPr lang="en-US" sz="2800">
              <a:solidFill>
                <a:srgbClr val="12597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463040" y="2528570"/>
            <a:ext cx="9246870" cy="1801495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678940" y="2832100"/>
            <a:ext cx="8842375" cy="131381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Thank You...</a:t>
            </a:r>
            <a:endParaRPr lang="en-US" sz="72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18415" y="0"/>
            <a:ext cx="12173585" cy="680339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3116580" y="284480"/>
            <a:ext cx="635254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91205" y="467995"/>
            <a:ext cx="603059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Table Of Content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209040" y="1865630"/>
            <a:ext cx="10194925" cy="402653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1. Problem Statement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2. Dataset generation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3. Dataset Representation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4. Value Calculation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5. Polynomial Fitting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6. </a:t>
            </a:r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  <a:sym typeface="+mn-ea"/>
              </a:rPr>
              <a:t>Bias, Variance, Training Error, Testing Error and Total Error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7. Error Plotting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8. Optimal Degree Calculation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9. Fitting Optimal Degree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10. References</a:t>
            </a:r>
            <a:endParaRPr lang="en-US" sz="2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18415" y="0"/>
            <a:ext cx="12173585" cy="680339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3116580" y="284480"/>
            <a:ext cx="635254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291205" y="467995"/>
            <a:ext cx="603059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Problem Statement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209040" y="1865630"/>
            <a:ext cx="10194925" cy="444944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Take a trigonometric function and a choose an error function (N(0, sigma-sq)). Generate  data  set of 10,000 instances. Fit polynomials of order 1 - 10 and estimate and plot total error, Bias, Variance,   </a:t>
            </a: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algn="l"/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training and validation error for each  using 10-fold cross validation.   Create the folds using Python function and compute all errors using the equations given in textbook.  Select the optimal model.</a:t>
            </a: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algn="l"/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algn="l"/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For the selected model, estimate and plot total error, Bias, Variance,    training and validation error for training set sizes  1K, 2K, ... 10K. Use 10-fold cross validation for each training set, and the functions coded earlier for estimating the error.</a:t>
            </a: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9525" y="0"/>
            <a:ext cx="12173585" cy="680339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270" y="1567180"/>
            <a:ext cx="5854065" cy="477647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3116580" y="284480"/>
            <a:ext cx="6352540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291205" y="467995"/>
            <a:ext cx="603059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Dataset Generation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92125" y="1567180"/>
            <a:ext cx="5249545" cy="477710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Trignometric function is taken as user input using format np.trig_func e.g. np.sin for sine.</a:t>
            </a: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Angles are generated using random function and noise using normal distribution(randomly).</a:t>
            </a: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Dataframe is generated from the dataset generated.</a:t>
            </a: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0960" y="1691005"/>
            <a:ext cx="5510530" cy="435165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537460" y="284480"/>
            <a:ext cx="7492365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707640" y="468630"/>
            <a:ext cx="717042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Dataset Representation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92125" y="1690370"/>
            <a:ext cx="5249545" cy="435292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Input trignometric function : np.sin(i.e. sine function).</a:t>
            </a: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x-axis represents the angle between 0 and 2π.</a:t>
            </a: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y-axis represents value of trignometric function for the given angle.</a:t>
            </a:r>
            <a:endParaRPr lang="en-US" sz="24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8890" y="0"/>
            <a:ext cx="12173585" cy="68033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655" y="1690370"/>
            <a:ext cx="5775960" cy="464121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537460" y="284480"/>
            <a:ext cx="7492365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707640" y="468630"/>
            <a:ext cx="717042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Value Calculation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s 13"/>
              <p:cNvSpPr/>
              <p:nvPr/>
            </p:nvSpPr>
            <p:spPr>
              <a:xfrm>
                <a:off x="482600" y="1690370"/>
                <a:ext cx="5249545" cy="4641215"/>
              </a:xfrm>
              <a:prstGeom prst="rect">
                <a:avLst/>
              </a:prstGeom>
              <a:solidFill>
                <a:srgbClr val="F7F7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>
                    <a:solidFill>
                      <a:srgbClr val="125980"/>
                    </a:solidFill>
                    <a:latin typeface="Calibri Light" panose="020F0302020204030204" charset="0"/>
                    <a:cs typeface="Calibri Light" panose="020F0302020204030204" charset="0"/>
                  </a:rPr>
                  <a:t>Training and testing error is calculated using mean squared error between actual and predicted values of training and testing dataset.</a:t>
                </a:r>
                <a:endParaRPr lang="en-US" sz="2400">
                  <a:solidFill>
                    <a:srgbClr val="125980"/>
                  </a:solidFill>
                  <a:latin typeface="Calibri Light" panose="020F0302020204030204" charset="0"/>
                  <a:cs typeface="Calibri Light" panose="020F0302020204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>
                  <a:solidFill>
                    <a:srgbClr val="125980"/>
                  </a:solidFill>
                  <a:latin typeface="Calibri Light" panose="020F0302020204030204" charset="0"/>
                  <a:cs typeface="Calibri Light" panose="020F0302020204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rgbClr val="125980"/>
                    </a:solidFill>
                    <a:latin typeface="Calibri Light" panose="020F0302020204030204" charset="0"/>
                    <a:cs typeface="Calibri Light" panose="020F0302020204030204" charset="0"/>
                  </a:rPr>
                  <a:t>Mean Squared Error 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∑(</m:t>
                    </m:r>
                    <m:r>
                      <a:rPr lang="en-US" sz="2400" b="1" i="1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𝒚</m:t>
                    </m:r>
                    <m:r>
                      <a:rPr lang="en-US" sz="2400" b="1" i="1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𝒚</m:t>
                    </m:r>
                    <m:r>
                      <m:rPr>
                        <m:sty m:val="p"/>
                      </m:rPr>
                      <a:rPr lang="en-US" sz="2400" baseline="-25000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  <m:r>
                      <a:rPr lang="en-US" sz="2400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sz="2400" baseline="30000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sz="2400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12598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</m:oMath>
                </a14:m>
                <a:endParaRPr lang="en-US" sz="2400">
                  <a:solidFill>
                    <a:srgbClr val="12598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>
                  <a:solidFill>
                    <a:srgbClr val="12598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>
                    <a:solidFill>
                      <a:srgbClr val="125980"/>
                    </a:solidFill>
                    <a:latin typeface="Calibri Light" panose="020F0302020204030204" charset="0"/>
                    <a:cs typeface="Calibri Light" panose="020F0302020204030204" charset="0"/>
                  </a:rPr>
                  <a:t>Bias and variance is calculated testing data.</a:t>
                </a:r>
                <a:endParaRPr lang="en-US" sz="2400">
                  <a:solidFill>
                    <a:srgbClr val="125980"/>
                  </a:solidFill>
                  <a:latin typeface="Calibri Light" panose="020F0302020204030204" charset="0"/>
                  <a:cs typeface="Calibri Light" panose="020F0302020204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>
                  <a:solidFill>
                    <a:srgbClr val="125980"/>
                  </a:solidFill>
                  <a:latin typeface="Calibri Light" panose="020F0302020204030204" charset="0"/>
                  <a:cs typeface="Calibri Light" panose="020F030202020403020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>
                    <a:solidFill>
                      <a:srgbClr val="125980"/>
                    </a:solidFill>
                    <a:latin typeface="Calibri Light" panose="020F0302020204030204" charset="0"/>
                    <a:cs typeface="Calibri Light" panose="020F0302020204030204" charset="0"/>
                  </a:rPr>
                  <a:t>Total error= bias +variance</a:t>
                </a:r>
                <a:endParaRPr lang="en-US" sz="2400">
                  <a:solidFill>
                    <a:srgbClr val="125980"/>
                  </a:solidFill>
                  <a:latin typeface="Calibri Light" panose="020F0302020204030204" charset="0"/>
                  <a:cs typeface="Calibri Light" panose="020F0302020204030204" charset="0"/>
                </a:endParaRPr>
              </a:p>
            </p:txBody>
          </p:sp>
        </mc:Choice>
        <mc:Fallback>
          <p:sp>
            <p:nvSpPr>
              <p:cNvPr id="14" name="Rectangles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690370"/>
                <a:ext cx="5249545" cy="4641215"/>
              </a:xfrm>
              <a:prstGeom prst="rect">
                <a:avLst/>
              </a:prstGeom>
              <a:blipFill rotWithShape="1">
                <a:blip r:embed="rId3"/>
                <a:stretch>
                  <a:fillRect l="-121" t="-137" r="-121" b="-13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537460" y="284480"/>
            <a:ext cx="7492365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707640" y="468630"/>
            <a:ext cx="717042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Polynomial Fitting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395" y="1540510"/>
            <a:ext cx="7216775" cy="499427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482600" y="1541145"/>
            <a:ext cx="4044950" cy="499364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We need to calculate bias, variance, training error, </a:t>
            </a: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testing error</a:t>
            </a: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 and total error using 10-fold cross validation.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K-fold cross validation</a:t>
            </a:r>
            <a:r>
              <a:rPr lang="en-US" sz="2000" b="1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 : </a:t>
            </a: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K-Fold is validation technique in which we split the data into k-subsets and the holdout method is repeated k-times where each of the k subsets are used as test set and other k-1 subsets are used for the training purpose. Then the average error from all these k trials is computed. 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0" y="0"/>
            <a:ext cx="12173585" cy="680339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61340" y="284480"/>
            <a:ext cx="11223625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22630" y="468630"/>
            <a:ext cx="10901045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Bias, Variance, Training Error, Testing Error and Total Error</a:t>
            </a:r>
            <a:endParaRPr lang="en-US" sz="3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013)"/>
          <p:cNvPicPr>
            <a:picLocks noChangeAspect="1"/>
          </p:cNvPicPr>
          <p:nvPr/>
        </p:nvPicPr>
        <p:blipFill>
          <a:blip r:embed="rId1">
            <a:alphaModFix amt="93000"/>
          </a:blip>
          <a:stretch>
            <a:fillRect/>
          </a:stretch>
        </p:blipFill>
        <p:spPr>
          <a:xfrm>
            <a:off x="9525" y="0"/>
            <a:ext cx="12173585" cy="680339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030" y="1798320"/>
            <a:ext cx="6081395" cy="435165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546350" y="284480"/>
            <a:ext cx="7492365" cy="1038860"/>
          </a:xfrm>
          <a:prstGeom prst="rect">
            <a:avLst/>
          </a:prstGeom>
          <a:solidFill>
            <a:srgbClr val="213467"/>
          </a:solidFill>
          <a:ln>
            <a:solidFill>
              <a:srgbClr val="213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716530" y="468630"/>
            <a:ext cx="7170420" cy="67056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>
                <a:solidFill>
                  <a:srgbClr val="125980"/>
                </a:solidFill>
                <a:latin typeface="Californian FB" panose="0207040306080B030204" charset="0"/>
                <a:cs typeface="Californian FB" panose="0207040306080B030204" charset="0"/>
              </a:rPr>
              <a:t>Error Plotting</a:t>
            </a:r>
            <a:endParaRPr lang="en-US" sz="5400">
              <a:solidFill>
                <a:srgbClr val="125980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92125" y="1798320"/>
            <a:ext cx="4568190" cy="4351655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Bias, Variance, Training error, Testing error and Total error generated earlier is plotted for different degree of polynomial.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x-axis represents the degree of ploynomial.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25980"/>
                </a:solidFill>
                <a:latin typeface="Calibri Light" panose="020F0302020204030204" charset="0"/>
                <a:cs typeface="Calibri Light" panose="020F0302020204030204" charset="0"/>
              </a:rPr>
              <a:t>y-axis represents the error.</a:t>
            </a:r>
            <a:endParaRPr lang="en-US" sz="2000">
              <a:solidFill>
                <a:srgbClr val="125980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3228</Words>
  <Application>WPS Presentation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Californian FB</vt:lpstr>
      <vt:lpstr>Calibri Light</vt:lpstr>
      <vt:lpstr>Cambria Math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Neha</dc:creator>
  <cp:lastModifiedBy>SUNIL</cp:lastModifiedBy>
  <cp:revision>87</cp:revision>
  <dcterms:created xsi:type="dcterms:W3CDTF">2023-06-05T14:36:00Z</dcterms:created>
  <dcterms:modified xsi:type="dcterms:W3CDTF">2023-06-05T16:36:45Z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3B1596D15D1A4EED8210E3C632B0F7C3</vt:lpwstr>
  </property>
  <property fmtid="{D5CDD505-2E9C-101B-9397-08002B2CF9AE}" pid="3" name="KSOProductBuildVer">
    <vt:lpwstr>1033-11.2.0.11537</vt:lpwstr>
  </property>
</Properties>
</file>