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81011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Percent of Fraudulent Transaction</a:t>
            </a:r>
            <a:r>
              <a:rPr lang="en-US" baseline="0" dirty="0"/>
              <a:t> Based on </a:t>
            </a:r>
            <a:r>
              <a:rPr lang="en-US" dirty="0"/>
              <a:t>Unemployment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Unemployment Rates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F8C-6A43-A712-31C3B17731B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8C-6A43-A712-31C3B17731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Below 5%</c:v>
                </c:pt>
                <c:pt idx="1">
                  <c:v>5.0%-10.0%</c:v>
                </c:pt>
                <c:pt idx="2">
                  <c:v>Above 10.0%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</c:v>
                </c:pt>
                <c:pt idx="1">
                  <c:v>7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C-6A43-A712-31C3B1773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81087"/>
        <c:axId val="714392063"/>
      </c:barChart>
      <c:catAx>
        <c:axId val="714581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392063"/>
        <c:crosses val="autoZero"/>
        <c:auto val="1"/>
        <c:lblAlgn val="ctr"/>
        <c:lblOffset val="100"/>
        <c:noMultiLvlLbl val="0"/>
      </c:catAx>
      <c:valAx>
        <c:axId val="71439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81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Fraudulent Transaction Based on Transaction Type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FC-D840-A209-8E46325A1A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FC-D840-A209-8E46325A1A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FC-D840-A209-8E46325A1A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Online</c:v>
                </c:pt>
                <c:pt idx="1">
                  <c:v>Swipe</c:v>
                </c:pt>
                <c:pt idx="2">
                  <c:v>Chip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</c:v>
                </c:pt>
                <c:pt idx="1">
                  <c:v>22</c:v>
                </c:pt>
                <c:pt idx="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D-8A42-9CE8-F94DEF294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Notable</a:t>
            </a:r>
            <a:r>
              <a:rPr lang="en-US" baseline="0" dirty="0"/>
              <a:t> Data Breaches since 2012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Accounts Affected (Millions)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ln>
                        <a:noFill/>
                      </a:ln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682-A24E-9076-E04E79F966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Heartland Payment Systems</c:v>
                </c:pt>
                <c:pt idx="1">
                  <c:v>Target</c:v>
                </c:pt>
                <c:pt idx="2">
                  <c:v>Home Depot</c:v>
                </c:pt>
                <c:pt idx="3">
                  <c:v>Equifax</c:v>
                </c:pt>
                <c:pt idx="4">
                  <c:v>Capital 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160</c:v>
                </c:pt>
                <c:pt idx="1">
                  <c:v>40</c:v>
                </c:pt>
                <c:pt idx="2">
                  <c:v>56</c:v>
                </c:pt>
                <c:pt idx="3">
                  <c:v>147</c:v>
                </c:pt>
                <c:pt idx="4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2-A24E-9076-E04E79F96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7034224"/>
        <c:axId val="2077031872"/>
      </c:barChart>
      <c:catAx>
        <c:axId val="207703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31872"/>
        <c:crosses val="autoZero"/>
        <c:auto val="1"/>
        <c:lblAlgn val="ctr"/>
        <c:lblOffset val="100"/>
        <c:noMultiLvlLbl val="0"/>
      </c:catAx>
      <c:valAx>
        <c:axId val="207703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703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92B7E-EF8D-E84C-920F-2DDAD99BA9E0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D8992-D701-634D-B72B-3CA197F08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8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D8992-D701-634D-B72B-3CA197F08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1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D8992-D701-634D-B72B-3CA197F08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D8992-D701-634D-B72B-3CA197F08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4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D8992-D701-634D-B72B-3CA197F08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65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D8992-D701-634D-B72B-3CA197F08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8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D8992-D701-634D-B72B-3CA197F08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2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D8992-D701-634D-B72B-3CA197F08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8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58D9-C0D0-BA1F-704A-9D59D591C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A4020-5725-98A8-07C0-8DFFBEC42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5563-F7B9-0930-9F1C-38732ECB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5653-1E38-88F1-95BB-E4554A94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F9DC-295F-7E86-C147-45F2D621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EB6A-E747-E698-225D-4C6C3773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CB69F-7205-B3E9-3114-764F7D3F0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D94C-7D81-8AEB-D3B5-6B9E9EA5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0BF7-ABD9-57CE-B790-2F2FC636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B82F9-D7B7-D286-AE4A-5B67911D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9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8A745-19AA-E344-F0CF-46F52648C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171F5-33B4-5906-7774-F7B5807E7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84D6-5E2E-3710-9B56-D54FFCF3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AEBD-8A38-9800-78AC-29C27583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6E19-995C-9815-311C-8CE93A5B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1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B1C5-5CD0-8A6C-A37F-1015AE7A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56E0-B0A6-FBAE-E4AC-03D123CA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FB34-19C5-5D7D-EAE8-8291BFB0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E002-7042-5A09-5DE0-5BBB668E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A8FE-57D1-490B-1EC8-42A6CD89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9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DB92-ACE9-5332-571D-2A82D61E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21F1E-4F9F-AC9E-9F33-87AE5EDC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FAE2-E7D9-FC8A-7EDD-F01A87B8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98CFD-C497-0BBA-ABB6-A02DEFB5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F12B-9BA7-20D8-4D5F-19614EF0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3B65-E229-51E3-8792-EB47C83A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5E8F-B423-B096-FB59-A6215B725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6B3A8-705D-4B09-C0FC-3AF6ED5D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13A0-ECF8-6F0A-2C99-6449C12E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09E26-7DA8-7AE2-FE06-ECF892E5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5D771-BF7D-3D90-D08C-BF7978EF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69D9-1255-002F-ACA9-27FF09E4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D6EE-E9D4-0CCF-3B31-9D1E4A4D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1346-57C3-843D-C5D9-C0003ABA0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668BF-99B9-D1B2-D504-EF661E3FB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D0C37-FF4D-74C3-B2E0-1B59C8EE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0CFA8-EA24-D09B-2CB0-553B706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AC202-EA94-2659-2502-ACDB7A3A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8A2CE-BC56-D15D-CB82-D536025D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9D95-7FEA-0119-1A62-2DDC065D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D20E4-47D3-26A7-F896-9C874B5E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B7B0D-F066-837B-32B8-D0C7E3D3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A0246-C075-2123-E793-1421274F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4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0BD6A-B8A5-2B64-1FF2-E884AE72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3540E-E2AB-F4D9-8CBF-B7983565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55EE-BBF9-DA7C-7981-3602ADC2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87B2-4841-9DE6-580C-1863803B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298D-E5A9-E4F5-0A7C-6FD4AF57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6D276-9DE1-6A6A-1185-40F06934A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514D8-3AA1-9EF0-037D-89174BA4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DF4C2-6D47-5026-CD4C-6F292AF4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6D678-A565-449A-FFA2-22148FD8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2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399D-7702-B76A-8A91-82549FBA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8AA99-259D-C19A-C831-F3791255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E126B-C75E-9DE6-677C-0ED66000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0AFCE-FEE3-3A0B-6D1D-B53C1928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12138-3251-918D-44E8-C7CCB6DB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F2DE-CACD-F3D0-2C68-BB8F1ECE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3A771-A92B-DE77-1B70-C9D0581F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AC70A-30CB-0187-2317-B15C5BF8E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026D-68AD-30CA-B653-03D7FDCA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E738B-8AEB-EF4C-ABEC-551EFED3E1DB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9149-2B81-1302-37B8-4DF8278C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DB98-8650-784D-CE6D-2A710BF1B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642EA-C4B7-604B-9757-868A3A604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ne of grocery carts">
            <a:extLst>
              <a:ext uri="{FF2B5EF4-FFF2-40B4-BE49-F238E27FC236}">
                <a16:creationId xmlns:a16="http://schemas.microsoft.com/office/drawing/2014/main" id="{705C93F9-ADA5-229F-622A-B496F9A208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7819" b="7912"/>
          <a:stretch/>
        </p:blipFill>
        <p:spPr>
          <a:xfrm>
            <a:off x="0" y="-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3B6C6-1564-1B08-F176-C08820F2B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27" y="2013405"/>
            <a:ext cx="11675145" cy="214599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When Did I Make That Purchase?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69E1E-5056-2A3C-C9B0-C2D9F54E6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George </a:t>
            </a:r>
            <a:r>
              <a:rPr lang="en-US" dirty="0" err="1">
                <a:solidFill>
                  <a:srgbClr val="FFFFFF"/>
                </a:solidFill>
              </a:rPr>
              <a:t>Athitakis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42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BB2CF-4649-51DB-01E9-7C795669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329" y="851515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Why Is this an issue?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111F2-1AD3-4859-25E5-C2D7DA5DA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2329" y="2087218"/>
                <a:ext cx="5495233" cy="391926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108 million daily credit card transaction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40 billion per year</a:t>
                </a:r>
              </a:p>
              <a:p>
                <a:r>
                  <a:rPr lang="en-US" sz="2400" dirty="0"/>
                  <a:t>$5.8 billion reported in 2021</a:t>
                </a:r>
              </a:p>
              <a:p>
                <a:pPr lvl="1"/>
                <a:r>
                  <a:rPr lang="en-US" dirty="0"/>
                  <a:t>70% increase</a:t>
                </a:r>
              </a:p>
              <a:p>
                <a:pPr lvl="1"/>
                <a:r>
                  <a:rPr lang="en-US" dirty="0"/>
                  <a:t>$3.4 billion in 2020</a:t>
                </a:r>
              </a:p>
              <a:p>
                <a:r>
                  <a:rPr lang="en-US" sz="2400" dirty="0"/>
                  <a:t>Stake Holders</a:t>
                </a:r>
              </a:p>
              <a:p>
                <a:pPr lvl="1"/>
                <a:r>
                  <a:rPr lang="en-US" dirty="0"/>
                  <a:t>Account Providers </a:t>
                </a:r>
              </a:p>
              <a:p>
                <a:pPr lvl="1"/>
                <a:r>
                  <a:rPr lang="en-US" dirty="0"/>
                  <a:t>Consumers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111F2-1AD3-4859-25E5-C2D7DA5DA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2329" y="2087218"/>
                <a:ext cx="5495233" cy="3919266"/>
              </a:xfrm>
              <a:blipFill>
                <a:blip r:embed="rId3"/>
                <a:stretch>
                  <a:fillRect l="-1382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15 Disturbing Credit Card Fraud Statistics (2022 Data)">
            <a:extLst>
              <a:ext uri="{FF2B5EF4-FFF2-40B4-BE49-F238E27FC236}">
                <a16:creationId xmlns:a16="http://schemas.microsoft.com/office/drawing/2014/main" id="{56E479C0-97AE-3570-69B3-DF6FFA0F81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r="12297" b="-2"/>
          <a:stretch/>
        </p:blipFill>
        <p:spPr bwMode="auto">
          <a:xfrm>
            <a:off x="147522" y="851516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3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649B9-4C3C-C724-0E66-8CAA9B79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 dirty="0"/>
              <a:t>What’s the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C19C-0678-B733-1003-31AEB5EF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Use classical machine learning tactics</a:t>
            </a:r>
          </a:p>
          <a:p>
            <a:pPr lvl="1"/>
            <a:r>
              <a:rPr lang="en-US" dirty="0"/>
              <a:t>Statistical algorithms</a:t>
            </a:r>
          </a:p>
          <a:p>
            <a:r>
              <a:rPr lang="en-US" sz="2400" dirty="0" err="1"/>
              <a:t>Dataframe</a:t>
            </a:r>
            <a:r>
              <a:rPr lang="en-US" sz="2400" dirty="0"/>
              <a:t> sourced from IBM</a:t>
            </a:r>
          </a:p>
          <a:p>
            <a:pPr lvl="1"/>
            <a:r>
              <a:rPr lang="en-US" dirty="0"/>
              <a:t>24 million transaction</a:t>
            </a:r>
          </a:p>
          <a:p>
            <a:pPr lvl="1"/>
            <a:r>
              <a:rPr lang="en-US" dirty="0"/>
              <a:t>Account information</a:t>
            </a:r>
          </a:p>
          <a:p>
            <a:pPr lvl="1"/>
            <a:r>
              <a:rPr lang="en-US" dirty="0"/>
              <a:t>Card Holder information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Unemployment rates from 1991 to 2020</a:t>
            </a:r>
          </a:p>
          <a:p>
            <a:pPr lvl="1"/>
            <a:r>
              <a:rPr lang="en-US" dirty="0"/>
              <a:t>United States</a:t>
            </a:r>
          </a:p>
          <a:p>
            <a:pPr lvl="1"/>
            <a:r>
              <a:rPr lang="en-US" dirty="0"/>
              <a:t>Averages of all 6 continents</a:t>
            </a:r>
          </a:p>
          <a:p>
            <a:endParaRPr lang="en-US" sz="2600" dirty="0"/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rritant">
            <a:extLst>
              <a:ext uri="{FF2B5EF4-FFF2-40B4-BE49-F238E27FC236}">
                <a16:creationId xmlns:a16="http://schemas.microsoft.com/office/drawing/2014/main" id="{2051CA47-714C-E620-DE84-680F7D11B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D13799-73C2-F76A-10AB-1BC8FDF6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it Work?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958AF5-52DD-1130-2599-0DF240C08623}"/>
              </a:ext>
            </a:extLst>
          </p:cNvPr>
          <p:cNvSpPr/>
          <p:nvPr/>
        </p:nvSpPr>
        <p:spPr>
          <a:xfrm>
            <a:off x="2489753" y="1690688"/>
            <a:ext cx="2141883" cy="1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Accuracy</a:t>
            </a:r>
          </a:p>
        </p:txBody>
      </p:sp>
      <p:sp>
        <p:nvSpPr>
          <p:cNvPr id="23" name="Bent-Up Arrow 22">
            <a:extLst>
              <a:ext uri="{FF2B5EF4-FFF2-40B4-BE49-F238E27FC236}">
                <a16:creationId xmlns:a16="http://schemas.microsoft.com/office/drawing/2014/main" id="{A396CB26-1785-BABA-B83D-E5FE2E4C437A}"/>
              </a:ext>
            </a:extLst>
          </p:cNvPr>
          <p:cNvSpPr/>
          <p:nvPr/>
        </p:nvSpPr>
        <p:spPr>
          <a:xfrm rot="5400000">
            <a:off x="3464371" y="3229115"/>
            <a:ext cx="980320" cy="1100759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93FF822-2B7D-28C0-B099-B007F05D132B}"/>
              </a:ext>
            </a:extLst>
          </p:cNvPr>
          <p:cNvSpPr/>
          <p:nvPr/>
        </p:nvSpPr>
        <p:spPr>
          <a:xfrm>
            <a:off x="6773519" y="4749868"/>
            <a:ext cx="2141883" cy="1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Precision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3B61D3D-9FE3-CA14-58A8-FBC823A7A36A}"/>
              </a:ext>
            </a:extLst>
          </p:cNvPr>
          <p:cNvSpPr/>
          <p:nvPr/>
        </p:nvSpPr>
        <p:spPr>
          <a:xfrm>
            <a:off x="4631636" y="3220278"/>
            <a:ext cx="2141883" cy="1529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Recall</a:t>
            </a:r>
          </a:p>
        </p:txBody>
      </p:sp>
      <p:sp>
        <p:nvSpPr>
          <p:cNvPr id="26" name="Bent-Up Arrow 25">
            <a:extLst>
              <a:ext uri="{FF2B5EF4-FFF2-40B4-BE49-F238E27FC236}">
                <a16:creationId xmlns:a16="http://schemas.microsoft.com/office/drawing/2014/main" id="{15E139AA-D342-B232-38A6-BA86716DF828}"/>
              </a:ext>
            </a:extLst>
          </p:cNvPr>
          <p:cNvSpPr/>
          <p:nvPr/>
        </p:nvSpPr>
        <p:spPr>
          <a:xfrm rot="5400000">
            <a:off x="5526326" y="4765501"/>
            <a:ext cx="980320" cy="1100759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7A281F-9CF1-9266-98AA-7044DA7B7138}"/>
              </a:ext>
            </a:extLst>
          </p:cNvPr>
          <p:cNvSpPr txBox="1"/>
          <p:nvPr/>
        </p:nvSpPr>
        <p:spPr>
          <a:xfrm>
            <a:off x="5298385" y="2203891"/>
            <a:ext cx="80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90%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A713D-177D-CAC8-5335-8A3DCB3E4B4B}"/>
              </a:ext>
            </a:extLst>
          </p:cNvPr>
          <p:cNvSpPr txBox="1"/>
          <p:nvPr/>
        </p:nvSpPr>
        <p:spPr>
          <a:xfrm>
            <a:off x="7415008" y="3705933"/>
            <a:ext cx="85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85%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507D40-D8A5-4C02-77E3-6D1E18CE6671}"/>
              </a:ext>
            </a:extLst>
          </p:cNvPr>
          <p:cNvSpPr txBox="1"/>
          <p:nvPr/>
        </p:nvSpPr>
        <p:spPr>
          <a:xfrm>
            <a:off x="9531627" y="5255011"/>
            <a:ext cx="88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74%</a:t>
            </a:r>
          </a:p>
        </p:txBody>
      </p:sp>
      <p:sp>
        <p:nvSpPr>
          <p:cNvPr id="30" name="Equal 29">
            <a:extLst>
              <a:ext uri="{FF2B5EF4-FFF2-40B4-BE49-F238E27FC236}">
                <a16:creationId xmlns:a16="http://schemas.microsoft.com/office/drawing/2014/main" id="{A67A055B-28B8-B0FD-BEA3-B6D78495C850}"/>
              </a:ext>
            </a:extLst>
          </p:cNvPr>
          <p:cNvSpPr/>
          <p:nvPr/>
        </p:nvSpPr>
        <p:spPr>
          <a:xfrm>
            <a:off x="4631636" y="2203891"/>
            <a:ext cx="616225" cy="523220"/>
          </a:xfrm>
          <a:prstGeom prst="mathEqua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Equal 31">
            <a:extLst>
              <a:ext uri="{FF2B5EF4-FFF2-40B4-BE49-F238E27FC236}">
                <a16:creationId xmlns:a16="http://schemas.microsoft.com/office/drawing/2014/main" id="{941A8957-D447-5F60-5244-AD9C8049E399}"/>
              </a:ext>
            </a:extLst>
          </p:cNvPr>
          <p:cNvSpPr/>
          <p:nvPr/>
        </p:nvSpPr>
        <p:spPr>
          <a:xfrm>
            <a:off x="6773519" y="3708437"/>
            <a:ext cx="616225" cy="523220"/>
          </a:xfrm>
          <a:prstGeom prst="mathEqua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Equal 32">
            <a:extLst>
              <a:ext uri="{FF2B5EF4-FFF2-40B4-BE49-F238E27FC236}">
                <a16:creationId xmlns:a16="http://schemas.microsoft.com/office/drawing/2014/main" id="{31D0C7E3-0C08-8AD2-9F02-1C1C52913014}"/>
              </a:ext>
            </a:extLst>
          </p:cNvPr>
          <p:cNvSpPr/>
          <p:nvPr/>
        </p:nvSpPr>
        <p:spPr>
          <a:xfrm>
            <a:off x="8915402" y="5255011"/>
            <a:ext cx="616225" cy="523220"/>
          </a:xfrm>
          <a:prstGeom prst="mathEqual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22DF-0DCC-7E21-C885-030C142E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find?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2E7E86-3F6E-6810-F30C-BE47130AE7D8}"/>
              </a:ext>
            </a:extLst>
          </p:cNvPr>
          <p:cNvSpPr txBox="1">
            <a:spLocks/>
          </p:cNvSpPr>
          <p:nvPr/>
        </p:nvSpPr>
        <p:spPr>
          <a:xfrm>
            <a:off x="8031163" y="2283617"/>
            <a:ext cx="3987800" cy="284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Top 10 Features based on their importance</a:t>
            </a:r>
          </a:p>
          <a:p>
            <a:r>
              <a:rPr lang="en-US" sz="2400" dirty="0"/>
              <a:t> Unemployment Rate</a:t>
            </a:r>
          </a:p>
          <a:p>
            <a:r>
              <a:rPr lang="en-US" sz="2400" dirty="0"/>
              <a:t>Type of Transaction</a:t>
            </a:r>
          </a:p>
          <a:p>
            <a:pPr lvl="1"/>
            <a:r>
              <a:rPr lang="en-US" sz="2000" dirty="0"/>
              <a:t>Online</a:t>
            </a:r>
          </a:p>
          <a:p>
            <a:pPr lvl="1"/>
            <a:r>
              <a:rPr lang="en-US" sz="2000" dirty="0"/>
              <a:t>Swipe</a:t>
            </a:r>
          </a:p>
          <a:p>
            <a:pPr lvl="1"/>
            <a:r>
              <a:rPr lang="en-US" sz="2000" dirty="0"/>
              <a:t>Chip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45B0E3-ED9C-2498-3F54-0BDE57ED41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53288"/>
          <a:stretch/>
        </p:blipFill>
        <p:spPr>
          <a:xfrm>
            <a:off x="514270" y="2006997"/>
            <a:ext cx="7293136" cy="2844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27E33-BE8C-4BE9-391F-72B530DB34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787"/>
          <a:stretch/>
        </p:blipFill>
        <p:spPr>
          <a:xfrm>
            <a:off x="514269" y="4851003"/>
            <a:ext cx="7293135" cy="5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8892-E86F-6FFC-9BEF-CD7025DD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Dig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7E5-4BF8-4A49-415B-E0B8B4684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481"/>
            <a:ext cx="10515600" cy="4646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62% of the fraudulent transactions are Online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59138F-C1A8-50BB-7F0E-0899F10E6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018674"/>
              </p:ext>
            </p:extLst>
          </p:nvPr>
        </p:nvGraphicFramePr>
        <p:xfrm>
          <a:off x="2848666" y="2301680"/>
          <a:ext cx="6494668" cy="455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8EB870-3A03-CAF8-9C6C-BA05F4FE6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856169"/>
              </p:ext>
            </p:extLst>
          </p:nvPr>
        </p:nvGraphicFramePr>
        <p:xfrm>
          <a:off x="2848665" y="2234407"/>
          <a:ext cx="6494667" cy="455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B1FB6C-E849-157B-13D6-DF7E6CE62088}"/>
              </a:ext>
            </a:extLst>
          </p:cNvPr>
          <p:cNvSpPr txBox="1">
            <a:spLocks/>
          </p:cNvSpPr>
          <p:nvPr/>
        </p:nvSpPr>
        <p:spPr>
          <a:xfrm>
            <a:off x="838200" y="1508990"/>
            <a:ext cx="10515600" cy="934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62% of all fraudulent transaction take place in areas where unemployment rates are 10% or above</a:t>
            </a:r>
          </a:p>
        </p:txBody>
      </p:sp>
    </p:spTree>
    <p:extLst>
      <p:ext uri="{BB962C8B-B14F-4D97-AF65-F5344CB8AC3E}">
        <p14:creationId xmlns:p14="http://schemas.microsoft.com/office/powerpoint/2010/main" val="30435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  <p:bldGraphic spid="4" grpId="1">
        <p:bldAsOne/>
      </p:bldGraphic>
      <p:bldGraphic spid="5" grpId="0">
        <p:bldAsOne/>
      </p:bldGraphic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C1A3-FF05-C006-B5EA-583AE76A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5090-62AD-7535-8CBC-7AEA2C9F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Determine whether the card was included in one of the many data breaches that occur every year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07D3D4-B6CA-F476-974C-965400E89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529651"/>
              </p:ext>
            </p:extLst>
          </p:nvPr>
        </p:nvGraphicFramePr>
        <p:xfrm>
          <a:off x="2717800" y="2572717"/>
          <a:ext cx="6756400" cy="3966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76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9547</TotalTime>
  <Words>192</Words>
  <Application>Microsoft Macintosh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When Did I Make That Purchase?</vt:lpstr>
      <vt:lpstr>Why Is this an issue?</vt:lpstr>
      <vt:lpstr>What’s the Plan?</vt:lpstr>
      <vt:lpstr>Did it Work?</vt:lpstr>
      <vt:lpstr>What Did I find?</vt:lpstr>
      <vt:lpstr>Let's Dig Deeper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A</dc:creator>
  <cp:lastModifiedBy>George A</cp:lastModifiedBy>
  <cp:revision>10</cp:revision>
  <dcterms:created xsi:type="dcterms:W3CDTF">2022-06-16T04:48:30Z</dcterms:created>
  <dcterms:modified xsi:type="dcterms:W3CDTF">2022-07-02T18:44:07Z</dcterms:modified>
</cp:coreProperties>
</file>