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58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D9A45-5CEF-4CA9-BEA0-54484C738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5EA34C-B1AA-4FCB-9B40-1BA16634B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CA203CB-9D33-4BFB-B6CE-A517AA85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11F95A5-01BE-427D-806A-C6C2F71E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58A1241-83B1-477E-A623-03C7AC27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578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3E812-25D7-4464-8290-26E1B571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276434C-FE2D-48A0-BB67-0B4D068AB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E0CF155-4F0A-45C7-B924-5298E6698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560F4EE-F886-4035-BB41-24C72A4B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7C44A88-CA59-4669-B3C4-2E32D58B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434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F9C3A4-94AD-47FA-8E99-7E1E038E5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D56EB87-F51F-4349-A0B1-DBB77346E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638C987-01DB-4EFB-BB68-35502278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930552-1C5D-4B17-AC36-122D4EDC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4355E64-05BA-426A-A80D-AB605512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045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57273-E6FD-469F-89A8-762CC7953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B2B806-75BE-4DB7-8AF0-91588C807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B10586-6BAE-4367-A63F-63967FB5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4643E87-A7C1-474D-BE0C-DDC85E79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68626AB-6496-499D-A3EE-3FD87C21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403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A16FE-2124-4AA5-A561-F0027D66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F34C559-214B-452E-9437-072BC348F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1BB5BD2-598F-4430-996B-8FB4B606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DA8C962-2331-45AF-A887-394570E7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8D5941F-8121-40B2-BE25-475A6A1E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991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A2598-8813-4FBB-B0C9-CCFCC61E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86AF4D9-F702-4C7B-8F35-E14028513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87182A7-7C0D-4CFE-8144-5952C013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DAE22EA-5A3A-417A-9E73-57CFE1C4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8FC64B1-94D1-45A1-876F-B282621D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1E502D3-E406-4E59-9152-B2637511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9150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F437F-AEBC-43F1-A28A-94D72A98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3C47422-AF8A-41FB-BCA0-912BB2F44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E7C53FF-8B99-4494-9514-CDDA05453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60B9BC2-B0CC-43FA-937F-716DB6254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521DAEF-2641-4920-9DF3-0F9A5C44F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070E84C-8021-47B6-9741-6165182B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E229EEE-255D-4E6F-A329-CFEBE086B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9B1FF1F-2821-41BE-95A9-65BB1FE1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67388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6E819-844F-4BFC-9E02-D7C44E7C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5A9ECA3-D38C-4D45-87B3-37A77316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A08E209-6516-454A-8768-181CCC2B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8DC9701-6EE3-4FEB-9A01-9B5D2711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718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EC5804B-A543-4F0B-9200-8C41E311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BDCB4ED-5E4B-48F5-85C1-193F0968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1ED7904-24C4-40CC-82A7-14457356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850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9DD09-DB74-4C8B-A725-5D69D1F9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64C3CCE-DA5F-4D27-9254-04CA9869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A194632-5B4D-4A22-8AB2-CB10499C6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17A2952-4836-470F-8A0E-EFADC29E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59F07A5-7ACC-4EEA-B5D4-B4FB6CB0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A302550-F5FE-40D4-972F-584B3011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16358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D14EC-F458-4726-B1CF-C52F7AA8A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6A15CC8-2066-4568-AC91-6BE92F870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E86CA9A-C397-46DB-9F66-C72BB28A6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5603EE1-8E22-476A-A085-9A86BFFB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1173EF3-66B8-4F1A-8FAF-9A0BB319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C80BC86-D1C0-4AA9-A9C2-7F1A4985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690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EBAE2748-4468-4C9F-9D9B-D889F9A5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7821F19-F763-4653-BF56-35DFEE2ED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0A38487-9238-44B9-AA09-10E3922DA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3390F-521F-40ED-9D3B-4287339B36CD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F370C92-93B5-4DD1-953C-D81DCE23B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882A878-0ABF-46D2-A3B7-02D74DC6E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915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etbrains.com/idea/download/#section=windows" TargetMode="External"/><Relationship Id="rId3" Type="http://schemas.openxmlformats.org/officeDocument/2006/relationships/hyperlink" Target="https://levelsolved.com/ball-sort-puzzle/" TargetMode="External"/><Relationship Id="rId7" Type="http://schemas.openxmlformats.org/officeDocument/2006/relationships/hyperlink" Target="https://code.visualstudio.com/" TargetMode="External"/><Relationship Id="rId2" Type="http://schemas.openxmlformats.org/officeDocument/2006/relationships/hyperlink" Target="https://play.google.com/store/apps/details?id=com.GMA.Ball.Sort.Puzzle&amp;hl=en&amp;gl=U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org/project/xlwt/" TargetMode="External"/><Relationship Id="rId5" Type="http://schemas.openxmlformats.org/officeDocument/2006/relationships/hyperlink" Target="https://www.pygame.org/wiki/GettingStarted" TargetMode="External"/><Relationship Id="rId4" Type="http://schemas.openxmlformats.org/officeDocument/2006/relationships/hyperlink" Target="https://www.python.org/downloads/" TargetMode="Externa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game.org/wiki/GettingStarted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-batalhao-a/IART/tree/master/Project1" TargetMode="External"/><Relationship Id="rId5" Type="http://schemas.openxmlformats.org/officeDocument/2006/relationships/hyperlink" Target="https://www.jetbrains.com/idea/download/#section=windows" TargetMode="External"/><Relationship Id="rId4" Type="http://schemas.openxmlformats.org/officeDocument/2006/relationships/hyperlink" Target="https://code.visualstudio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B2A9D-E4FF-44BF-9132-239A03F83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1975"/>
            <a:ext cx="9144000" cy="9191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ea typeface="Roboto" pitchFamily="2" charset="0"/>
                <a:cs typeface="Calibri" panose="020F0502020204030204" pitchFamily="34" charset="0"/>
              </a:rPr>
              <a:t>Ball</a:t>
            </a:r>
            <a:r>
              <a:rPr lang="pt-PT" dirty="0">
                <a:solidFill>
                  <a:schemeClr val="bg1"/>
                </a:solidFill>
                <a:ea typeface="Roboto" pitchFamily="2" charset="0"/>
                <a:cs typeface="Calibri" panose="020F0502020204030204" pitchFamily="3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ea typeface="Roboto" pitchFamily="2" charset="0"/>
                <a:cs typeface="Calibri" panose="020F0502020204030204" pitchFamily="34" charset="0"/>
              </a:rPr>
              <a:t>Sort</a:t>
            </a:r>
            <a:r>
              <a:rPr lang="pt-PT" dirty="0">
                <a:solidFill>
                  <a:schemeClr val="bg1"/>
                </a:solidFill>
                <a:ea typeface="Roboto" pitchFamily="2" charset="0"/>
                <a:cs typeface="Calibri" panose="020F0502020204030204" pitchFamily="34" charset="0"/>
              </a:rPr>
              <a:t> Puzzle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20EF89-29B0-4467-A53A-AECC2AC46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7728"/>
            <a:ext cx="9144000" cy="1257300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pt-PT" dirty="0">
                <a:solidFill>
                  <a:schemeClr val="bg1"/>
                </a:solidFill>
                <a:ea typeface="Roboto" pitchFamily="2" charset="0"/>
              </a:rPr>
              <a:t>Gonçalo Alves – up201806451</a:t>
            </a:r>
            <a:br>
              <a:rPr lang="pt-PT" dirty="0">
                <a:solidFill>
                  <a:schemeClr val="bg1"/>
                </a:solidFill>
                <a:ea typeface="Roboto" pitchFamily="2" charset="0"/>
              </a:rPr>
            </a:br>
            <a:r>
              <a:rPr lang="pt-PT" dirty="0">
                <a:solidFill>
                  <a:schemeClr val="bg1"/>
                </a:solidFill>
                <a:ea typeface="Roboto" pitchFamily="2" charset="0"/>
              </a:rPr>
              <a:t>Gustavo Mendes – up201806078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pt-PT" dirty="0">
                <a:solidFill>
                  <a:schemeClr val="bg1"/>
                </a:solidFill>
                <a:ea typeface="Roboto" pitchFamily="2" charset="0"/>
              </a:rPr>
              <a:t>Pedro Seixas – up201806227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6116CBC8-9D3A-453B-8707-1F45A1AAB814}"/>
              </a:ext>
            </a:extLst>
          </p:cNvPr>
          <p:cNvSpPr txBox="1">
            <a:spLocks/>
          </p:cNvSpPr>
          <p:nvPr/>
        </p:nvSpPr>
        <p:spPr>
          <a:xfrm>
            <a:off x="1524000" y="2031138"/>
            <a:ext cx="9144000" cy="60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ea typeface="Roboto" pitchFamily="2" charset="0"/>
              </a:rPr>
              <a:t>Heuristic Search Methods for One Player Solitaire Games</a:t>
            </a:r>
            <a:endParaRPr lang="pt-PT" sz="2800" dirty="0">
              <a:solidFill>
                <a:schemeClr val="bg1"/>
              </a:solidFill>
              <a:ea typeface="Roboto" pitchFamily="2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79AF644-4635-4624-BA14-F55987073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513263"/>
            <a:ext cx="4248150" cy="1666229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715BC453-77C2-48CD-9F0C-C44EF75D4669}"/>
              </a:ext>
            </a:extLst>
          </p:cNvPr>
          <p:cNvSpPr txBox="1">
            <a:spLocks/>
          </p:cNvSpPr>
          <p:nvPr/>
        </p:nvSpPr>
        <p:spPr>
          <a:xfrm>
            <a:off x="1524000" y="3094118"/>
            <a:ext cx="9144000" cy="1015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ea typeface="Roboto" pitchFamily="2" charset="0"/>
              </a:rPr>
              <a:t>Artificial Intelligence</a:t>
            </a:r>
          </a:p>
          <a:p>
            <a:r>
              <a:rPr lang="en-US" sz="2000" dirty="0">
                <a:solidFill>
                  <a:schemeClr val="bg1"/>
                </a:solidFill>
                <a:ea typeface="Roboto" pitchFamily="2" charset="0"/>
              </a:rPr>
              <a:t>Master in Informatics and Computing Engineering</a:t>
            </a:r>
            <a:endParaRPr lang="pt-PT" sz="2000" dirty="0">
              <a:solidFill>
                <a:schemeClr val="bg1"/>
              </a:solidFill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221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ECBDE7-3448-4F52-A782-7E51700C2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16" y="1672918"/>
            <a:ext cx="110725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200" dirty="0">
                <a:ea typeface="Roboto" pitchFamily="2" charset="0"/>
              </a:rPr>
              <a:t>As </a:t>
            </a:r>
            <a:r>
              <a:rPr lang="pt-PT" sz="2200" dirty="0" err="1">
                <a:ea typeface="Roboto" pitchFamily="2" charset="0"/>
              </a:rPr>
              <a:t>expected</a:t>
            </a:r>
            <a:r>
              <a:rPr lang="pt-PT" sz="2200" dirty="0">
                <a:ea typeface="Roboto" pitchFamily="2" charset="0"/>
              </a:rPr>
              <a:t>, </a:t>
            </a:r>
            <a:r>
              <a:rPr lang="pt-PT" sz="2200" dirty="0" err="1">
                <a:ea typeface="Roboto" pitchFamily="2" charset="0"/>
              </a:rPr>
              <a:t>Greedy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was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best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performing</a:t>
            </a:r>
            <a:r>
              <a:rPr lang="pt-PT" sz="2200" dirty="0">
                <a:ea typeface="Roboto" pitchFamily="2" charset="0"/>
              </a:rPr>
              <a:t> in </a:t>
            </a:r>
            <a:r>
              <a:rPr lang="pt-PT" sz="2200" dirty="0" err="1">
                <a:ea typeface="Roboto" pitchFamily="2" charset="0"/>
              </a:rPr>
              <a:t>terms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of</a:t>
            </a:r>
            <a:r>
              <a:rPr lang="pt-PT" sz="2200" dirty="0">
                <a:ea typeface="Roboto" pitchFamily="2" charset="0"/>
              </a:rPr>
              <a:t> time, </a:t>
            </a:r>
            <a:r>
              <a:rPr lang="pt-PT" sz="2200" dirty="0" err="1">
                <a:ea typeface="Roboto" pitchFamily="2" charset="0"/>
              </a:rPr>
              <a:t>but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surprisingly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it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was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also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one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that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expanded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least</a:t>
            </a:r>
            <a:r>
              <a:rPr lang="pt-PT" sz="2200" dirty="0">
                <a:ea typeface="Roboto" pitchFamily="2" charset="0"/>
              </a:rPr>
              <a:t> nodes, </a:t>
            </a:r>
            <a:r>
              <a:rPr lang="pt-PT" sz="2200" dirty="0" err="1">
                <a:ea typeface="Roboto" pitchFamily="2" charset="0"/>
              </a:rPr>
              <a:t>making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it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best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performing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algorithm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overall</a:t>
            </a:r>
            <a:r>
              <a:rPr lang="pt-PT" sz="2200" dirty="0">
                <a:ea typeface="Roboto" pitchFamily="2" charset="0"/>
              </a:rPr>
              <a:t>, for non-</a:t>
            </a:r>
            <a:r>
              <a:rPr lang="pt-PT" sz="2200" dirty="0" err="1">
                <a:ea typeface="Roboto" pitchFamily="2" charset="0"/>
              </a:rPr>
              <a:t>optimal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solutions</a:t>
            </a:r>
            <a:r>
              <a:rPr lang="pt-PT" sz="2200" dirty="0">
                <a:ea typeface="Roboto" pitchFamily="2" charset="0"/>
              </a:rPr>
              <a:t>.</a:t>
            </a:r>
          </a:p>
          <a:p>
            <a:pPr marL="0" indent="0">
              <a:buNone/>
            </a:pPr>
            <a:r>
              <a:rPr lang="pt-PT" sz="2200" dirty="0">
                <a:ea typeface="Roboto" pitchFamily="2" charset="0"/>
              </a:rPr>
              <a:t>For </a:t>
            </a:r>
            <a:r>
              <a:rPr lang="pt-PT" sz="2200" dirty="0" err="1">
                <a:ea typeface="Roboto" pitchFamily="2" charset="0"/>
              </a:rPr>
              <a:t>optimal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solutions</a:t>
            </a:r>
            <a:r>
              <a:rPr lang="pt-PT" sz="2200" dirty="0">
                <a:ea typeface="Roboto" pitchFamily="2" charset="0"/>
              </a:rPr>
              <a:t>, as </a:t>
            </a:r>
            <a:r>
              <a:rPr lang="pt-PT" sz="2200" dirty="0" err="1">
                <a:ea typeface="Roboto" pitchFamily="2" charset="0"/>
              </a:rPr>
              <a:t>expected</a:t>
            </a:r>
            <a:r>
              <a:rPr lang="pt-PT" sz="2200" dirty="0">
                <a:ea typeface="Roboto" pitchFamily="2" charset="0"/>
              </a:rPr>
              <a:t>, A* </a:t>
            </a:r>
            <a:r>
              <a:rPr lang="pt-PT" sz="2200" dirty="0" err="1">
                <a:ea typeface="Roboto" pitchFamily="2" charset="0"/>
              </a:rPr>
              <a:t>was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best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performing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algorithm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on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both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ends</a:t>
            </a:r>
            <a:r>
              <a:rPr lang="pt-PT" sz="2200" dirty="0">
                <a:ea typeface="Roboto" pitchFamily="2" charset="0"/>
              </a:rPr>
              <a:t>.</a:t>
            </a:r>
          </a:p>
          <a:p>
            <a:pPr marL="0" indent="0">
              <a:buNone/>
            </a:pPr>
            <a:r>
              <a:rPr lang="pt-PT" sz="2200" dirty="0" err="1">
                <a:ea typeface="Roboto" pitchFamily="2" charset="0"/>
              </a:rPr>
              <a:t>Between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our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heuristic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functions</a:t>
            </a:r>
            <a:r>
              <a:rPr lang="pt-PT" sz="2200" dirty="0">
                <a:ea typeface="Roboto" pitchFamily="2" charset="0"/>
              </a:rPr>
              <a:t>, </a:t>
            </a:r>
            <a:r>
              <a:rPr lang="pt-PT" sz="2200" dirty="0" err="1">
                <a:ea typeface="Roboto" pitchFamily="2" charset="0"/>
              </a:rPr>
              <a:t>Wrong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Colour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was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best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one</a:t>
            </a:r>
            <a:r>
              <a:rPr lang="pt-PT" sz="2200" dirty="0">
                <a:ea typeface="Roboto" pitchFamily="2" charset="0"/>
              </a:rPr>
              <a:t>. </a:t>
            </a:r>
            <a:r>
              <a:rPr lang="pt-PT" sz="2200" dirty="0" err="1">
                <a:ea typeface="Roboto" pitchFamily="2" charset="0"/>
              </a:rPr>
              <a:t>Minimum</a:t>
            </a:r>
            <a:r>
              <a:rPr lang="pt-PT" sz="2200" dirty="0">
                <a:ea typeface="Roboto" pitchFamily="2" charset="0"/>
              </a:rPr>
              <a:t> Moves </a:t>
            </a:r>
            <a:r>
              <a:rPr lang="pt-PT" sz="2200" dirty="0" err="1">
                <a:ea typeface="Roboto" pitchFamily="2" charset="0"/>
              </a:rPr>
              <a:t>is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better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suited</a:t>
            </a:r>
            <a:r>
              <a:rPr lang="pt-PT" sz="2200" dirty="0">
                <a:ea typeface="Roboto" pitchFamily="2" charset="0"/>
              </a:rPr>
              <a:t> for </a:t>
            </a:r>
            <a:r>
              <a:rPr lang="pt-PT" sz="2200" dirty="0" err="1">
                <a:ea typeface="Roboto" pitchFamily="2" charset="0"/>
              </a:rPr>
              <a:t>small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solutions</a:t>
            </a:r>
            <a:r>
              <a:rPr lang="pt-PT" sz="2200" dirty="0">
                <a:ea typeface="Roboto" pitchFamily="2" charset="0"/>
              </a:rPr>
              <a:t>.</a:t>
            </a:r>
          </a:p>
          <a:p>
            <a:pPr marL="0" indent="0">
              <a:buNone/>
            </a:pPr>
            <a:r>
              <a:rPr lang="pt-PT" sz="2200" dirty="0" err="1">
                <a:ea typeface="Roboto" pitchFamily="2" charset="0"/>
              </a:rPr>
              <a:t>Unfortunately</a:t>
            </a:r>
            <a:r>
              <a:rPr lang="pt-PT" sz="2200" dirty="0">
                <a:ea typeface="Roboto" pitchFamily="2" charset="0"/>
              </a:rPr>
              <a:t>, </a:t>
            </a:r>
            <a:r>
              <a:rPr lang="pt-PT" sz="2200" dirty="0" err="1">
                <a:ea typeface="Roboto" pitchFamily="2" charset="0"/>
              </a:rPr>
              <a:t>after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analyzing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results</a:t>
            </a:r>
            <a:r>
              <a:rPr lang="pt-PT" sz="2200" dirty="0">
                <a:ea typeface="Roboto" pitchFamily="2" charset="0"/>
              </a:rPr>
              <a:t> for </a:t>
            </a:r>
            <a:r>
              <a:rPr lang="pt-PT" sz="2200" dirty="0" err="1">
                <a:ea typeface="Roboto" pitchFamily="2" charset="0"/>
              </a:rPr>
              <a:t>our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third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heuristic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function</a:t>
            </a:r>
            <a:r>
              <a:rPr lang="pt-PT" sz="2200" dirty="0">
                <a:ea typeface="Roboto" pitchFamily="2" charset="0"/>
              </a:rPr>
              <a:t>, </a:t>
            </a:r>
            <a:r>
              <a:rPr lang="pt-PT" sz="2200" dirty="0" err="1">
                <a:ea typeface="Roboto" pitchFamily="2" charset="0"/>
              </a:rPr>
              <a:t>we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found</a:t>
            </a:r>
            <a:r>
              <a:rPr lang="pt-PT" sz="2200" dirty="0">
                <a:ea typeface="Roboto" pitchFamily="2" charset="0"/>
              </a:rPr>
              <a:t> out </a:t>
            </a:r>
            <a:r>
              <a:rPr lang="pt-PT" sz="2200" dirty="0" err="1">
                <a:ea typeface="Roboto" pitchFamily="2" charset="0"/>
              </a:rPr>
              <a:t>it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was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not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admissible</a:t>
            </a:r>
            <a:r>
              <a:rPr lang="pt-PT" sz="2200" dirty="0">
                <a:ea typeface="Roboto" pitchFamily="2" charset="0"/>
              </a:rPr>
              <a:t>, </a:t>
            </a:r>
            <a:r>
              <a:rPr lang="pt-PT" sz="2200" dirty="0" err="1">
                <a:ea typeface="Roboto" pitchFamily="2" charset="0"/>
              </a:rPr>
              <a:t>since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it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was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overestimating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cost</a:t>
            </a:r>
            <a:r>
              <a:rPr lang="pt-PT" sz="2200" dirty="0">
                <a:ea typeface="Roboto" pitchFamily="2" charset="0"/>
              </a:rPr>
              <a:t>. As </a:t>
            </a:r>
            <a:r>
              <a:rPr lang="pt-PT" sz="2200" dirty="0" err="1">
                <a:ea typeface="Roboto" pitchFamily="2" charset="0"/>
              </a:rPr>
              <a:t>such</a:t>
            </a:r>
            <a:r>
              <a:rPr lang="pt-PT" sz="2200" dirty="0">
                <a:ea typeface="Roboto" pitchFamily="2" charset="0"/>
              </a:rPr>
              <a:t>, </a:t>
            </a:r>
            <a:r>
              <a:rPr lang="pt-PT" sz="2200" dirty="0" err="1">
                <a:ea typeface="Roboto" pitchFamily="2" charset="0"/>
              </a:rPr>
              <a:t>its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results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were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not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included</a:t>
            </a:r>
            <a:r>
              <a:rPr lang="pt-PT" sz="2200" dirty="0">
                <a:ea typeface="Roboto" pitchFamily="2" charset="0"/>
              </a:rPr>
              <a:t>, </a:t>
            </a:r>
            <a:r>
              <a:rPr lang="pt-PT" sz="2200" dirty="0" err="1">
                <a:ea typeface="Roboto" pitchFamily="2" charset="0"/>
              </a:rPr>
              <a:t>but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code</a:t>
            </a:r>
            <a:r>
              <a:rPr lang="pt-PT" sz="2200" dirty="0">
                <a:ea typeface="Roboto" pitchFamily="2" charset="0"/>
              </a:rPr>
              <a:t> can </a:t>
            </a:r>
            <a:r>
              <a:rPr lang="pt-PT" sz="2200" dirty="0" err="1">
                <a:ea typeface="Roboto" pitchFamily="2" charset="0"/>
              </a:rPr>
              <a:t>still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be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found</a:t>
            </a:r>
            <a:r>
              <a:rPr lang="pt-PT" sz="2200" dirty="0">
                <a:ea typeface="Roboto" pitchFamily="2" charset="0"/>
              </a:rPr>
              <a:t> in </a:t>
            </a:r>
            <a:r>
              <a:rPr lang="pt-PT" sz="2200" dirty="0" err="1">
                <a:ea typeface="Roboto" pitchFamily="2" charset="0"/>
              </a:rPr>
              <a:t>the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>
                <a:ea typeface="Roboto" pitchFamily="2" charset="0"/>
              </a:rPr>
              <a:t>graph.py file.</a:t>
            </a:r>
            <a:endParaRPr lang="pt-PT" sz="2200" dirty="0">
              <a:ea typeface="Roboto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058F4D-1277-407E-9AAB-CAA070E5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16" y="304800"/>
            <a:ext cx="10515600" cy="1325563"/>
          </a:xfrm>
        </p:spPr>
        <p:txBody>
          <a:bodyPr/>
          <a:lstStyle/>
          <a:p>
            <a:r>
              <a:rPr lang="en-GB" b="1" dirty="0">
                <a:ea typeface="Roboto" pitchFamily="2" charset="0"/>
              </a:rPr>
              <a:t>Conclusions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F5FA41-82AC-4C18-B967-B9C6655A90BC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1FA63C-8E24-4590-8F30-CAEC5D675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10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2AF09F9-BF23-453E-83D2-7024226230EC}"/>
              </a:ext>
            </a:extLst>
          </p:cNvPr>
          <p:cNvSpPr txBox="1">
            <a:spLocks/>
          </p:cNvSpPr>
          <p:nvPr/>
        </p:nvSpPr>
        <p:spPr>
          <a:xfrm>
            <a:off x="559716" y="304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ea typeface="Roboto" pitchFamily="2" charset="0"/>
              </a:rPr>
              <a:t>References and Materials</a:t>
            </a:r>
            <a:endParaRPr lang="pt-PT" b="1" dirty="0">
              <a:ea typeface="Roboto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6199C8-35AE-4B8E-8063-92DCA89C6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16" y="1585669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pt-PT" sz="2400" dirty="0">
                <a:ea typeface="Roboto" pitchFamily="2" charset="0"/>
                <a:hlinkClick r:id="rId2"/>
              </a:rPr>
              <a:t>Link to the Google Play page</a:t>
            </a:r>
            <a:r>
              <a:rPr lang="pt-PT" sz="2400" dirty="0">
                <a:ea typeface="Roboto" pitchFamily="2" charset="0"/>
              </a:rPr>
              <a:t>;</a:t>
            </a: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  <a:hlinkClick r:id="rId3"/>
              </a:rPr>
              <a:t>Link of all existing levels</a:t>
            </a:r>
            <a:r>
              <a:rPr lang="pt-PT" sz="2400" dirty="0">
                <a:ea typeface="Roboto" pitchFamily="2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ea typeface="Roboto" pitchFamily="2" charset="0"/>
              </a:rPr>
              <a:t>We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used</a:t>
            </a:r>
            <a:r>
              <a:rPr lang="pt-PT" sz="2400" dirty="0">
                <a:ea typeface="Roboto" pitchFamily="2" charset="0"/>
              </a:rPr>
              <a:t> the curricular </a:t>
            </a:r>
            <a:r>
              <a:rPr lang="pt-PT" sz="2400" dirty="0" err="1">
                <a:ea typeface="Roboto" pitchFamily="2" charset="0"/>
              </a:rPr>
              <a:t>unit’s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presentations</a:t>
            </a:r>
            <a:r>
              <a:rPr lang="pt-PT" sz="2400" dirty="0">
                <a:ea typeface="Roboto" pitchFamily="2" charset="0"/>
              </a:rPr>
              <a:t> to </a:t>
            </a:r>
            <a:r>
              <a:rPr lang="pt-PT" sz="2400" dirty="0" err="1">
                <a:ea typeface="Roboto" pitchFamily="2" charset="0"/>
              </a:rPr>
              <a:t>guide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our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implementation</a:t>
            </a:r>
            <a:r>
              <a:rPr lang="pt-PT" sz="2400" dirty="0">
                <a:ea typeface="Roboto" pitchFamily="2" charset="0"/>
              </a:rPr>
              <a:t> of the </a:t>
            </a:r>
            <a:r>
              <a:rPr lang="pt-PT" sz="2400" dirty="0" err="1">
                <a:ea typeface="Roboto" pitchFamily="2" charset="0"/>
              </a:rPr>
              <a:t>various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algorithms</a:t>
            </a:r>
            <a:r>
              <a:rPr lang="pt-PT" sz="2400" dirty="0">
                <a:ea typeface="Roboto" pitchFamily="2" charset="0"/>
              </a:rPr>
              <a:t>.</a:t>
            </a:r>
          </a:p>
          <a:p>
            <a:pPr marL="0" indent="0">
              <a:buNone/>
            </a:pPr>
            <a:endParaRPr lang="pt-PT" sz="2400" dirty="0">
              <a:latin typeface="Roboto" pitchFamily="2" charset="0"/>
              <a:ea typeface="Roboto" pitchFamily="2" charset="0"/>
            </a:endParaRPr>
          </a:p>
          <a:p>
            <a:pPr>
              <a:buFontTx/>
              <a:buChar char="-"/>
            </a:pPr>
            <a:r>
              <a:rPr lang="pt-PT" sz="2400" dirty="0" err="1">
                <a:ea typeface="Roboto" pitchFamily="2" charset="0"/>
                <a:hlinkClick r:id="rId4"/>
              </a:rPr>
              <a:t>Python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with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visualization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using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  <a:hlinkClick r:id="rId5"/>
              </a:rPr>
              <a:t>pygame</a:t>
            </a:r>
            <a:r>
              <a:rPr lang="pt-PT" sz="2400" dirty="0">
                <a:ea typeface="Roboto" pitchFamily="2" charset="0"/>
              </a:rPr>
              <a:t> package </a:t>
            </a:r>
            <a:r>
              <a:rPr lang="pt-PT" sz="2400" dirty="0" err="1">
                <a:ea typeface="Roboto" pitchFamily="2" charset="0"/>
              </a:rPr>
              <a:t>and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  <a:hlinkClick r:id="rId6"/>
              </a:rPr>
              <a:t>xltw</a:t>
            </a:r>
            <a:r>
              <a:rPr lang="pt-PT" sz="2400" dirty="0">
                <a:ea typeface="Roboto" pitchFamily="2" charset="0"/>
              </a:rPr>
              <a:t> for </a:t>
            </a:r>
            <a:r>
              <a:rPr lang="pt-PT" sz="2400" dirty="0" err="1">
                <a:ea typeface="Roboto" pitchFamily="2" charset="0"/>
              </a:rPr>
              <a:t>spreadsheet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generation</a:t>
            </a:r>
            <a:r>
              <a:rPr lang="pt-PT" sz="2400" dirty="0">
                <a:ea typeface="Roboto" pitchFamily="2" charset="0"/>
              </a:rPr>
              <a:t>;</a:t>
            </a:r>
          </a:p>
          <a:p>
            <a:pPr>
              <a:buFontTx/>
              <a:buChar char="-"/>
            </a:pPr>
            <a:r>
              <a:rPr lang="pt-PT" sz="2400" dirty="0" err="1">
                <a:ea typeface="Roboto" pitchFamily="2" charset="0"/>
                <a:hlinkClick r:id="rId7"/>
              </a:rPr>
              <a:t>VSCode</a:t>
            </a:r>
            <a:r>
              <a:rPr lang="pt-PT" sz="2400" dirty="0">
                <a:ea typeface="Roboto" pitchFamily="2" charset="0"/>
              </a:rPr>
              <a:t>/</a:t>
            </a:r>
            <a:r>
              <a:rPr lang="pt-PT" sz="2400" dirty="0" err="1">
                <a:ea typeface="Roboto" pitchFamily="2" charset="0"/>
                <a:hlinkClick r:id="rId8"/>
              </a:rPr>
              <a:t>IntelliJ</a:t>
            </a:r>
            <a:endParaRPr lang="pt-PT" sz="2400" dirty="0"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23EB955-CDDE-4F26-B57C-9942ACF77828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D10940-CFB7-4EB0-958C-89E5617856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9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58F4D-1277-407E-9AAB-CAA070E5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16" y="304800"/>
            <a:ext cx="10515600" cy="1325563"/>
          </a:xfrm>
        </p:spPr>
        <p:txBody>
          <a:bodyPr/>
          <a:lstStyle/>
          <a:p>
            <a:r>
              <a:rPr lang="en-GB" b="1" dirty="0">
                <a:ea typeface="Roboto" pitchFamily="2" charset="0"/>
              </a:rPr>
              <a:t>Specification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ECBDE7-3448-4F52-A782-7E51700C2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16" y="1796255"/>
            <a:ext cx="698408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  <a:ea typeface="Roboto" pitchFamily="2" charset="0"/>
              </a:rPr>
              <a:t>The objective of the Ball Sort Puzzle is to sort the colored balls in the tubes until all balls with the same color stay in the same tube.</a:t>
            </a:r>
          </a:p>
          <a:p>
            <a:pPr marL="0" indent="0">
              <a:buNone/>
            </a:pPr>
            <a:endParaRPr lang="en-US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en-US" sz="2400" dirty="0">
                <a:ea typeface="Roboto" pitchFamily="2" charset="0"/>
              </a:rPr>
              <a:t>The player can only move a ball at the top of a tube to:</a:t>
            </a:r>
          </a:p>
          <a:p>
            <a:pPr marL="0" indent="0">
              <a:buNone/>
            </a:pPr>
            <a:r>
              <a:rPr lang="en-US" sz="2400" dirty="0">
                <a:ea typeface="Roboto" pitchFamily="2" charset="0"/>
              </a:rPr>
              <a:t>	- an empty tube;</a:t>
            </a:r>
          </a:p>
          <a:p>
            <a:pPr marL="0" indent="0">
              <a:buNone/>
            </a:pPr>
            <a:r>
              <a:rPr lang="en-US" sz="2400" dirty="0">
                <a:ea typeface="Roboto" pitchFamily="2" charset="0"/>
              </a:rPr>
              <a:t>	- another tube that has a ball with the same 	color on top and has enough 	space;</a:t>
            </a:r>
            <a:br>
              <a:rPr lang="en-US" sz="2400" dirty="0"/>
            </a:br>
            <a:endParaRPr lang="en-US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en-US" sz="2400" dirty="0">
                <a:ea typeface="Roboto" pitchFamily="2" charset="0"/>
              </a:rPr>
              <a:t>The player can also undo his moves if he finds himself without moves.</a:t>
            </a:r>
            <a:br>
              <a:rPr lang="en-US" dirty="0">
                <a:ea typeface="Roboto" pitchFamily="2" charset="0"/>
              </a:rPr>
            </a:br>
            <a:endParaRPr lang="pt-PT" dirty="0">
              <a:ea typeface="Roboto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F5FA41-82AC-4C18-B967-B9C6655A90BC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1FA63C-8E24-4590-8F30-CAEC5D675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C4810FF-F1DE-421A-9160-E3AA87CE8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338" y="1455528"/>
            <a:ext cx="2719779" cy="394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84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3957CF5E-39A9-419D-B5BF-B27642F2C449}"/>
              </a:ext>
            </a:extLst>
          </p:cNvPr>
          <p:cNvSpPr txBox="1">
            <a:spLocks/>
          </p:cNvSpPr>
          <p:nvPr/>
        </p:nvSpPr>
        <p:spPr>
          <a:xfrm>
            <a:off x="559716" y="304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b="1" dirty="0">
                <a:ea typeface="Roboto" pitchFamily="2" charset="0"/>
              </a:rPr>
              <a:t>Formulation of the problem as a search problem</a:t>
            </a:r>
            <a:endParaRPr lang="pt-PT" sz="4100" b="1" dirty="0">
              <a:ea typeface="Roboto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C856967-0835-4C72-BCDE-99692129A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16" y="3314616"/>
            <a:ext cx="5057274" cy="3151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b="1" dirty="0" err="1">
                <a:ea typeface="Roboto" pitchFamily="2" charset="0"/>
              </a:rPr>
              <a:t>Initial</a:t>
            </a:r>
            <a:r>
              <a:rPr lang="pt-PT" sz="2400" b="1" dirty="0">
                <a:ea typeface="Roboto" pitchFamily="2" charset="0"/>
              </a:rPr>
              <a:t> </a:t>
            </a:r>
            <a:r>
              <a:rPr lang="pt-PT" sz="2400" b="1" dirty="0" err="1">
                <a:ea typeface="Roboto" pitchFamily="2" charset="0"/>
              </a:rPr>
              <a:t>State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</a:rPr>
              <a:t>Game: [</a:t>
            </a:r>
            <a:r>
              <a:rPr lang="pt-PT" sz="2400" dirty="0" err="1">
                <a:ea typeface="Roboto" pitchFamily="2" charset="0"/>
              </a:rPr>
              <a:t>Tube,Tube</a:t>
            </a:r>
            <a:r>
              <a:rPr lang="pt-PT" sz="2400" dirty="0">
                <a:ea typeface="Roboto" pitchFamily="2" charset="0"/>
              </a:rPr>
              <a:t>,…], </a:t>
            </a:r>
            <a:r>
              <a:rPr lang="pt-PT" sz="2400" dirty="0" err="1">
                <a:ea typeface="Roboto" pitchFamily="2" charset="0"/>
              </a:rPr>
              <a:t>where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every</a:t>
            </a:r>
            <a:r>
              <a:rPr lang="pt-PT" sz="2400" dirty="0">
                <a:ea typeface="Roboto" pitchFamily="2" charset="0"/>
              </a:rPr>
              <a:t> Tube </a:t>
            </a:r>
            <a:r>
              <a:rPr lang="pt-PT" sz="2400" dirty="0" err="1">
                <a:ea typeface="Roboto" pitchFamily="2" charset="0"/>
              </a:rPr>
              <a:t>doesn’t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contain</a:t>
            </a:r>
            <a:r>
              <a:rPr lang="pt-PT" sz="2400" dirty="0">
                <a:ea typeface="Roboto" pitchFamily="2" charset="0"/>
              </a:rPr>
              <a:t> 4 </a:t>
            </a:r>
            <a:r>
              <a:rPr lang="pt-PT" sz="2400" dirty="0" err="1">
                <a:ea typeface="Roboto" pitchFamily="2" charset="0"/>
              </a:rPr>
              <a:t>equal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numbers</a:t>
            </a:r>
            <a:endParaRPr lang="pt-PT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pt-PT" sz="2400" b="1" dirty="0" err="1">
                <a:ea typeface="Roboto" pitchFamily="2" charset="0"/>
              </a:rPr>
              <a:t>Objective</a:t>
            </a:r>
            <a:r>
              <a:rPr lang="pt-PT" sz="2400" b="1" dirty="0">
                <a:ea typeface="Roboto" pitchFamily="2" charset="0"/>
              </a:rPr>
              <a:t> </a:t>
            </a:r>
            <a:r>
              <a:rPr lang="pt-PT" sz="2400" b="1" dirty="0" err="1">
                <a:ea typeface="Roboto" pitchFamily="2" charset="0"/>
              </a:rPr>
              <a:t>State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 marL="0" indent="0">
              <a:buNone/>
            </a:pPr>
            <a:r>
              <a:rPr lang="pt-PT" sz="2400" dirty="0">
                <a:ea typeface="Roboto" pitchFamily="2" charset="0"/>
              </a:rPr>
              <a:t>- Game: [</a:t>
            </a:r>
            <a:r>
              <a:rPr lang="pt-PT" sz="2400" dirty="0" err="1">
                <a:ea typeface="Roboto" pitchFamily="2" charset="0"/>
              </a:rPr>
              <a:t>Tube,Tube</a:t>
            </a:r>
            <a:r>
              <a:rPr lang="pt-PT" sz="2400" dirty="0">
                <a:ea typeface="Roboto" pitchFamily="2" charset="0"/>
              </a:rPr>
              <a:t>,…], </a:t>
            </a:r>
            <a:r>
              <a:rPr lang="pt-PT" sz="2400" dirty="0" err="1">
                <a:ea typeface="Roboto" pitchFamily="2" charset="0"/>
              </a:rPr>
              <a:t>where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every</a:t>
            </a:r>
            <a:r>
              <a:rPr lang="pt-PT" sz="2400" dirty="0">
                <a:ea typeface="Roboto" pitchFamily="2" charset="0"/>
              </a:rPr>
              <a:t> Tube </a:t>
            </a:r>
            <a:r>
              <a:rPr lang="pt-PT" sz="2400" dirty="0" err="1">
                <a:ea typeface="Roboto" pitchFamily="2" charset="0"/>
              </a:rPr>
              <a:t>either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contains</a:t>
            </a:r>
            <a:r>
              <a:rPr lang="pt-PT" sz="2400" dirty="0">
                <a:ea typeface="Roboto" pitchFamily="2" charset="0"/>
              </a:rPr>
              <a:t> 4 </a:t>
            </a:r>
            <a:r>
              <a:rPr lang="pt-PT" sz="2400" dirty="0" err="1">
                <a:ea typeface="Roboto" pitchFamily="2" charset="0"/>
              </a:rPr>
              <a:t>equal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numbers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empty</a:t>
            </a:r>
            <a:endParaRPr lang="pt-PT" sz="2400" dirty="0">
              <a:ea typeface="Roboto" pitchFamily="2" charset="0"/>
            </a:endParaRP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D076F9C3-FC26-4884-88F2-FB9FB01EF566}"/>
              </a:ext>
            </a:extLst>
          </p:cNvPr>
          <p:cNvSpPr txBox="1">
            <a:spLocks/>
          </p:cNvSpPr>
          <p:nvPr/>
        </p:nvSpPr>
        <p:spPr>
          <a:xfrm>
            <a:off x="559716" y="1502111"/>
            <a:ext cx="5057274" cy="17744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2400" b="1" dirty="0" err="1">
                <a:ea typeface="Roboto" pitchFamily="2" charset="0"/>
              </a:rPr>
              <a:t>State</a:t>
            </a:r>
            <a:r>
              <a:rPr lang="pt-PT" sz="2400" b="1" dirty="0">
                <a:ea typeface="Roboto" pitchFamily="2" charset="0"/>
              </a:rPr>
              <a:t> </a:t>
            </a:r>
            <a:r>
              <a:rPr lang="pt-PT" sz="2400" b="1" dirty="0" err="1">
                <a:ea typeface="Roboto" pitchFamily="2" charset="0"/>
              </a:rPr>
              <a:t>Representation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2400" dirty="0">
                <a:ea typeface="Roboto" pitchFamily="2" charset="0"/>
              </a:rPr>
              <a:t>-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: [1..∞]</a:t>
            </a: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</a:rPr>
              <a:t>Tube: [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] </a:t>
            </a:r>
            <a:r>
              <a:rPr lang="pt-PT" sz="2400" dirty="0" err="1">
                <a:ea typeface="Roboto" pitchFamily="2" charset="0"/>
              </a:rPr>
              <a:t>or</a:t>
            </a:r>
            <a:r>
              <a:rPr lang="pt-PT" sz="2400" dirty="0">
                <a:ea typeface="Roboto" pitchFamily="2" charset="0"/>
              </a:rPr>
              <a:t> []</a:t>
            </a: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</a:rPr>
              <a:t>Game: [</a:t>
            </a:r>
            <a:r>
              <a:rPr lang="pt-PT" sz="2400" dirty="0" err="1">
                <a:ea typeface="Roboto" pitchFamily="2" charset="0"/>
              </a:rPr>
              <a:t>Tube,Tube</a:t>
            </a:r>
            <a:r>
              <a:rPr lang="pt-PT" sz="2400" dirty="0">
                <a:ea typeface="Roboto" pitchFamily="2" charset="0"/>
              </a:rPr>
              <a:t>,…]</a:t>
            </a: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08F8D78D-9001-435D-81BA-B30FE26B6165}"/>
              </a:ext>
            </a:extLst>
          </p:cNvPr>
          <p:cNvSpPr txBox="1">
            <a:spLocks/>
          </p:cNvSpPr>
          <p:nvPr/>
        </p:nvSpPr>
        <p:spPr>
          <a:xfrm>
            <a:off x="5682916" y="4121399"/>
            <a:ext cx="4231105" cy="1856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PT" dirty="0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545447A1-3DB5-46F3-957C-57C608563E2D}"/>
              </a:ext>
            </a:extLst>
          </p:cNvPr>
          <p:cNvSpPr txBox="1">
            <a:spLocks/>
          </p:cNvSpPr>
          <p:nvPr/>
        </p:nvSpPr>
        <p:spPr>
          <a:xfrm>
            <a:off x="5616990" y="1502111"/>
            <a:ext cx="5458326" cy="4925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2400" b="1" dirty="0" err="1">
                <a:ea typeface="Roboto" pitchFamily="2" charset="0"/>
              </a:rPr>
              <a:t>Operators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</a:rPr>
              <a:t>Move(X,Y):</a:t>
            </a:r>
          </a:p>
          <a:p>
            <a:pPr lvl="1">
              <a:buFontTx/>
              <a:buChar char="-"/>
            </a:pPr>
            <a:r>
              <a:rPr lang="pt-PT" dirty="0" err="1">
                <a:ea typeface="Roboto" pitchFamily="2" charset="0"/>
              </a:rPr>
              <a:t>PreCond</a:t>
            </a:r>
            <a:r>
              <a:rPr lang="pt-PT" dirty="0">
                <a:ea typeface="Roboto" pitchFamily="2" charset="0"/>
              </a:rPr>
              <a:t>: Tube Y must </a:t>
            </a:r>
            <a:r>
              <a:rPr lang="pt-PT" dirty="0" err="1">
                <a:ea typeface="Roboto" pitchFamily="2" charset="0"/>
              </a:rPr>
              <a:t>be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empty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or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have</a:t>
            </a:r>
            <a:r>
              <a:rPr lang="pt-PT" dirty="0">
                <a:ea typeface="Roboto" pitchFamily="2" charset="0"/>
              </a:rPr>
              <a:t> a </a:t>
            </a:r>
            <a:r>
              <a:rPr lang="pt-PT" dirty="0" err="1">
                <a:ea typeface="Roboto" pitchFamily="2" charset="0"/>
              </a:rPr>
              <a:t>Ball</a:t>
            </a:r>
            <a:r>
              <a:rPr lang="pt-PT" dirty="0">
                <a:ea typeface="Roboto" pitchFamily="2" charset="0"/>
              </a:rPr>
              <a:t>, </a:t>
            </a:r>
            <a:r>
              <a:rPr lang="pt-PT" dirty="0" err="1">
                <a:ea typeface="Roboto" pitchFamily="2" charset="0"/>
              </a:rPr>
              <a:t>on</a:t>
            </a:r>
            <a:r>
              <a:rPr lang="pt-PT" dirty="0">
                <a:ea typeface="Roboto" pitchFamily="2" charset="0"/>
              </a:rPr>
              <a:t> top, </a:t>
            </a:r>
            <a:r>
              <a:rPr lang="pt-PT" dirty="0" err="1">
                <a:ea typeface="Roboto" pitchFamily="2" charset="0"/>
              </a:rPr>
              <a:t>just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like</a:t>
            </a:r>
            <a:r>
              <a:rPr lang="pt-PT" dirty="0">
                <a:ea typeface="Roboto" pitchFamily="2" charset="0"/>
              </a:rPr>
              <a:t> the </a:t>
            </a:r>
            <a:r>
              <a:rPr lang="pt-PT" dirty="0" err="1">
                <a:ea typeface="Roboto" pitchFamily="2" charset="0"/>
              </a:rPr>
              <a:t>one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that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is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moved</a:t>
            </a:r>
            <a:endParaRPr lang="pt-PT" dirty="0">
              <a:ea typeface="Roboto" pitchFamily="2" charset="0"/>
            </a:endParaRPr>
          </a:p>
          <a:p>
            <a:pPr lvl="1">
              <a:buFontTx/>
              <a:buChar char="-"/>
            </a:pPr>
            <a:r>
              <a:rPr lang="pt-PT" dirty="0">
                <a:ea typeface="Roboto" pitchFamily="2" charset="0"/>
              </a:rPr>
              <a:t>Effect: move </a:t>
            </a:r>
            <a:r>
              <a:rPr lang="pt-PT" dirty="0" err="1">
                <a:ea typeface="Roboto" pitchFamily="2" charset="0"/>
              </a:rPr>
              <a:t>Ball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from</a:t>
            </a:r>
            <a:r>
              <a:rPr lang="pt-PT" dirty="0">
                <a:ea typeface="Roboto" pitchFamily="2" charset="0"/>
              </a:rPr>
              <a:t> Tube X to Tube Y</a:t>
            </a:r>
          </a:p>
          <a:p>
            <a:pPr lvl="1">
              <a:buFontTx/>
              <a:buChar char="-"/>
            </a:pPr>
            <a:r>
              <a:rPr lang="pt-PT" dirty="0" err="1">
                <a:ea typeface="Roboto" pitchFamily="2" charset="0"/>
              </a:rPr>
              <a:t>Cost</a:t>
            </a:r>
            <a:r>
              <a:rPr lang="pt-PT" dirty="0">
                <a:ea typeface="Roboto" pitchFamily="2" charset="0"/>
              </a:rPr>
              <a:t>: 1 </a:t>
            </a:r>
            <a:r>
              <a:rPr lang="pt-PT" dirty="0" err="1">
                <a:ea typeface="Roboto" pitchFamily="2" charset="0"/>
              </a:rPr>
              <a:t>is</a:t>
            </a:r>
            <a:r>
              <a:rPr lang="pt-PT" dirty="0">
                <a:ea typeface="Roboto" pitchFamily="2" charset="0"/>
              </a:rPr>
              <a:t> the general case, </a:t>
            </a:r>
            <a:r>
              <a:rPr lang="pt-PT" dirty="0" err="1">
                <a:ea typeface="Roboto" pitchFamily="2" charset="0"/>
              </a:rPr>
              <a:t>it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represents</a:t>
            </a:r>
            <a:r>
              <a:rPr lang="pt-PT" dirty="0">
                <a:ea typeface="Roboto" pitchFamily="2" charset="0"/>
              </a:rPr>
              <a:t> a move; C2, </a:t>
            </a:r>
            <a:r>
              <a:rPr lang="pt-PT" dirty="0" err="1">
                <a:ea typeface="Roboto" pitchFamily="2" charset="0"/>
              </a:rPr>
              <a:t>evaluation</a:t>
            </a:r>
            <a:r>
              <a:rPr lang="pt-PT" dirty="0">
                <a:ea typeface="Roboto" pitchFamily="2" charset="0"/>
              </a:rPr>
              <a:t> of the </a:t>
            </a:r>
            <a:r>
              <a:rPr lang="pt-PT" dirty="0" err="1">
                <a:ea typeface="Roboto" pitchFamily="2" charset="0"/>
              </a:rPr>
              <a:t>number</a:t>
            </a:r>
            <a:r>
              <a:rPr lang="pt-PT" dirty="0">
                <a:ea typeface="Roboto" pitchFamily="2" charset="0"/>
              </a:rPr>
              <a:t> of </a:t>
            </a:r>
            <a:r>
              <a:rPr lang="pt-PT" dirty="0" err="1">
                <a:ea typeface="Roboto" pitchFamily="2" charset="0"/>
              </a:rPr>
              <a:t>wrongly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placed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Balls</a:t>
            </a:r>
            <a:r>
              <a:rPr lang="pt-PT" dirty="0">
                <a:ea typeface="Roboto" pitchFamily="2" charset="0"/>
              </a:rPr>
              <a:t>, </a:t>
            </a:r>
            <a:r>
              <a:rPr lang="pt-PT" dirty="0" err="1">
                <a:ea typeface="Roboto" pitchFamily="2" charset="0"/>
              </a:rPr>
              <a:t>based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on</a:t>
            </a:r>
            <a:r>
              <a:rPr lang="pt-PT" dirty="0">
                <a:ea typeface="Roboto" pitchFamily="2" charset="0"/>
              </a:rPr>
              <a:t> the </a:t>
            </a:r>
            <a:r>
              <a:rPr lang="pt-PT" dirty="0" err="1">
                <a:ea typeface="Roboto" pitchFamily="2" charset="0"/>
              </a:rPr>
              <a:t>Ball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at</a:t>
            </a:r>
            <a:r>
              <a:rPr lang="pt-PT" dirty="0">
                <a:ea typeface="Roboto" pitchFamily="2" charset="0"/>
              </a:rPr>
              <a:t> the </a:t>
            </a:r>
            <a:r>
              <a:rPr lang="pt-PT" dirty="0" err="1">
                <a:ea typeface="Roboto" pitchFamily="2" charset="0"/>
              </a:rPr>
              <a:t>bottom</a:t>
            </a:r>
            <a:r>
              <a:rPr lang="pt-PT" dirty="0">
                <a:ea typeface="Roboto" pitchFamily="2" charset="0"/>
              </a:rPr>
              <a:t> of a Tube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7C252AC-EF23-4494-99FD-1BA44A697397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A23B258-2202-4B8F-9E21-371CDC9C7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D71369E-7E9A-476A-8E42-16E130DB6ED2}"/>
              </a:ext>
            </a:extLst>
          </p:cNvPr>
          <p:cNvSpPr txBox="1">
            <a:spLocks/>
          </p:cNvSpPr>
          <p:nvPr/>
        </p:nvSpPr>
        <p:spPr>
          <a:xfrm>
            <a:off x="559716" y="304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Roboto" pitchFamily="2" charset="0"/>
              </a:rPr>
              <a:t>Implemented Heuristics</a:t>
            </a:r>
            <a:endParaRPr lang="pt-PT" b="1" dirty="0">
              <a:ea typeface="Roboto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2DAE172-CE39-4574-A4E6-C9F5072FDC8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59714" y="1630363"/>
            <a:ext cx="10515599" cy="4779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 err="1">
                <a:ea typeface="Roboto" pitchFamily="2" charset="0"/>
              </a:rPr>
              <a:t>We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have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implemented</a:t>
            </a:r>
            <a:r>
              <a:rPr lang="pt-PT" sz="2400" dirty="0">
                <a:ea typeface="Roboto" pitchFamily="2" charset="0"/>
              </a:rPr>
              <a:t> BFS, DFS, IDS, </a:t>
            </a:r>
            <a:r>
              <a:rPr lang="pt-PT" sz="2400" dirty="0" err="1">
                <a:ea typeface="Roboto" pitchFamily="2" charset="0"/>
              </a:rPr>
              <a:t>Greedy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Search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and</a:t>
            </a:r>
            <a:r>
              <a:rPr lang="pt-PT" sz="2400" dirty="0">
                <a:ea typeface="Roboto" pitchFamily="2" charset="0"/>
              </a:rPr>
              <a:t> A*.</a:t>
            </a:r>
          </a:p>
          <a:p>
            <a:pPr marL="0" indent="0">
              <a:buNone/>
            </a:pPr>
            <a:r>
              <a:rPr lang="pt-PT" sz="2400" dirty="0" err="1">
                <a:ea typeface="Roboto" pitchFamily="2" charset="0"/>
              </a:rPr>
              <a:t>Our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evaluation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function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used</a:t>
            </a:r>
            <a:r>
              <a:rPr lang="pt-PT" sz="2400" dirty="0">
                <a:ea typeface="Roboto" pitchFamily="2" charset="0"/>
              </a:rPr>
              <a:t> in A*, </a:t>
            </a:r>
            <a:r>
              <a:rPr lang="pt-PT" sz="2400" dirty="0" err="1">
                <a:ea typeface="Roboto" pitchFamily="2" charset="0"/>
              </a:rPr>
              <a:t>calculates</a:t>
            </a:r>
            <a:r>
              <a:rPr lang="pt-PT" sz="2400" dirty="0">
                <a:ea typeface="Roboto" pitchFamily="2" charset="0"/>
              </a:rPr>
              <a:t> the </a:t>
            </a:r>
            <a:r>
              <a:rPr lang="pt-PT" sz="2400" dirty="0" err="1">
                <a:ea typeface="Roboto" pitchFamily="2" charset="0"/>
              </a:rPr>
              <a:t>number</a:t>
            </a:r>
            <a:r>
              <a:rPr lang="pt-PT" sz="2400" dirty="0">
                <a:ea typeface="Roboto" pitchFamily="2" charset="0"/>
              </a:rPr>
              <a:t> of </a:t>
            </a:r>
            <a:r>
              <a:rPr lang="pt-PT" sz="2400" dirty="0" err="1">
                <a:ea typeface="Roboto" pitchFamily="2" charset="0"/>
              </a:rPr>
              <a:t>wrongly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placed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Balls</a:t>
            </a:r>
            <a:r>
              <a:rPr lang="pt-PT" sz="2400" dirty="0">
                <a:ea typeface="Roboto" pitchFamily="2" charset="0"/>
              </a:rPr>
              <a:t> (</a:t>
            </a:r>
            <a:r>
              <a:rPr lang="pt-PT" sz="2400" dirty="0" err="1">
                <a:ea typeface="Roboto" pitchFamily="2" charset="0"/>
              </a:rPr>
              <a:t>Balls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with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diferent</a:t>
            </a:r>
            <a:r>
              <a:rPr lang="pt-PT" sz="2400" dirty="0">
                <a:ea typeface="Roboto" pitchFamily="2" charset="0"/>
              </a:rPr>
              <a:t> color of the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at</a:t>
            </a:r>
            <a:r>
              <a:rPr lang="pt-PT" sz="2400" dirty="0">
                <a:ea typeface="Roboto" pitchFamily="2" charset="0"/>
              </a:rPr>
              <a:t> the </a:t>
            </a:r>
            <a:r>
              <a:rPr lang="pt-PT" sz="2400" dirty="0" err="1">
                <a:ea typeface="Roboto" pitchFamily="2" charset="0"/>
              </a:rPr>
              <a:t>bottom</a:t>
            </a:r>
            <a:r>
              <a:rPr lang="pt-PT" sz="2400" dirty="0">
                <a:ea typeface="Roboto" pitchFamily="2" charset="0"/>
              </a:rPr>
              <a:t>) in a Tube.</a:t>
            </a:r>
          </a:p>
          <a:p>
            <a:pPr marL="0" indent="0">
              <a:buNone/>
            </a:pPr>
            <a:r>
              <a:rPr lang="pt-PT" sz="2400" dirty="0" err="1">
                <a:ea typeface="Roboto" pitchFamily="2" charset="0"/>
              </a:rPr>
              <a:t>Code</a:t>
            </a:r>
            <a:r>
              <a:rPr lang="pt-PT" sz="2400" dirty="0">
                <a:ea typeface="Roboto" pitchFamily="2" charset="0"/>
              </a:rPr>
              <a:t>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0B6A4EF-9E53-46D5-92DA-6EFB0024E853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A3DCCD-3276-4287-9AC3-EF4C6F38A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429F436-7257-425F-8409-79971DD1A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11" y="3255981"/>
            <a:ext cx="4025395" cy="345940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E0DD499-5652-4EB9-B7AE-AD2EFE402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366" y="3255981"/>
            <a:ext cx="5449060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8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D71369E-7E9A-476A-8E42-16E130DB6ED2}"/>
              </a:ext>
            </a:extLst>
          </p:cNvPr>
          <p:cNvSpPr txBox="1">
            <a:spLocks/>
          </p:cNvSpPr>
          <p:nvPr/>
        </p:nvSpPr>
        <p:spPr>
          <a:xfrm>
            <a:off x="559716" y="304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Roboto" pitchFamily="2" charset="0"/>
              </a:rPr>
              <a:t>Implementation work already carried out</a:t>
            </a:r>
            <a:endParaRPr lang="pt-PT" b="1" dirty="0">
              <a:ea typeface="Roboto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2DAE172-CE39-4574-A4E6-C9F5072FDC8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59714" y="1630363"/>
            <a:ext cx="10515599" cy="4779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b="1" dirty="0" err="1">
                <a:ea typeface="Roboto" pitchFamily="2" charset="0"/>
              </a:rPr>
              <a:t>Programming</a:t>
            </a:r>
            <a:r>
              <a:rPr lang="pt-PT" sz="2400" b="1" dirty="0">
                <a:ea typeface="Roboto" pitchFamily="2" charset="0"/>
              </a:rPr>
              <a:t> </a:t>
            </a:r>
            <a:r>
              <a:rPr lang="pt-PT" sz="2400" b="1" dirty="0" err="1">
                <a:ea typeface="Roboto" pitchFamily="2" charset="0"/>
              </a:rPr>
              <a:t>language</a:t>
            </a:r>
            <a:r>
              <a:rPr lang="pt-PT" sz="2400" dirty="0">
                <a:ea typeface="Roboto" pitchFamily="2" charset="0"/>
              </a:rPr>
              <a:t>: </a:t>
            </a:r>
            <a:r>
              <a:rPr lang="pt-PT" sz="2400" dirty="0" err="1">
                <a:ea typeface="Roboto" pitchFamily="2" charset="0"/>
                <a:hlinkClick r:id="rId2"/>
              </a:rPr>
              <a:t>Python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with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visualization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using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  <a:hlinkClick r:id="rId3"/>
              </a:rPr>
              <a:t>pygame</a:t>
            </a:r>
            <a:r>
              <a:rPr lang="pt-PT" sz="2400" dirty="0">
                <a:ea typeface="Roboto" pitchFamily="2" charset="0"/>
              </a:rPr>
              <a:t> package</a:t>
            </a:r>
          </a:p>
          <a:p>
            <a:pPr marL="0" indent="0">
              <a:buNone/>
            </a:pPr>
            <a:r>
              <a:rPr lang="pt-PT" sz="2400" b="1" dirty="0" err="1">
                <a:ea typeface="Roboto" pitchFamily="2" charset="0"/>
              </a:rPr>
              <a:t>Development</a:t>
            </a:r>
            <a:r>
              <a:rPr lang="pt-PT" sz="2400" b="1" dirty="0">
                <a:ea typeface="Roboto" pitchFamily="2" charset="0"/>
              </a:rPr>
              <a:t> </a:t>
            </a:r>
            <a:r>
              <a:rPr lang="pt-PT" sz="2400" b="1" dirty="0" err="1">
                <a:ea typeface="Roboto" pitchFamily="2" charset="0"/>
              </a:rPr>
              <a:t>environment</a:t>
            </a:r>
            <a:r>
              <a:rPr lang="pt-PT" sz="2400" dirty="0">
                <a:ea typeface="Roboto" pitchFamily="2" charset="0"/>
              </a:rPr>
              <a:t>: </a:t>
            </a:r>
            <a:r>
              <a:rPr lang="pt-PT" sz="2400" dirty="0" err="1">
                <a:ea typeface="Roboto" pitchFamily="2" charset="0"/>
                <a:hlinkClick r:id="rId4"/>
              </a:rPr>
              <a:t>VSCode</a:t>
            </a:r>
            <a:r>
              <a:rPr lang="pt-PT" sz="2400" dirty="0">
                <a:ea typeface="Roboto" pitchFamily="2" charset="0"/>
              </a:rPr>
              <a:t>/</a:t>
            </a:r>
            <a:r>
              <a:rPr lang="pt-PT" sz="2400" dirty="0" err="1">
                <a:ea typeface="Roboto" pitchFamily="2" charset="0"/>
                <a:hlinkClick r:id="rId5"/>
              </a:rPr>
              <a:t>IntelliJ</a:t>
            </a:r>
            <a:endParaRPr lang="pt-PT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pt-PT" sz="2400" b="1" dirty="0">
                <a:ea typeface="Roboto" pitchFamily="2" charset="0"/>
              </a:rPr>
              <a:t>Data </a:t>
            </a:r>
            <a:r>
              <a:rPr lang="pt-PT" sz="2400" b="1" dirty="0" err="1">
                <a:ea typeface="Roboto" pitchFamily="2" charset="0"/>
              </a:rPr>
              <a:t>Structures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>
              <a:buFontTx/>
              <a:buChar char="-"/>
            </a:pPr>
            <a:r>
              <a:rPr lang="pt-PT" sz="2400" dirty="0" err="1">
                <a:ea typeface="Roboto" pitchFamily="2" charset="0"/>
              </a:rPr>
              <a:t>Lists</a:t>
            </a:r>
            <a:r>
              <a:rPr lang="pt-PT" sz="2400" dirty="0">
                <a:ea typeface="Roboto" pitchFamily="2" charset="0"/>
              </a:rPr>
              <a:t>, for </a:t>
            </a:r>
            <a:r>
              <a:rPr lang="pt-PT" sz="2400" dirty="0" err="1">
                <a:ea typeface="Roboto" pitchFamily="2" charset="0"/>
              </a:rPr>
              <a:t>representing</a:t>
            </a:r>
            <a:r>
              <a:rPr lang="pt-PT" sz="2400" dirty="0">
                <a:ea typeface="Roboto" pitchFamily="2" charset="0"/>
              </a:rPr>
              <a:t> the Tubes </a:t>
            </a:r>
            <a:r>
              <a:rPr lang="pt-PT" sz="2400" dirty="0" err="1">
                <a:ea typeface="Roboto" pitchFamily="2" charset="0"/>
              </a:rPr>
              <a:t>and</a:t>
            </a:r>
            <a:r>
              <a:rPr lang="pt-PT" sz="2400" dirty="0">
                <a:ea typeface="Roboto" pitchFamily="2" charset="0"/>
              </a:rPr>
              <a:t> the Game</a:t>
            </a: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</a:rPr>
              <a:t>Nodes </a:t>
            </a:r>
            <a:r>
              <a:rPr lang="pt-PT" sz="2400" dirty="0" err="1">
                <a:ea typeface="Roboto" pitchFamily="2" charset="0"/>
              </a:rPr>
              <a:t>and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Graphs</a:t>
            </a:r>
            <a:endParaRPr lang="pt-PT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pt-PT" sz="2400" b="1" dirty="0">
                <a:ea typeface="Roboto" pitchFamily="2" charset="0"/>
              </a:rPr>
              <a:t>File </a:t>
            </a:r>
            <a:r>
              <a:rPr lang="pt-PT" sz="2400" b="1" dirty="0" err="1">
                <a:ea typeface="Roboto" pitchFamily="2" charset="0"/>
              </a:rPr>
              <a:t>Structure</a:t>
            </a:r>
            <a:r>
              <a:rPr lang="pt-PT" sz="2400" dirty="0">
                <a:ea typeface="Roboto" pitchFamily="2" charset="0"/>
              </a:rPr>
              <a:t>: The </a:t>
            </a:r>
            <a:r>
              <a:rPr lang="pt-PT" sz="2400" dirty="0" err="1">
                <a:ea typeface="Roboto" pitchFamily="2" charset="0"/>
              </a:rPr>
              <a:t>Project’s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Repository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available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  <a:hlinkClick r:id="rId6"/>
              </a:rPr>
              <a:t>Github</a:t>
            </a:r>
            <a:endParaRPr lang="pt-PT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pt-PT" sz="2400" b="1" dirty="0" err="1">
                <a:ea typeface="Roboto" pitchFamily="2" charset="0"/>
              </a:rPr>
              <a:t>Implemented</a:t>
            </a:r>
            <a:r>
              <a:rPr lang="pt-PT" sz="2400" b="1" dirty="0">
                <a:ea typeface="Roboto" pitchFamily="2" charset="0"/>
              </a:rPr>
              <a:t> Work</a:t>
            </a:r>
            <a:r>
              <a:rPr lang="pt-PT" sz="2400" dirty="0">
                <a:ea typeface="Roboto" pitchFamily="2" charset="0"/>
              </a:rPr>
              <a:t>: All </a:t>
            </a:r>
            <a:r>
              <a:rPr lang="pt-PT" sz="2400" dirty="0" err="1">
                <a:ea typeface="Roboto" pitchFamily="2" charset="0"/>
              </a:rPr>
              <a:t>algorithms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lectured</a:t>
            </a:r>
            <a:r>
              <a:rPr lang="pt-PT" sz="2400" dirty="0">
                <a:ea typeface="Roboto" pitchFamily="2" charset="0"/>
              </a:rPr>
              <a:t>; </a:t>
            </a:r>
            <a:r>
              <a:rPr lang="pt-PT" sz="2400" dirty="0" err="1">
                <a:ea typeface="Roboto" pitchFamily="2" charset="0"/>
              </a:rPr>
              <a:t>Graphical</a:t>
            </a:r>
            <a:r>
              <a:rPr lang="pt-PT" sz="2400" dirty="0">
                <a:ea typeface="Roboto" pitchFamily="2" charset="0"/>
              </a:rPr>
              <a:t> Interface, </a:t>
            </a:r>
            <a:r>
              <a:rPr lang="pt-PT" sz="2400" dirty="0" err="1">
                <a:ea typeface="Roboto" pitchFamily="2" charset="0"/>
              </a:rPr>
              <a:t>playable</a:t>
            </a:r>
            <a:r>
              <a:rPr lang="pt-PT" sz="2400" dirty="0">
                <a:ea typeface="Roboto" pitchFamily="2" charset="0"/>
              </a:rPr>
              <a:t> game </a:t>
            </a:r>
            <a:r>
              <a:rPr lang="pt-PT" sz="2400" dirty="0" err="1">
                <a:ea typeface="Roboto" pitchFamily="2" charset="0"/>
              </a:rPr>
              <a:t>with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hints</a:t>
            </a:r>
            <a:endParaRPr lang="pt-PT" sz="2400" dirty="0">
              <a:ea typeface="Roboto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0B6A4EF-9E53-46D5-92DA-6EFB0024E853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A3DCCD-3276-4287-9AC3-EF4C6F38A3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9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ECBDE7-3448-4F52-A782-7E51700C2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16" y="1796255"/>
            <a:ext cx="110725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>
                <a:ea typeface="Roboto" pitchFamily="2" charset="0"/>
              </a:rPr>
              <a:t>As </a:t>
            </a:r>
            <a:r>
              <a:rPr lang="pt-PT" sz="2400" dirty="0" err="1">
                <a:ea typeface="Roboto" pitchFamily="2" charset="0"/>
              </a:rPr>
              <a:t>described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before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our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first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heuristic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counted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number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of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wrongly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placed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balls</a:t>
            </a:r>
            <a:r>
              <a:rPr lang="pt-PT" sz="2400" dirty="0">
                <a:ea typeface="Roboto" pitchFamily="2" charset="0"/>
              </a:rPr>
              <a:t> in a tube. For </a:t>
            </a:r>
            <a:r>
              <a:rPr lang="pt-PT" sz="2400" dirty="0" err="1">
                <a:ea typeface="Roboto" pitchFamily="2" charset="0"/>
              </a:rPr>
              <a:t>this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second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part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of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project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we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developed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two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new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heuristics</a:t>
            </a:r>
            <a:r>
              <a:rPr lang="pt-PT" sz="2400" dirty="0">
                <a:ea typeface="Roboto" pitchFamily="2" charset="0"/>
              </a:rPr>
              <a:t>: </a:t>
            </a:r>
            <a:r>
              <a:rPr lang="pt-PT" sz="2400" dirty="0" err="1">
                <a:ea typeface="Roboto" pitchFamily="2" charset="0"/>
              </a:rPr>
              <a:t>minimum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number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of</a:t>
            </a:r>
            <a:r>
              <a:rPr lang="pt-PT" sz="2400" dirty="0">
                <a:ea typeface="Roboto" pitchFamily="2" charset="0"/>
              </a:rPr>
              <a:t> moves to </a:t>
            </a:r>
            <a:r>
              <a:rPr lang="pt-PT" sz="2400" dirty="0" err="1">
                <a:ea typeface="Roboto" pitchFamily="2" charset="0"/>
              </a:rPr>
              <a:t>fill</a:t>
            </a:r>
            <a:r>
              <a:rPr lang="pt-PT" sz="2400" dirty="0">
                <a:ea typeface="Roboto" pitchFamily="2" charset="0"/>
              </a:rPr>
              <a:t> a tube, </a:t>
            </a:r>
            <a:r>
              <a:rPr lang="pt-PT" sz="2400" dirty="0" err="1">
                <a:ea typeface="Roboto" pitchFamily="2" charset="0"/>
              </a:rPr>
              <a:t>assuming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we</a:t>
            </a:r>
            <a:r>
              <a:rPr lang="pt-PT" sz="2400" dirty="0">
                <a:ea typeface="Roboto" pitchFamily="2" charset="0"/>
              </a:rPr>
              <a:t> can move </a:t>
            </a:r>
            <a:r>
              <a:rPr lang="pt-PT" sz="2400" dirty="0" err="1">
                <a:ea typeface="Roboto" pitchFamily="2" charset="0"/>
              </a:rPr>
              <a:t>any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 in a tube; </a:t>
            </a:r>
            <a:r>
              <a:rPr lang="pt-PT" sz="2400" dirty="0" err="1">
                <a:ea typeface="Roboto" pitchFamily="2" charset="0"/>
              </a:rPr>
              <a:t>number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of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consecutive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balls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with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same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colour</a:t>
            </a:r>
            <a:r>
              <a:rPr lang="pt-PT" sz="2400" dirty="0">
                <a:ea typeface="Roboto" pitchFamily="2" charset="0"/>
              </a:rPr>
              <a:t>. Ex: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058F4D-1277-407E-9AAB-CAA070E5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16" y="304800"/>
            <a:ext cx="10515600" cy="1325563"/>
          </a:xfrm>
        </p:spPr>
        <p:txBody>
          <a:bodyPr/>
          <a:lstStyle/>
          <a:p>
            <a:r>
              <a:rPr lang="en-GB" b="1" dirty="0">
                <a:ea typeface="Roboto" pitchFamily="2" charset="0"/>
              </a:rPr>
              <a:t>Approach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F5FA41-82AC-4C18-B967-B9C6655A90BC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1FA63C-8E24-4590-8F30-CAEC5D675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C4810FF-F1DE-421A-9160-E3AA87CE8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816" y="3141005"/>
            <a:ext cx="2138987" cy="3104098"/>
          </a:xfrm>
          <a:prstGeom prst="rect">
            <a:avLst/>
          </a:prstGeom>
        </p:spPr>
      </p:pic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A6C68386-E250-4E80-A0E4-96BB21EA891F}"/>
              </a:ext>
            </a:extLst>
          </p:cNvPr>
          <p:cNvSpPr txBox="1">
            <a:spLocks/>
          </p:cNvSpPr>
          <p:nvPr/>
        </p:nvSpPr>
        <p:spPr>
          <a:xfrm>
            <a:off x="559715" y="3855310"/>
            <a:ext cx="7024706" cy="1774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2400" dirty="0">
                <a:ea typeface="Roboto" pitchFamily="2" charset="0"/>
              </a:rPr>
              <a:t>1</a:t>
            </a:r>
            <a:r>
              <a:rPr lang="pt-PT" sz="2400" baseline="30000" dirty="0">
                <a:ea typeface="Roboto" pitchFamily="2" charset="0"/>
              </a:rPr>
              <a:t>st </a:t>
            </a:r>
            <a:r>
              <a:rPr lang="pt-PT" sz="2400" dirty="0" err="1">
                <a:ea typeface="Roboto" pitchFamily="2" charset="0"/>
              </a:rPr>
              <a:t>heuristic</a:t>
            </a:r>
            <a:r>
              <a:rPr lang="pt-PT" sz="2400" dirty="0">
                <a:ea typeface="Roboto" pitchFamily="2" charset="0"/>
              </a:rPr>
              <a:t>: 2+2+1+3+2+3+2 = 15</a:t>
            </a:r>
          </a:p>
          <a:p>
            <a:pPr marL="0" indent="0">
              <a:buNone/>
            </a:pPr>
            <a:r>
              <a:rPr lang="pt-PT" sz="2400" dirty="0">
                <a:ea typeface="Roboto" pitchFamily="2" charset="0"/>
              </a:rPr>
              <a:t>2</a:t>
            </a:r>
            <a:r>
              <a:rPr lang="pt-PT" sz="2400" baseline="30000" dirty="0">
                <a:ea typeface="Roboto" pitchFamily="2" charset="0"/>
              </a:rPr>
              <a:t>nd </a:t>
            </a:r>
            <a:r>
              <a:rPr lang="pt-PT" sz="2400" dirty="0" err="1">
                <a:ea typeface="Roboto" pitchFamily="2" charset="0"/>
              </a:rPr>
              <a:t>heuristic</a:t>
            </a:r>
            <a:r>
              <a:rPr lang="pt-PT" sz="2400" dirty="0">
                <a:ea typeface="Roboto" pitchFamily="2" charset="0"/>
              </a:rPr>
              <a:t>: (4-3)+(4-2)+(4-2)+(4-2)+(4-1)+(4-1) = 13  </a:t>
            </a:r>
          </a:p>
          <a:p>
            <a:pPr marL="0" indent="0">
              <a:buNone/>
            </a:pPr>
            <a:r>
              <a:rPr lang="pt-PT" sz="2400" dirty="0">
                <a:ea typeface="Roboto" pitchFamily="2" charset="0"/>
              </a:rPr>
              <a:t>3</a:t>
            </a:r>
            <a:r>
              <a:rPr lang="pt-PT" sz="2400" baseline="30000" dirty="0">
                <a:ea typeface="Roboto" pitchFamily="2" charset="0"/>
              </a:rPr>
              <a:t>rd </a:t>
            </a:r>
            <a:r>
              <a:rPr lang="pt-PT" sz="2400" dirty="0" err="1">
                <a:ea typeface="Roboto" pitchFamily="2" charset="0"/>
              </a:rPr>
              <a:t>heuristic</a:t>
            </a:r>
            <a:r>
              <a:rPr lang="pt-PT" sz="2400" dirty="0">
                <a:ea typeface="Roboto" pitchFamily="2" charset="0"/>
              </a:rPr>
              <a:t>: 5+5+5+5+5+5+5+15+10 = 60</a:t>
            </a:r>
          </a:p>
        </p:txBody>
      </p:sp>
    </p:spTree>
    <p:extLst>
      <p:ext uri="{BB962C8B-B14F-4D97-AF65-F5344CB8AC3E}">
        <p14:creationId xmlns:p14="http://schemas.microsoft.com/office/powerpoint/2010/main" val="216977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ECBDE7-3448-4F52-A782-7E51700C2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16" y="1796255"/>
            <a:ext cx="110725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200" dirty="0" err="1">
                <a:ea typeface="Roboto" pitchFamily="2" charset="0"/>
              </a:rPr>
              <a:t>We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have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implemented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all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lectured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algorithms</a:t>
            </a:r>
            <a:r>
              <a:rPr lang="pt-PT" sz="2200" dirty="0">
                <a:ea typeface="Roboto" pitchFamily="2" charset="0"/>
              </a:rPr>
              <a:t>: BFS, DFS, IDS, </a:t>
            </a:r>
            <a:r>
              <a:rPr lang="pt-PT" sz="2200" dirty="0" err="1">
                <a:ea typeface="Roboto" pitchFamily="2" charset="0"/>
              </a:rPr>
              <a:t>Greedy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and</a:t>
            </a:r>
            <a:r>
              <a:rPr lang="pt-PT" sz="2200" dirty="0">
                <a:ea typeface="Roboto" pitchFamily="2" charset="0"/>
              </a:rPr>
              <a:t> A*. For hardware </a:t>
            </a:r>
            <a:r>
              <a:rPr lang="pt-PT" sz="2200" dirty="0" err="1">
                <a:ea typeface="Roboto" pitchFamily="2" charset="0"/>
              </a:rPr>
              <a:t>reasons</a:t>
            </a:r>
            <a:r>
              <a:rPr lang="pt-PT" sz="2200" dirty="0">
                <a:ea typeface="Roboto" pitchFamily="2" charset="0"/>
              </a:rPr>
              <a:t>, </a:t>
            </a:r>
            <a:r>
              <a:rPr lang="pt-PT" sz="2200" dirty="0" err="1">
                <a:ea typeface="Roboto" pitchFamily="2" charset="0"/>
              </a:rPr>
              <a:t>we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implemented</a:t>
            </a:r>
            <a:r>
              <a:rPr lang="pt-PT" sz="2200" dirty="0">
                <a:ea typeface="Roboto" pitchFamily="2" charset="0"/>
              </a:rPr>
              <a:t> a </a:t>
            </a:r>
            <a:r>
              <a:rPr lang="pt-PT" sz="2200" dirty="0" err="1">
                <a:ea typeface="Roboto" pitchFamily="2" charset="0"/>
              </a:rPr>
              <a:t>maximum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depth</a:t>
            </a:r>
            <a:r>
              <a:rPr lang="pt-PT" sz="2200" dirty="0">
                <a:ea typeface="Roboto" pitchFamily="2" charset="0"/>
              </a:rPr>
              <a:t>, </a:t>
            </a:r>
            <a:r>
              <a:rPr lang="pt-PT" sz="2200" dirty="0" err="1">
                <a:ea typeface="Roboto" pitchFamily="2" charset="0"/>
              </a:rPr>
              <a:t>making</a:t>
            </a:r>
            <a:r>
              <a:rPr lang="pt-PT" sz="2200" dirty="0">
                <a:ea typeface="Roboto" pitchFamily="2" charset="0"/>
              </a:rPr>
              <a:t> DFS a DFS-</a:t>
            </a:r>
            <a:r>
              <a:rPr lang="pt-PT" sz="2200" dirty="0" err="1">
                <a:ea typeface="Roboto" pitchFamily="2" charset="0"/>
              </a:rPr>
              <a:t>Limited</a:t>
            </a:r>
            <a:r>
              <a:rPr lang="pt-PT" sz="2200" dirty="0">
                <a:ea typeface="Roboto" pitchFamily="2" charset="0"/>
              </a:rPr>
              <a:t>.</a:t>
            </a:r>
          </a:p>
          <a:p>
            <a:pPr marL="0" indent="0">
              <a:buNone/>
            </a:pPr>
            <a:r>
              <a:rPr lang="pt-PT" sz="2200" dirty="0" err="1">
                <a:ea typeface="Roboto" pitchFamily="2" charset="0"/>
              </a:rPr>
              <a:t>We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developed</a:t>
            </a:r>
            <a:r>
              <a:rPr lang="pt-PT" sz="2200" dirty="0">
                <a:ea typeface="Roboto" pitchFamily="2" charset="0"/>
              </a:rPr>
              <a:t> a </a:t>
            </a:r>
            <a:r>
              <a:rPr lang="pt-PT" sz="2200" dirty="0" err="1">
                <a:ea typeface="Roboto" pitchFamily="2" charset="0"/>
              </a:rPr>
              <a:t>generic</a:t>
            </a:r>
            <a:r>
              <a:rPr lang="pt-PT" sz="2200" dirty="0">
                <a:ea typeface="Roboto" pitchFamily="2" charset="0"/>
              </a:rPr>
              <a:t> “solver” </a:t>
            </a:r>
            <a:r>
              <a:rPr lang="pt-PT" sz="2200" dirty="0" err="1">
                <a:ea typeface="Roboto" pitchFamily="2" charset="0"/>
              </a:rPr>
              <a:t>function</a:t>
            </a:r>
            <a:r>
              <a:rPr lang="pt-PT" sz="2200" dirty="0">
                <a:ea typeface="Roboto" pitchFamily="2" charset="0"/>
              </a:rPr>
              <a:t>, </a:t>
            </a:r>
            <a:r>
              <a:rPr lang="pt-PT" sz="2200" dirty="0" err="1">
                <a:ea typeface="Roboto" pitchFamily="2" charset="0"/>
              </a:rPr>
              <a:t>that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changes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way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the</a:t>
            </a:r>
            <a:r>
              <a:rPr lang="pt-PT" sz="2200" dirty="0">
                <a:ea typeface="Roboto" pitchFamily="2" charset="0"/>
              </a:rPr>
              <a:t> nodes are </a:t>
            </a:r>
            <a:r>
              <a:rPr lang="pt-PT" sz="2200" dirty="0" err="1">
                <a:ea typeface="Roboto" pitchFamily="2" charset="0"/>
              </a:rPr>
              <a:t>expanded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depending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on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algorithm</a:t>
            </a:r>
            <a:r>
              <a:rPr lang="pt-PT" sz="2200" dirty="0">
                <a:ea typeface="Roboto" pitchFamily="2" charset="0"/>
              </a:rPr>
              <a:t>. For IDS, </a:t>
            </a:r>
            <a:r>
              <a:rPr lang="pt-PT" sz="2200" dirty="0" err="1">
                <a:ea typeface="Roboto" pitchFamily="2" charset="0"/>
              </a:rPr>
              <a:t>it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was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necessary</a:t>
            </a:r>
            <a:r>
              <a:rPr lang="pt-PT" sz="2200" dirty="0">
                <a:ea typeface="Roboto" pitchFamily="2" charset="0"/>
              </a:rPr>
              <a:t> to </a:t>
            </a:r>
            <a:r>
              <a:rPr lang="pt-PT" sz="2200" dirty="0" err="1">
                <a:ea typeface="Roboto" pitchFamily="2" charset="0"/>
              </a:rPr>
              <a:t>make</a:t>
            </a:r>
            <a:r>
              <a:rPr lang="pt-PT" sz="2200" dirty="0">
                <a:ea typeface="Roboto" pitchFamily="2" charset="0"/>
              </a:rPr>
              <a:t> a </a:t>
            </a:r>
            <a:r>
              <a:rPr lang="pt-PT" sz="2200" dirty="0" err="1">
                <a:ea typeface="Roboto" pitchFamily="2" charset="0"/>
              </a:rPr>
              <a:t>seperate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function</a:t>
            </a:r>
            <a:r>
              <a:rPr lang="pt-PT" sz="2200" dirty="0">
                <a:ea typeface="Roboto" pitchFamily="2" charset="0"/>
              </a:rPr>
              <a:t>, </a:t>
            </a:r>
            <a:r>
              <a:rPr lang="pt-PT" sz="2200" dirty="0" err="1">
                <a:ea typeface="Roboto" pitchFamily="2" charset="0"/>
              </a:rPr>
              <a:t>since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it</a:t>
            </a:r>
            <a:r>
              <a:rPr lang="pt-PT" sz="2200" dirty="0">
                <a:ea typeface="Roboto" pitchFamily="2" charset="0"/>
              </a:rPr>
              <a:t> uses DFS. (</a:t>
            </a:r>
            <a:r>
              <a:rPr lang="pt-PT" sz="2200" dirty="0" err="1">
                <a:ea typeface="Roboto" pitchFamily="2" charset="0"/>
              </a:rPr>
              <a:t>See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below</a:t>
            </a:r>
            <a:r>
              <a:rPr lang="pt-PT" sz="2200" dirty="0">
                <a:ea typeface="Roboto" pitchFamily="2" charset="0"/>
              </a:rPr>
              <a:t>)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058F4D-1277-407E-9AAB-CAA070E5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16" y="304800"/>
            <a:ext cx="10515600" cy="1325563"/>
          </a:xfrm>
        </p:spPr>
        <p:txBody>
          <a:bodyPr/>
          <a:lstStyle/>
          <a:p>
            <a:r>
              <a:rPr lang="en-GB" b="1" dirty="0">
                <a:ea typeface="Roboto" pitchFamily="2" charset="0"/>
              </a:rPr>
              <a:t>Algorithms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F5FA41-82AC-4C18-B967-B9C6655A90BC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1FA63C-8E24-4590-8F30-CAEC5D675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9E7BC88-8605-4E6E-B6AF-BA47E6383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027" y="3702968"/>
            <a:ext cx="2942027" cy="284450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FAA9968-638F-455F-861E-539DF556C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24" y="3511417"/>
            <a:ext cx="2370556" cy="322760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EBA5A3B-069C-4864-83FA-0A62C1DE7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888" y="4423966"/>
            <a:ext cx="3393907" cy="140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1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ECBDE7-3448-4F52-A782-7E51700C2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16" y="1796255"/>
            <a:ext cx="110725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200" dirty="0" err="1">
                <a:ea typeface="Roboto" pitchFamily="2" charset="0"/>
              </a:rPr>
              <a:t>Initially</a:t>
            </a:r>
            <a:r>
              <a:rPr lang="pt-PT" sz="2200" dirty="0">
                <a:ea typeface="Roboto" pitchFamily="2" charset="0"/>
              </a:rPr>
              <a:t>, </a:t>
            </a:r>
            <a:r>
              <a:rPr lang="pt-PT" sz="2200" dirty="0" err="1">
                <a:ea typeface="Roboto" pitchFamily="2" charset="0"/>
              </a:rPr>
              <a:t>we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expected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that</a:t>
            </a:r>
            <a:r>
              <a:rPr lang="pt-PT" sz="2200" dirty="0">
                <a:ea typeface="Roboto" pitchFamily="2" charset="0"/>
              </a:rPr>
              <a:t>  </a:t>
            </a:r>
            <a:r>
              <a:rPr lang="pt-PT" sz="2200" dirty="0" err="1">
                <a:ea typeface="Roboto" pitchFamily="2" charset="0"/>
              </a:rPr>
              <a:t>Greedy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algorithm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was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going</a:t>
            </a:r>
            <a:r>
              <a:rPr lang="pt-PT" sz="2200" dirty="0">
                <a:ea typeface="Roboto" pitchFamily="2" charset="0"/>
              </a:rPr>
              <a:t> to </a:t>
            </a:r>
            <a:r>
              <a:rPr lang="pt-PT" sz="2200" dirty="0" err="1">
                <a:ea typeface="Roboto" pitchFamily="2" charset="0"/>
              </a:rPr>
              <a:t>have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best</a:t>
            </a:r>
            <a:r>
              <a:rPr lang="pt-PT" sz="2200" dirty="0">
                <a:ea typeface="Roboto" pitchFamily="2" charset="0"/>
              </a:rPr>
              <a:t> performance, time </a:t>
            </a:r>
            <a:r>
              <a:rPr lang="pt-PT" sz="2200" dirty="0" err="1">
                <a:ea typeface="Roboto" pitchFamily="2" charset="0"/>
              </a:rPr>
              <a:t>wise</a:t>
            </a:r>
            <a:r>
              <a:rPr lang="pt-PT" sz="2200" dirty="0">
                <a:ea typeface="Roboto" pitchFamily="2" charset="0"/>
              </a:rPr>
              <a:t>, </a:t>
            </a:r>
            <a:r>
              <a:rPr lang="pt-PT" sz="2200" dirty="0" err="1">
                <a:ea typeface="Roboto" pitchFamily="2" charset="0"/>
              </a:rPr>
              <a:t>since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it</a:t>
            </a:r>
            <a:r>
              <a:rPr lang="pt-PT" sz="2200" dirty="0">
                <a:ea typeface="Roboto" pitchFamily="2" charset="0"/>
              </a:rPr>
              <a:t> tries to </a:t>
            </a:r>
            <a:r>
              <a:rPr lang="pt-PT" sz="2200" dirty="0" err="1">
                <a:ea typeface="Roboto" pitchFamily="2" charset="0"/>
              </a:rPr>
              <a:t>find</a:t>
            </a:r>
            <a:r>
              <a:rPr lang="pt-PT" sz="2200" dirty="0">
                <a:ea typeface="Roboto" pitchFamily="2" charset="0"/>
              </a:rPr>
              <a:t> a </a:t>
            </a:r>
            <a:r>
              <a:rPr lang="pt-PT" sz="2200" dirty="0" err="1">
                <a:ea typeface="Roboto" pitchFamily="2" charset="0"/>
              </a:rPr>
              <a:t>solution</a:t>
            </a:r>
            <a:r>
              <a:rPr lang="pt-PT" sz="2200" dirty="0">
                <a:ea typeface="Roboto" pitchFamily="2" charset="0"/>
              </a:rPr>
              <a:t>, </a:t>
            </a:r>
            <a:r>
              <a:rPr lang="pt-PT" sz="2200" dirty="0" err="1">
                <a:ea typeface="Roboto" pitchFamily="2" charset="0"/>
              </a:rPr>
              <a:t>based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on</a:t>
            </a:r>
            <a:r>
              <a:rPr lang="pt-PT" sz="2200" dirty="0">
                <a:ea typeface="Roboto" pitchFamily="2" charset="0"/>
              </a:rPr>
              <a:t> a </a:t>
            </a:r>
            <a:r>
              <a:rPr lang="pt-PT" sz="2200" dirty="0" err="1">
                <a:ea typeface="Roboto" pitchFamily="2" charset="0"/>
              </a:rPr>
              <a:t>heuristic</a:t>
            </a:r>
            <a:r>
              <a:rPr lang="pt-PT" sz="2200" dirty="0">
                <a:ea typeface="Roboto" pitchFamily="2" charset="0"/>
              </a:rPr>
              <a:t>, </a:t>
            </a:r>
            <a:r>
              <a:rPr lang="pt-PT" sz="2200" dirty="0" err="1">
                <a:ea typeface="Roboto" pitchFamily="2" charset="0"/>
              </a:rPr>
              <a:t>and</a:t>
            </a:r>
            <a:r>
              <a:rPr lang="pt-PT" sz="2200" dirty="0">
                <a:ea typeface="Roboto" pitchFamily="2" charset="0"/>
              </a:rPr>
              <a:t> does </a:t>
            </a:r>
            <a:r>
              <a:rPr lang="pt-PT" sz="2200" dirty="0" err="1">
                <a:ea typeface="Roboto" pitchFamily="2" charset="0"/>
              </a:rPr>
              <a:t>not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care</a:t>
            </a:r>
            <a:r>
              <a:rPr lang="pt-PT" sz="2200" dirty="0">
                <a:ea typeface="Roboto" pitchFamily="2" charset="0"/>
              </a:rPr>
              <a:t> for </a:t>
            </a:r>
            <a:r>
              <a:rPr lang="pt-PT" sz="2200" dirty="0" err="1">
                <a:ea typeface="Roboto" pitchFamily="2" charset="0"/>
              </a:rPr>
              <a:t>optimality</a:t>
            </a:r>
            <a:r>
              <a:rPr lang="pt-PT" sz="2200" dirty="0">
                <a:ea typeface="Roboto" pitchFamily="2" charset="0"/>
              </a:rPr>
              <a:t>.</a:t>
            </a:r>
          </a:p>
          <a:p>
            <a:pPr marL="0" indent="0">
              <a:buNone/>
            </a:pPr>
            <a:r>
              <a:rPr lang="pt-PT" sz="2200" dirty="0" err="1">
                <a:ea typeface="Roboto" pitchFamily="2" charset="0"/>
              </a:rPr>
              <a:t>Space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wise</a:t>
            </a:r>
            <a:r>
              <a:rPr lang="pt-PT" sz="2200" dirty="0">
                <a:ea typeface="Roboto" pitchFamily="2" charset="0"/>
              </a:rPr>
              <a:t>, </a:t>
            </a:r>
            <a:r>
              <a:rPr lang="pt-PT" sz="2200" dirty="0" err="1">
                <a:ea typeface="Roboto" pitchFamily="2" charset="0"/>
              </a:rPr>
              <a:t>we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expected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that</a:t>
            </a:r>
            <a:r>
              <a:rPr lang="pt-PT" sz="2200" dirty="0">
                <a:ea typeface="Roboto" pitchFamily="2" charset="0"/>
              </a:rPr>
              <a:t> DFS-</a:t>
            </a:r>
            <a:r>
              <a:rPr lang="pt-PT" sz="2200" dirty="0" err="1">
                <a:ea typeface="Roboto" pitchFamily="2" charset="0"/>
              </a:rPr>
              <a:t>Limited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would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be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best</a:t>
            </a:r>
            <a:r>
              <a:rPr lang="pt-PT" sz="2200" dirty="0">
                <a:ea typeface="Roboto" pitchFamily="2" charset="0"/>
              </a:rPr>
              <a:t>, </a:t>
            </a:r>
            <a:r>
              <a:rPr lang="pt-PT" sz="2200" dirty="0" err="1">
                <a:ea typeface="Roboto" pitchFamily="2" charset="0"/>
              </a:rPr>
              <a:t>based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on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table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below</a:t>
            </a:r>
            <a:r>
              <a:rPr lang="pt-PT" sz="2200" dirty="0">
                <a:ea typeface="Roboto" pitchFamily="2" charset="0"/>
              </a:rPr>
              <a:t>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058F4D-1277-407E-9AAB-CAA070E5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16" y="304800"/>
            <a:ext cx="10515600" cy="1325563"/>
          </a:xfrm>
        </p:spPr>
        <p:txBody>
          <a:bodyPr/>
          <a:lstStyle/>
          <a:p>
            <a:r>
              <a:rPr lang="en-GB" b="1" dirty="0">
                <a:ea typeface="Roboto" pitchFamily="2" charset="0"/>
              </a:rPr>
              <a:t>Experimental Results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F5FA41-82AC-4C18-B967-B9C6655A90BC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1FA63C-8E24-4590-8F30-CAEC5D675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  <p:graphicFrame>
        <p:nvGraphicFramePr>
          <p:cNvPr id="5" name="Tabela 6">
            <a:extLst>
              <a:ext uri="{FF2B5EF4-FFF2-40B4-BE49-F238E27FC236}">
                <a16:creationId xmlns:a16="http://schemas.microsoft.com/office/drawing/2014/main" id="{570B6911-2844-4238-93A3-8CE8A6012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921354"/>
              </p:ext>
            </p:extLst>
          </p:nvPr>
        </p:nvGraphicFramePr>
        <p:xfrm>
          <a:off x="2032000" y="330636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507930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39529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695522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97516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Optimal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2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O(b</a:t>
                      </a:r>
                      <a:r>
                        <a:rPr lang="en-GB" baseline="30000" dirty="0"/>
                        <a:t>d+1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O(b</a:t>
                      </a:r>
                      <a:r>
                        <a:rPr lang="en-GB" baseline="30000" dirty="0"/>
                        <a:t>d+1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864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DFS-Limited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O(b</a:t>
                      </a:r>
                      <a:r>
                        <a:rPr lang="en-GB" baseline="30000" dirty="0"/>
                        <a:t>l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O(bl)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19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O(b</a:t>
                      </a:r>
                      <a:r>
                        <a:rPr lang="en-GB" baseline="30000" dirty="0"/>
                        <a:t>d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O(bd)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57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Greedy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O(b</a:t>
                      </a:r>
                      <a:r>
                        <a:rPr lang="en-GB" baseline="30000" dirty="0"/>
                        <a:t>m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O(b</a:t>
                      </a:r>
                      <a:r>
                        <a:rPr lang="en-GB" baseline="30000" dirty="0"/>
                        <a:t>m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37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O(b</a:t>
                      </a:r>
                      <a:r>
                        <a:rPr lang="en-GB" baseline="30000" dirty="0"/>
                        <a:t>m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O(b</a:t>
                      </a:r>
                      <a:r>
                        <a:rPr lang="en-GB" baseline="30000" dirty="0"/>
                        <a:t>m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892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769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ECBDE7-3448-4F52-A782-7E51700C2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16" y="1465514"/>
            <a:ext cx="110725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200" dirty="0">
                <a:ea typeface="Roboto" pitchFamily="2" charset="0"/>
              </a:rPr>
              <a:t>To </a:t>
            </a:r>
            <a:r>
              <a:rPr lang="pt-PT" sz="2200" dirty="0" err="1">
                <a:ea typeface="Roboto" pitchFamily="2" charset="0"/>
              </a:rPr>
              <a:t>analyze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and</a:t>
            </a:r>
            <a:r>
              <a:rPr lang="pt-PT" sz="2200" dirty="0">
                <a:ea typeface="Roboto" pitchFamily="2" charset="0"/>
              </a:rPr>
              <a:t> compare </a:t>
            </a:r>
            <a:r>
              <a:rPr lang="pt-PT" sz="2200" dirty="0" err="1">
                <a:ea typeface="Roboto" pitchFamily="2" charset="0"/>
              </a:rPr>
              <a:t>the</a:t>
            </a:r>
            <a:r>
              <a:rPr lang="pt-PT" sz="2200" dirty="0">
                <a:ea typeface="Roboto" pitchFamily="2" charset="0"/>
              </a:rPr>
              <a:t> diferente </a:t>
            </a:r>
            <a:r>
              <a:rPr lang="pt-PT" sz="2200" dirty="0" err="1">
                <a:ea typeface="Roboto" pitchFamily="2" charset="0"/>
              </a:rPr>
              <a:t>algorithms</a:t>
            </a:r>
            <a:r>
              <a:rPr lang="pt-PT" sz="2200" dirty="0">
                <a:ea typeface="Roboto" pitchFamily="2" charset="0"/>
              </a:rPr>
              <a:t>, </a:t>
            </a:r>
            <a:r>
              <a:rPr lang="pt-PT" sz="2200" dirty="0" err="1">
                <a:ea typeface="Roboto" pitchFamily="2" charset="0"/>
              </a:rPr>
              <a:t>we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used</a:t>
            </a:r>
            <a:r>
              <a:rPr lang="pt-PT" sz="2200" dirty="0">
                <a:ea typeface="Roboto" pitchFamily="2" charset="0"/>
              </a:rPr>
              <a:t> 25 </a:t>
            </a:r>
            <a:r>
              <a:rPr lang="pt-PT" sz="2200" dirty="0" err="1">
                <a:ea typeface="Roboto" pitchFamily="2" charset="0"/>
              </a:rPr>
              <a:t>pre-existing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levels</a:t>
            </a:r>
            <a:r>
              <a:rPr lang="pt-PT" sz="2200" dirty="0">
                <a:ea typeface="Roboto" pitchFamily="2" charset="0"/>
              </a:rPr>
              <a:t>. </a:t>
            </a:r>
            <a:r>
              <a:rPr lang="pt-PT" sz="2200" dirty="0" err="1">
                <a:ea typeface="Roboto" pitchFamily="2" charset="0"/>
              </a:rPr>
              <a:t>Below</a:t>
            </a:r>
            <a:r>
              <a:rPr lang="pt-PT" sz="2200" dirty="0">
                <a:ea typeface="Roboto" pitchFamily="2" charset="0"/>
              </a:rPr>
              <a:t> are </a:t>
            </a:r>
            <a:r>
              <a:rPr lang="pt-PT" sz="2200" dirty="0" err="1">
                <a:ea typeface="Roboto" pitchFamily="2" charset="0"/>
              </a:rPr>
              <a:t>the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results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of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such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tests</a:t>
            </a:r>
            <a:r>
              <a:rPr lang="pt-PT" sz="2200" dirty="0">
                <a:ea typeface="Roboto" pitchFamily="2" charset="0"/>
              </a:rPr>
              <a:t>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058F4D-1277-407E-9AAB-CAA070E5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16" y="304800"/>
            <a:ext cx="10515600" cy="1325563"/>
          </a:xfrm>
        </p:spPr>
        <p:txBody>
          <a:bodyPr/>
          <a:lstStyle/>
          <a:p>
            <a:r>
              <a:rPr lang="en-GB" b="1" dirty="0">
                <a:ea typeface="Roboto" pitchFamily="2" charset="0"/>
              </a:rPr>
              <a:t>Experimental Results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F5FA41-82AC-4C18-B967-B9C6655A90BC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1FA63C-8E24-4590-8F30-CAEC5D675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  <p:graphicFrame>
        <p:nvGraphicFramePr>
          <p:cNvPr id="5" name="Tabela 6">
            <a:extLst>
              <a:ext uri="{FF2B5EF4-FFF2-40B4-BE49-F238E27FC236}">
                <a16:creationId xmlns:a16="http://schemas.microsoft.com/office/drawing/2014/main" id="{570B6911-2844-4238-93A3-8CE8A6012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842455"/>
              </p:ext>
            </p:extLst>
          </p:nvPr>
        </p:nvGraphicFramePr>
        <p:xfrm>
          <a:off x="793924" y="2219330"/>
          <a:ext cx="1060415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038">
                  <a:extLst>
                    <a:ext uri="{9D8B030D-6E8A-4147-A177-3AD203B41FA5}">
                      <a16:colId xmlns:a16="http://schemas.microsoft.com/office/drawing/2014/main" val="3250793089"/>
                    </a:ext>
                  </a:extLst>
                </a:gridCol>
                <a:gridCol w="2651038">
                  <a:extLst>
                    <a:ext uri="{9D8B030D-6E8A-4147-A177-3AD203B41FA5}">
                      <a16:colId xmlns:a16="http://schemas.microsoft.com/office/drawing/2014/main" val="393952940"/>
                    </a:ext>
                  </a:extLst>
                </a:gridCol>
                <a:gridCol w="2651038">
                  <a:extLst>
                    <a:ext uri="{9D8B030D-6E8A-4147-A177-3AD203B41FA5}">
                      <a16:colId xmlns:a16="http://schemas.microsoft.com/office/drawing/2014/main" val="3369552290"/>
                    </a:ext>
                  </a:extLst>
                </a:gridCol>
                <a:gridCol w="2651038">
                  <a:extLst>
                    <a:ext uri="{9D8B030D-6E8A-4147-A177-3AD203B41FA5}">
                      <a16:colId xmlns:a16="http://schemas.microsoft.com/office/drawing/2014/main" val="4097516430"/>
                    </a:ext>
                  </a:extLst>
                </a:gridCol>
              </a:tblGrid>
              <a:tr h="28536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Completed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Expanded Nodes - </a:t>
                      </a:r>
                      <a:r>
                        <a:rPr lang="en-GB" dirty="0" err="1"/>
                        <a:t>Avg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Time Execution (s) - </a:t>
                      </a:r>
                      <a:r>
                        <a:rPr lang="en-GB" dirty="0" err="1"/>
                        <a:t>Avg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21940"/>
                  </a:ext>
                </a:extLst>
              </a:tr>
              <a:tr h="285363">
                <a:tc>
                  <a:txBody>
                    <a:bodyPr/>
                    <a:lstStyle/>
                    <a:p>
                      <a:r>
                        <a:rPr lang="en-GB" dirty="0"/>
                        <a:t>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0.14152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864507"/>
                  </a:ext>
                </a:extLst>
              </a:tr>
              <a:tr h="285363">
                <a:tc>
                  <a:txBody>
                    <a:bodyPr/>
                    <a:lstStyle/>
                    <a:p>
                      <a:r>
                        <a:rPr lang="en-GB" dirty="0"/>
                        <a:t>DFS-Limited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0.02335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194083"/>
                  </a:ext>
                </a:extLst>
              </a:tr>
              <a:tr h="285363">
                <a:tc>
                  <a:txBody>
                    <a:bodyPr/>
                    <a:lstStyle/>
                    <a:p>
                      <a:r>
                        <a:rPr lang="en-GB" dirty="0"/>
                        <a:t>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2.77309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577631"/>
                  </a:ext>
                </a:extLst>
              </a:tr>
              <a:tr h="285363">
                <a:tc>
                  <a:txBody>
                    <a:bodyPr/>
                    <a:lstStyle/>
                    <a:p>
                      <a:r>
                        <a:rPr lang="en-GB" dirty="0"/>
                        <a:t>Greedy (Wrong Colours)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0.01437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372185"/>
                  </a:ext>
                </a:extLst>
              </a:tr>
              <a:tr h="2853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Greedy (Minimum Moves)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0.04154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696623"/>
                  </a:ext>
                </a:extLst>
              </a:tr>
              <a:tr h="285363">
                <a:tc>
                  <a:txBody>
                    <a:bodyPr/>
                    <a:lstStyle/>
                    <a:p>
                      <a:r>
                        <a:rPr lang="en-GB" dirty="0"/>
                        <a:t>A* (Wrong Colours)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1.62916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892017"/>
                  </a:ext>
                </a:extLst>
              </a:tr>
              <a:tr h="2853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A* (Minimum Moves)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2.18084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56370"/>
                  </a:ext>
                </a:extLst>
              </a:tr>
            </a:tbl>
          </a:graphicData>
        </a:graphic>
      </p:graphicFrame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62223C5A-A7D0-4D65-BA6F-31CD11DBE21B}"/>
              </a:ext>
            </a:extLst>
          </p:cNvPr>
          <p:cNvSpPr txBox="1">
            <a:spLocks/>
          </p:cNvSpPr>
          <p:nvPr/>
        </p:nvSpPr>
        <p:spPr>
          <a:xfrm>
            <a:off x="610838" y="5603047"/>
            <a:ext cx="9073910" cy="8027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1200" dirty="0">
                <a:ea typeface="Roboto" pitchFamily="2" charset="0"/>
              </a:rPr>
              <a:t>Notes: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200" dirty="0">
                <a:ea typeface="Roboto" pitchFamily="2" charset="0"/>
              </a:rPr>
              <a:t> - </a:t>
            </a:r>
            <a:r>
              <a:rPr lang="pt-PT" sz="1200" dirty="0" err="1">
                <a:ea typeface="Roboto" pitchFamily="2" charset="0"/>
              </a:rPr>
              <a:t>The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algorithms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with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less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completed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levels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did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not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find</a:t>
            </a:r>
            <a:r>
              <a:rPr lang="pt-PT" sz="1200" dirty="0">
                <a:ea typeface="Roboto" pitchFamily="2" charset="0"/>
              </a:rPr>
              <a:t> a </a:t>
            </a:r>
            <a:r>
              <a:rPr lang="pt-PT" sz="1200" dirty="0" err="1">
                <a:ea typeface="Roboto" pitchFamily="2" charset="0"/>
              </a:rPr>
              <a:t>solution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with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the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given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max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depth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or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took</a:t>
            </a:r>
            <a:r>
              <a:rPr lang="pt-PT" sz="1200" dirty="0">
                <a:ea typeface="Roboto" pitchFamily="2" charset="0"/>
              </a:rPr>
              <a:t> to </a:t>
            </a:r>
            <a:r>
              <a:rPr lang="pt-PT" sz="1200" dirty="0" err="1">
                <a:ea typeface="Roboto" pitchFamily="2" charset="0"/>
              </a:rPr>
              <a:t>much</a:t>
            </a:r>
            <a:r>
              <a:rPr lang="pt-PT" sz="1200" dirty="0">
                <a:ea typeface="Roboto" pitchFamily="2" charset="0"/>
              </a:rPr>
              <a:t> time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200" dirty="0">
                <a:ea typeface="Roboto" pitchFamily="2" charset="0"/>
              </a:rPr>
              <a:t>- </a:t>
            </a:r>
            <a:r>
              <a:rPr lang="pt-PT" sz="1200" dirty="0" err="1">
                <a:ea typeface="Roboto" pitchFamily="2" charset="0"/>
              </a:rPr>
              <a:t>While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the</a:t>
            </a:r>
            <a:r>
              <a:rPr lang="pt-PT" sz="1200" dirty="0">
                <a:ea typeface="Roboto" pitchFamily="2" charset="0"/>
              </a:rPr>
              <a:t> 25 </a:t>
            </a:r>
            <a:r>
              <a:rPr lang="pt-PT" sz="1200" dirty="0" err="1">
                <a:ea typeface="Roboto" pitchFamily="2" charset="0"/>
              </a:rPr>
              <a:t>levels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have</a:t>
            </a:r>
            <a:r>
              <a:rPr lang="pt-PT" sz="1200" dirty="0">
                <a:ea typeface="Roboto" pitchFamily="2" charset="0"/>
              </a:rPr>
              <a:t> diferente </a:t>
            </a:r>
            <a:r>
              <a:rPr lang="pt-PT" sz="1200" dirty="0" err="1">
                <a:ea typeface="Roboto" pitchFamily="2" charset="0"/>
              </a:rPr>
              <a:t>sizes</a:t>
            </a:r>
            <a:r>
              <a:rPr lang="pt-PT" sz="1200" dirty="0">
                <a:ea typeface="Roboto" pitchFamily="2" charset="0"/>
              </a:rPr>
              <a:t>, </a:t>
            </a:r>
            <a:r>
              <a:rPr lang="pt-PT" sz="1200" dirty="0" err="1">
                <a:ea typeface="Roboto" pitchFamily="2" charset="0"/>
              </a:rPr>
              <a:t>size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has</a:t>
            </a:r>
            <a:r>
              <a:rPr lang="pt-PT" sz="1200" dirty="0">
                <a:ea typeface="Roboto" pitchFamily="2" charset="0"/>
              </a:rPr>
              <a:t> no </a:t>
            </a:r>
            <a:r>
              <a:rPr lang="pt-PT" sz="1200" dirty="0" err="1">
                <a:ea typeface="Roboto" pitchFamily="2" charset="0"/>
              </a:rPr>
              <a:t>correlation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with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solution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size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or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dificulty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and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therefore</a:t>
            </a:r>
            <a:r>
              <a:rPr lang="pt-PT" sz="1200" dirty="0">
                <a:ea typeface="Roboto" pitchFamily="2" charset="0"/>
              </a:rPr>
              <a:t>, </a:t>
            </a:r>
            <a:r>
              <a:rPr lang="pt-PT" sz="1200" dirty="0" err="1">
                <a:ea typeface="Roboto" pitchFamily="2" charset="0"/>
              </a:rPr>
              <a:t>was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not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taken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into</a:t>
            </a:r>
            <a:r>
              <a:rPr lang="pt-PT" sz="1200" dirty="0">
                <a:ea typeface="Roboto" pitchFamily="2" charset="0"/>
              </a:rPr>
              <a:t> </a:t>
            </a:r>
            <a:r>
              <a:rPr lang="pt-PT" sz="1200" dirty="0" err="1">
                <a:ea typeface="Roboto" pitchFamily="2" charset="0"/>
              </a:rPr>
              <a:t>consideration</a:t>
            </a:r>
            <a:endParaRPr lang="pt-PT" sz="1200" dirty="0"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7579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o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C2D19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978</Words>
  <Application>Microsoft Office PowerPoint</Application>
  <PresentationFormat>Ecrã Panorâmico</PresentationFormat>
  <Paragraphs>123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Tema do Office</vt:lpstr>
      <vt:lpstr>Ball Sort Puzzle</vt:lpstr>
      <vt:lpstr>Specification</vt:lpstr>
      <vt:lpstr>Apresentação do PowerPoint</vt:lpstr>
      <vt:lpstr>Apresentação do PowerPoint</vt:lpstr>
      <vt:lpstr>Apresentação do PowerPoint</vt:lpstr>
      <vt:lpstr>Approach</vt:lpstr>
      <vt:lpstr>Algorithms</vt:lpstr>
      <vt:lpstr>Experimental Results</vt:lpstr>
      <vt:lpstr>Experimental Results</vt:lpstr>
      <vt:lpstr>Conclusions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 Sort Puzzle</dc:title>
  <dc:creator>up201806451@ms.uporto.pt</dc:creator>
  <cp:lastModifiedBy>up201806451@ms.uporto.pt</cp:lastModifiedBy>
  <cp:revision>5</cp:revision>
  <dcterms:created xsi:type="dcterms:W3CDTF">2021-03-12T17:53:49Z</dcterms:created>
  <dcterms:modified xsi:type="dcterms:W3CDTF">2021-04-01T14:40:23Z</dcterms:modified>
</cp:coreProperties>
</file>