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7" r:id="rId5"/>
    <p:sldId id="268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A45-5CEF-4CA9-BEA0-54484C73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EA34C-B1AA-4FCB-9B40-1BA16634B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203CB-9D33-4BFB-B6CE-A517AA85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F95A5-01BE-427D-806A-C6C2F71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A1241-83B1-477E-A623-03C7AC27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7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3E812-25D7-4464-8290-26E1B571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6434C-FE2D-48A0-BB67-0B4D068A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CF155-4F0A-45C7-B924-5298E66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60F4EE-F886-4035-BB41-24C72A4B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44A88-CA59-4669-B3C4-2E32D58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F9C3A4-94AD-47FA-8E99-7E1E038E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D56EB87-F51F-4349-A0B1-DBB77346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38C987-01DB-4EFB-BB68-35502278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30552-1C5D-4B17-AC36-122D4E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355E64-05BA-426A-A80D-AB60551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7273-E6FD-469F-89A8-762CC79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2B806-75BE-4DB7-8AF0-91588C80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10586-6BAE-4367-A63F-63967FB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643E87-A7C1-474D-BE0C-DDC85E7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626AB-6496-499D-A3EE-3FD87C21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0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16FE-2124-4AA5-A561-F0027D66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34C559-214B-452E-9437-072BC34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BB5BD2-598F-4430-996B-8FB4B606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A8C962-2331-45AF-A887-394570E7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D5941F-8121-40B2-BE25-475A6A1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9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598-8813-4FBB-B0C9-CCFCC61E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AF4D9-F702-4C7B-8F35-E1402851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7182A7-7C0D-4CFE-8144-5952C013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AE22EA-5A3A-417A-9E73-57CFE1C4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FC64B1-94D1-45A1-876F-B28262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E502D3-E406-4E59-9152-B263751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1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437F-AEBC-43F1-A28A-94D72A9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C47422-AF8A-41FB-BCA0-912BB2F4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7C53FF-8B99-4494-9514-CDDA0545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B9BC2-B0CC-43FA-937F-716DB6254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21DAEF-2641-4920-9DF3-0F9A5C4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070E84C-8021-47B6-9741-6165182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E229EEE-255D-4E6F-A329-CFEBE086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9B1FF1F-2821-41BE-95A9-65BB1FE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73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E819-844F-4BFC-9E02-D7C44E7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9ECA3-D38C-4D45-87B3-37A77316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08E209-6516-454A-8768-181CCC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C9701-6EE3-4FEB-9A01-9B5D27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C5804B-A543-4F0B-9200-8C41E31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BDCB4ED-5E4B-48F5-85C1-193F096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ED7904-24C4-40CC-82A7-1445735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5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9DD09-DB74-4C8B-A725-5D69D1F9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C3CCE-DA5F-4D27-9254-04CA986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194632-5B4D-4A22-8AB2-CB10499C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7A2952-4836-470F-8A0E-EFADC29E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9F07A5-7ACC-4EEA-B5D4-B4FB6CB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302550-F5FE-40D4-972F-584B301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3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14EC-F458-4726-B1CF-C52F7AA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A15CC8-2066-4568-AC91-6BE92F87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86CA9A-C397-46DB-9F66-C72BB28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603EE1-8E22-476A-A085-9A86BFF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173EF3-66B8-4F1A-8FAF-9A0BB31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80BC86-D1C0-4AA9-A9C2-7F1A4985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9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AE2748-4468-4C9F-9D9B-D889F9A5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821F19-F763-4653-BF56-35DFEE2E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A38487-9238-44B9-AA09-10E3922D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390F-521F-40ED-9D3B-4287339B36CD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370C92-93B5-4DD1-953C-D81DCE23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2A878-0ABF-46D2-A3B7-02D74DC6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1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introduction-to-q-learning-with-openai-gym-2d794da10f3d" TargetMode="External"/><Relationship Id="rId3" Type="http://schemas.openxmlformats.org/officeDocument/2006/relationships/hyperlink" Target="https://github.com/hardmaru/slimevolleygy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openai/re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ai/gym/wiki/Table-of-environments" TargetMode="External"/><Relationship Id="rId5" Type="http://schemas.openxmlformats.org/officeDocument/2006/relationships/hyperlink" Target="https://github.com/openai/gym/tree/master/gym/spaces" TargetMode="External"/><Relationship Id="rId10" Type="http://schemas.openxmlformats.org/officeDocument/2006/relationships/hyperlink" Target="https://gist.github.com/DataWraith/00a8a834f1e07f713844e549430ad314" TargetMode="External"/><Relationship Id="rId4" Type="http://schemas.openxmlformats.org/officeDocument/2006/relationships/hyperlink" Target="https://github.com/ProjectRomi/DemonAttack-OpenAI-Gym" TargetMode="External"/><Relationship Id="rId9" Type="http://schemas.openxmlformats.org/officeDocument/2006/relationships/hyperlink" Target="https://github.com/gelanat/reinforcement-learning/blob/master/Q-learn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-batalhao-a/IART/tree/master/Project2" TargetMode="External"/><Relationship Id="rId3" Type="http://schemas.openxmlformats.org/officeDocument/2006/relationships/hyperlink" Target="https://openai.com/" TargetMode="External"/><Relationship Id="rId7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jupyter.org/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2A9D-E4FF-44BF-9132-239A03F8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975"/>
            <a:ext cx="9144000" cy="91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Sort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Puzzle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0EF89-29B0-4467-A53A-AECC2AC4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728"/>
            <a:ext cx="9144000" cy="12573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Gonçalo Alves – up201806451</a:t>
            </a:r>
            <a:br>
              <a:rPr lang="pt-PT" dirty="0">
                <a:solidFill>
                  <a:schemeClr val="bg1"/>
                </a:solidFill>
                <a:ea typeface="Roboto" pitchFamily="2" charset="0"/>
              </a:rPr>
            </a:b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Gustavo Mendes – up201806078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Pedro Seixas – up201806227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116CBC8-9D3A-453B-8707-1F45A1AAB814}"/>
              </a:ext>
            </a:extLst>
          </p:cNvPr>
          <p:cNvSpPr txBox="1">
            <a:spLocks/>
          </p:cNvSpPr>
          <p:nvPr/>
        </p:nvSpPr>
        <p:spPr>
          <a:xfrm>
            <a:off x="1524000" y="2031138"/>
            <a:ext cx="9144000" cy="60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ea typeface="Roboto" pitchFamily="2" charset="0"/>
              </a:rPr>
              <a:t>Reinforcement Learning</a:t>
            </a:r>
            <a:endParaRPr lang="pt-PT" sz="2800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AF644-4635-4624-BA14-F5598707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3263"/>
            <a:ext cx="4248150" cy="1666229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15BC453-77C2-48CD-9F0C-C44EF75D4669}"/>
              </a:ext>
            </a:extLst>
          </p:cNvPr>
          <p:cNvSpPr txBox="1">
            <a:spLocks/>
          </p:cNvSpPr>
          <p:nvPr/>
        </p:nvSpPr>
        <p:spPr>
          <a:xfrm>
            <a:off x="1524000" y="3094118"/>
            <a:ext cx="9144000" cy="101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ea typeface="Roboto" pitchFamily="2" charset="0"/>
              </a:rPr>
              <a:t>Artificial Intelligence</a:t>
            </a:r>
          </a:p>
          <a:p>
            <a:r>
              <a:rPr lang="en-US" sz="2000" dirty="0">
                <a:solidFill>
                  <a:schemeClr val="bg1"/>
                </a:solidFill>
                <a:ea typeface="Roboto" pitchFamily="2" charset="0"/>
              </a:rPr>
              <a:t>Master in Informatics and Computing Engineering</a:t>
            </a:r>
            <a:endParaRPr lang="pt-PT" sz="2000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2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US" sz="4400" b="1" dirty="0">
                <a:ea typeface="Roboto" pitchFamily="2" charset="0"/>
              </a:rPr>
              <a:t>Formulation of the problem as an ML problem</a:t>
            </a:r>
            <a:endParaRPr lang="en-GB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6984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ea typeface="Roboto" pitchFamily="2" charset="0"/>
              </a:rPr>
              <a:t>The objective of the Ball Sort Puzzle is to sort the colored balls in the tubes until all balls with the same color stay in the same tube.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only move a ball at the top of a tube to: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 empty tube;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another tube that has a ball with the same 	color on top and has enough 	space;</a:t>
            </a:r>
            <a:br>
              <a:rPr lang="en-US" sz="2400" dirty="0"/>
            </a:b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also undo his moves if he finds himself without moves.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38" y="1455528"/>
            <a:ext cx="2719779" cy="39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957CF5E-39A9-419D-B5BF-B27642F2C449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Formulation of the problem as an ML problem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076F9C3-FC26-4884-88F2-FB9FB01EF566}"/>
              </a:ext>
            </a:extLst>
          </p:cNvPr>
          <p:cNvSpPr txBox="1">
            <a:spLocks/>
          </p:cNvSpPr>
          <p:nvPr/>
        </p:nvSpPr>
        <p:spPr>
          <a:xfrm>
            <a:off x="559716" y="1502111"/>
            <a:ext cx="5057274" cy="1774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Representation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-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: [1..n] (n =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colors</a:t>
            </a:r>
            <a:r>
              <a:rPr lang="pt-PT" sz="2400" dirty="0">
                <a:ea typeface="Roboto" pitchFamily="2" charset="0"/>
              </a:rPr>
              <a:t>)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Tube: [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]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[]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8D78D-9001-435D-81BA-B30FE26B6165}"/>
              </a:ext>
            </a:extLst>
          </p:cNvPr>
          <p:cNvSpPr txBox="1">
            <a:spLocks/>
          </p:cNvSpPr>
          <p:nvPr/>
        </p:nvSpPr>
        <p:spPr>
          <a:xfrm>
            <a:off x="5682916" y="4121399"/>
            <a:ext cx="4231105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45447A1-3DB5-46F3-957C-57C608563E2D}"/>
              </a:ext>
            </a:extLst>
          </p:cNvPr>
          <p:cNvSpPr txBox="1">
            <a:spLocks/>
          </p:cNvSpPr>
          <p:nvPr/>
        </p:nvSpPr>
        <p:spPr>
          <a:xfrm>
            <a:off x="559716" y="3270671"/>
            <a:ext cx="505727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Actions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Move(X,Y): move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from</a:t>
            </a:r>
            <a:r>
              <a:rPr lang="pt-PT" sz="2400" dirty="0">
                <a:ea typeface="Roboto" pitchFamily="2" charset="0"/>
              </a:rPr>
              <a:t> Tube X to Tube Y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C252AC-EF23-4494-99FD-1BA44A697397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23B258-2202-4B8F-9E21-371CDC9C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D33C17-C2EA-4353-A119-18965057854B}"/>
              </a:ext>
            </a:extLst>
          </p:cNvPr>
          <p:cNvSpPr txBox="1"/>
          <p:nvPr/>
        </p:nvSpPr>
        <p:spPr>
          <a:xfrm>
            <a:off x="5682916" y="1914787"/>
            <a:ext cx="567239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Rewards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Three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ways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assign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reward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verifications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(+2)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that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received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completed</a:t>
            </a:r>
            <a:r>
              <a:rPr lang="pt-PT" sz="2400" dirty="0">
                <a:ea typeface="Roboto" pitchFamily="2" charset="0"/>
              </a:rPr>
              <a:t> (+1)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invalid</a:t>
            </a:r>
            <a:r>
              <a:rPr lang="pt-PT" sz="2400" dirty="0">
                <a:ea typeface="Roboto" pitchFamily="2" charset="0"/>
              </a:rPr>
              <a:t> (-5)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(+20)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invalid</a:t>
            </a:r>
            <a:r>
              <a:rPr lang="pt-PT" sz="2400" dirty="0">
                <a:ea typeface="Roboto" pitchFamily="2" charset="0"/>
              </a:rPr>
              <a:t> (-1000),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(+50)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count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consecutive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same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colour</a:t>
            </a:r>
            <a:endParaRPr lang="pt-PT" sz="2400" dirty="0">
              <a:ea typeface="Roboto" pitchFamily="2" charset="0"/>
            </a:endParaRPr>
          </a:p>
          <a:p>
            <a:endParaRPr lang="en-GB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F7129F12-FCEA-4F59-9700-CBE4D3EAAFCB}"/>
              </a:ext>
            </a:extLst>
          </p:cNvPr>
          <p:cNvSpPr txBox="1">
            <a:spLocks/>
          </p:cNvSpPr>
          <p:nvPr/>
        </p:nvSpPr>
        <p:spPr>
          <a:xfrm>
            <a:off x="559716" y="4514841"/>
            <a:ext cx="5057274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Q-Learning</a:t>
            </a:r>
            <a:endParaRPr lang="pt-PT" sz="2400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SARSA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927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Related 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622051"/>
            <a:ext cx="4146508" cy="4869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ea typeface="Roboto" pitchFamily="2" charset="0"/>
              </a:rPr>
              <a:t>Mainly 2D games:</a:t>
            </a: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2"/>
              </a:rPr>
              <a:t>Retro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3"/>
              </a:rPr>
              <a:t>Slime Volley Gym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4"/>
              </a:rPr>
              <a:t>Demon Attack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endParaRPr lang="en-US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dirty="0">
                <a:ea typeface="Roboto" pitchFamily="2" charset="0"/>
              </a:rPr>
              <a:t>On </a:t>
            </a:r>
            <a:r>
              <a:rPr lang="en-US" dirty="0" err="1">
                <a:ea typeface="Roboto" pitchFamily="2" charset="0"/>
              </a:rPr>
              <a:t>OpenAI</a:t>
            </a:r>
            <a:r>
              <a:rPr lang="en-US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5"/>
              </a:rPr>
              <a:t>Spaces</a:t>
            </a:r>
            <a:endParaRPr lang="pt-PT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6"/>
              </a:rPr>
              <a:t>Environments</a:t>
            </a: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863D4C6-7B63-4536-8A81-A27C361FB153}"/>
              </a:ext>
            </a:extLst>
          </p:cNvPr>
          <p:cNvSpPr txBox="1">
            <a:spLocks/>
          </p:cNvSpPr>
          <p:nvPr/>
        </p:nvSpPr>
        <p:spPr>
          <a:xfrm>
            <a:off x="5529851" y="2129621"/>
            <a:ext cx="4146508" cy="259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Policies:</a:t>
            </a: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8"/>
              </a:rPr>
              <a:t>Q-Learning</a:t>
            </a:r>
            <a:endParaRPr lang="pt-PT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 err="1">
                <a:ea typeface="Roboto" pitchFamily="2" charset="0"/>
                <a:hlinkClick r:id="rId9"/>
              </a:rPr>
              <a:t>Jupyter</a:t>
            </a:r>
            <a:r>
              <a:rPr lang="en-US" dirty="0">
                <a:ea typeface="Roboto" pitchFamily="2" charset="0"/>
                <a:hlinkClick r:id="rId9"/>
              </a:rPr>
              <a:t> Notebook about Q-Learning 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dirty="0">
                <a:ea typeface="Roboto" pitchFamily="2" charset="0"/>
                <a:hlinkClick r:id="rId10"/>
              </a:rPr>
              <a:t>SARSA</a:t>
            </a:r>
            <a:endParaRPr lang="pt-PT" dirty="0"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7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Description of the tools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87866"/>
            <a:ext cx="10698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 err="1">
                <a:effectLst/>
                <a:ea typeface="Roboto" pitchFamily="2" charset="0"/>
              </a:rPr>
              <a:t>Jupyter</a:t>
            </a:r>
            <a:r>
              <a:rPr lang="en-US" sz="2400" b="1" i="0" dirty="0">
                <a:effectLst/>
                <a:ea typeface="Roboto" pitchFamily="2" charset="0"/>
              </a:rPr>
              <a:t> Notebook </a:t>
            </a:r>
            <a:r>
              <a:rPr lang="en-US" sz="2400" b="0" i="0" dirty="0">
                <a:effectLst/>
                <a:ea typeface="Roboto" pitchFamily="2" charset="0"/>
              </a:rPr>
              <a:t>– Allows for interactive computing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b="1" i="0" dirty="0" err="1">
                <a:effectLst/>
                <a:ea typeface="Roboto" pitchFamily="2" charset="0"/>
              </a:rPr>
              <a:t>OpenAI</a:t>
            </a:r>
            <a:r>
              <a:rPr lang="en-US" sz="2400" b="1" i="0" dirty="0">
                <a:effectLst/>
                <a:ea typeface="Roboto" pitchFamily="2" charset="0"/>
              </a:rPr>
              <a:t> gym </a:t>
            </a:r>
            <a:r>
              <a:rPr lang="en-US" sz="2400" b="0" i="0" dirty="0">
                <a:effectLst/>
                <a:ea typeface="Roboto" pitchFamily="2" charset="0"/>
              </a:rPr>
              <a:t>- Allows for modeling of a reinforced learning environment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b="1" dirty="0">
                <a:ea typeface="Roboto" pitchFamily="2" charset="0"/>
              </a:rPr>
              <a:t>Algorithms</a:t>
            </a:r>
            <a:r>
              <a:rPr lang="en-US" sz="2400" dirty="0">
                <a:ea typeface="Roboto" pitchFamily="2" charset="0"/>
              </a:rPr>
              <a:t> - Since the action and the observation space of the puzzle are both discrete, the policies to be implemented are: Monte Carlo, Q-Learning and SARSA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Implementation work already carried out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953986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Programming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language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2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  <a:hlinkClick r:id="rId3"/>
              </a:rPr>
              <a:t>OpenAI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  <a:hlinkClick r:id="rId4"/>
              </a:rPr>
              <a:t>Jupyter</a:t>
            </a:r>
            <a:r>
              <a:rPr lang="pt-PT" sz="2400" dirty="0">
                <a:ea typeface="Roboto" pitchFamily="2" charset="0"/>
                <a:hlinkClick r:id="rId4"/>
              </a:rPr>
              <a:t> Notebook</a:t>
            </a:r>
            <a:r>
              <a:rPr lang="pt-PT" sz="2400" dirty="0">
                <a:ea typeface="Roboto" pitchFamily="2" charset="0"/>
              </a:rPr>
              <a:t> (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>
                <a:ea typeface="Roboto" pitchFamily="2" charset="0"/>
                <a:hlinkClick r:id="rId5"/>
              </a:rPr>
              <a:t>Anaconda</a:t>
            </a:r>
            <a:r>
              <a:rPr lang="pt-PT" sz="2400" dirty="0">
                <a:ea typeface="Roboto" pitchFamily="2" charset="0"/>
              </a:rPr>
              <a:t>)</a:t>
            </a:r>
            <a:endParaRPr lang="pt-PT" sz="2400" b="1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Development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6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7"/>
              </a:rPr>
              <a:t>IntelliJ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Data </a:t>
            </a:r>
            <a:r>
              <a:rPr lang="pt-PT" sz="2400" b="1" dirty="0" err="1">
                <a:ea typeface="Roboto" pitchFamily="2" charset="0"/>
              </a:rPr>
              <a:t>Structures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Lists</a:t>
            </a:r>
            <a:r>
              <a:rPr lang="pt-PT" sz="2400" dirty="0">
                <a:ea typeface="Roboto" pitchFamily="2" charset="0"/>
              </a:rPr>
              <a:t>, for </a:t>
            </a:r>
            <a:r>
              <a:rPr lang="pt-PT" sz="2400" dirty="0" err="1">
                <a:ea typeface="Roboto" pitchFamily="2" charset="0"/>
              </a:rPr>
              <a:t>representing</a:t>
            </a:r>
            <a:r>
              <a:rPr lang="pt-PT" sz="2400" dirty="0">
                <a:ea typeface="Roboto" pitchFamily="2" charset="0"/>
              </a:rPr>
              <a:t> the Tubes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</a:t>
            </a: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File </a:t>
            </a:r>
            <a:r>
              <a:rPr lang="pt-PT" sz="2400" b="1" dirty="0" err="1">
                <a:ea typeface="Roboto" pitchFamily="2" charset="0"/>
              </a:rPr>
              <a:t>Structure</a:t>
            </a:r>
            <a:r>
              <a:rPr lang="pt-PT" sz="2400" dirty="0">
                <a:ea typeface="Roboto" pitchFamily="2" charset="0"/>
              </a:rPr>
              <a:t>: The </a:t>
            </a:r>
            <a:r>
              <a:rPr lang="pt-PT" sz="2400" dirty="0" err="1">
                <a:ea typeface="Roboto" pitchFamily="2" charset="0"/>
              </a:rPr>
              <a:t>Project’s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Repository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available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8"/>
              </a:rPr>
              <a:t>Github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Implemented</a:t>
            </a:r>
            <a:r>
              <a:rPr lang="pt-PT" sz="2400" b="1" dirty="0">
                <a:ea typeface="Roboto" pitchFamily="2" charset="0"/>
              </a:rPr>
              <a:t> Work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</a:rPr>
              <a:t>Modeled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Agent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Q-Learning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</a:t>
            </a:r>
            <a:endParaRPr lang="pt-PT" sz="2400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2D1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395</Words>
  <Application>Microsoft Office PowerPoint</Application>
  <PresentationFormat>Ecrã Panorâmico</PresentationFormat>
  <Paragraphs>55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Ball Sort Puzzle</vt:lpstr>
      <vt:lpstr>Formulation of the problem as an ML problem</vt:lpstr>
      <vt:lpstr>Apresentação do PowerPoint</vt:lpstr>
      <vt:lpstr>Related Work</vt:lpstr>
      <vt:lpstr>Description of the tools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Sort Puzzle</dc:title>
  <dc:creator>up201806451@ms.uporto.pt</dc:creator>
  <cp:lastModifiedBy>Gonçalo Batalhao Alves</cp:lastModifiedBy>
  <cp:revision>20</cp:revision>
  <dcterms:created xsi:type="dcterms:W3CDTF">2021-03-12T17:53:49Z</dcterms:created>
  <dcterms:modified xsi:type="dcterms:W3CDTF">2021-05-17T13:22:58Z</dcterms:modified>
</cp:coreProperties>
</file>