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8" d="100"/>
          <a:sy n="98" d="100"/>
        </p:scale>
        <p:origin x="107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download/#section=windows" TargetMode="External"/><Relationship Id="rId3" Type="http://schemas.openxmlformats.org/officeDocument/2006/relationships/hyperlink" Target="https://levelsolved.com/ball-sort-puzzle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hyperlink" Target="https://play.google.com/store/apps/details?id=com.GMA.Ball.Sort.Puzzle&amp;hl=en&amp;gl=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xlwt/" TargetMode="External"/><Relationship Id="rId5" Type="http://schemas.openxmlformats.org/officeDocument/2006/relationships/hyperlink" Target="https://www.pygame.org/wiki/GettingStarted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-batalhao-a/IART/tree/master/Project1" TargetMode="External"/><Relationship Id="rId5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Heuristic Search Methods for One Player Solitaire Games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72918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in </a:t>
            </a:r>
            <a:r>
              <a:rPr lang="pt-PT" sz="2200" dirty="0" err="1">
                <a:ea typeface="Roboto" pitchFamily="2" charset="0"/>
              </a:rPr>
              <a:t>terms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of</a:t>
            </a:r>
            <a:r>
              <a:rPr lang="pt-PT" sz="2200" dirty="0">
                <a:ea typeface="Roboto" pitchFamily="2" charset="0"/>
              </a:rPr>
              <a:t> time, </a:t>
            </a:r>
            <a:r>
              <a:rPr lang="pt-PT" sz="2200" dirty="0" err="1">
                <a:ea typeface="Roboto" pitchFamily="2" charset="0"/>
              </a:rPr>
              <a:t>but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surprisingly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also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least</a:t>
            </a:r>
            <a:r>
              <a:rPr lang="pt-PT" sz="2200" dirty="0">
                <a:ea typeface="Roboto" pitchFamily="2" charset="0"/>
              </a:rPr>
              <a:t> nodes,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overall</a:t>
            </a:r>
            <a:r>
              <a:rPr lang="pt-PT" sz="2200" dirty="0">
                <a:ea typeface="Roboto" pitchFamily="2" charset="0"/>
              </a:rPr>
              <a:t>, for non-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For 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, 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A*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both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ends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Between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functions</a:t>
            </a:r>
            <a:r>
              <a:rPr lang="pt-PT" sz="2200" dirty="0">
                <a:ea typeface="Roboto" pitchFamily="2" charset="0"/>
              </a:rPr>
              <a:t>, _______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. </a:t>
            </a:r>
            <a:r>
              <a:rPr lang="pt-PT" sz="2200" dirty="0" err="1">
                <a:ea typeface="Roboto" pitchFamily="2" charset="0"/>
              </a:rPr>
              <a:t>Minimum</a:t>
            </a:r>
            <a:r>
              <a:rPr lang="pt-PT" sz="2200" dirty="0">
                <a:ea typeface="Roboto" pitchFamily="2" charset="0"/>
              </a:rPr>
              <a:t> Moves </a:t>
            </a:r>
            <a:r>
              <a:rPr lang="pt-PT" sz="2200" dirty="0" err="1">
                <a:ea typeface="Roboto" pitchFamily="2" charset="0"/>
              </a:rPr>
              <a:t>is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better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suited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small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Conclusions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AF09F9-BF23-453E-83D2-7024226230EC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ea typeface="Roboto" pitchFamily="2" charset="0"/>
              </a:rPr>
              <a:t>References and Materials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199C8-35AE-4B8E-8063-92DCA89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5856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2"/>
              </a:rPr>
              <a:t>Link to the Google Play page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3"/>
              </a:rPr>
              <a:t>Link of all existing levels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the curricular </a:t>
            </a:r>
            <a:r>
              <a:rPr lang="pt-PT" sz="2400" dirty="0" err="1">
                <a:ea typeface="Roboto" pitchFamily="2" charset="0"/>
              </a:rPr>
              <a:t>unit’s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presentations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guide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implementation</a:t>
            </a:r>
            <a:r>
              <a:rPr lang="pt-PT" sz="2400" dirty="0">
                <a:ea typeface="Roboto" pitchFamily="2" charset="0"/>
              </a:rPr>
              <a:t> of the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4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5"/>
              </a:rPr>
              <a:t>pygame</a:t>
            </a:r>
            <a:r>
              <a:rPr lang="pt-PT" sz="2400" dirty="0">
                <a:ea typeface="Roboto" pitchFamily="2" charset="0"/>
              </a:rPr>
              <a:t> package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xltw</a:t>
            </a:r>
            <a:r>
              <a:rPr lang="pt-PT" sz="2400" dirty="0">
                <a:ea typeface="Roboto" pitchFamily="2" charset="0"/>
              </a:rPr>
              <a:t> for </a:t>
            </a:r>
            <a:r>
              <a:rPr lang="pt-PT" sz="2400" dirty="0" err="1">
                <a:ea typeface="Roboto" pitchFamily="2" charset="0"/>
              </a:rPr>
              <a:t>spreadsheet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generation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7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8"/>
              </a:rPr>
              <a:t>IntelliJ</a:t>
            </a: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3EB955-CDDE-4F26-B57C-9942ACF77828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D10940-CFB7-4EB0-958C-89E561785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ea typeface="Roboto" pitchFamily="2" charset="0"/>
              </a:rPr>
              <a:t>Formulation of the problem as a search problem</a:t>
            </a:r>
            <a:endParaRPr lang="pt-PT" sz="4100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56967-0835-4C72-BCDE-99692129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3314616"/>
            <a:ext cx="5057274" cy="31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Initial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doesn’t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Objective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- 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either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contains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empty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[1..∞]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616990" y="1502111"/>
            <a:ext cx="5458326" cy="49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Operators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PreCond</a:t>
            </a:r>
            <a:r>
              <a:rPr lang="pt-PT" dirty="0">
                <a:ea typeface="Roboto" pitchFamily="2" charset="0"/>
              </a:rPr>
              <a:t>: Tube Y must </a:t>
            </a:r>
            <a:r>
              <a:rPr lang="pt-PT" dirty="0" err="1">
                <a:ea typeface="Roboto" pitchFamily="2" charset="0"/>
              </a:rPr>
              <a:t>be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empty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have</a:t>
            </a:r>
            <a:r>
              <a:rPr lang="pt-PT" dirty="0">
                <a:ea typeface="Roboto" pitchFamily="2" charset="0"/>
              </a:rPr>
              <a:t> a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top, </a:t>
            </a:r>
            <a:r>
              <a:rPr lang="pt-PT" dirty="0" err="1">
                <a:ea typeface="Roboto" pitchFamily="2" charset="0"/>
              </a:rPr>
              <a:t>just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like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one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moved</a:t>
            </a:r>
            <a:endParaRPr lang="pt-PT" dirty="0">
              <a:ea typeface="Roboto" pitchFamily="2" charset="0"/>
            </a:endParaRPr>
          </a:p>
          <a:p>
            <a:pPr lvl="1">
              <a:buFontTx/>
              <a:buChar char="-"/>
            </a:pPr>
            <a:r>
              <a:rPr lang="pt-PT" dirty="0">
                <a:ea typeface="Roboto" pitchFamily="2" charset="0"/>
              </a:rPr>
              <a:t>Effect: move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from</a:t>
            </a:r>
            <a:r>
              <a:rPr lang="pt-PT" dirty="0">
                <a:ea typeface="Roboto" pitchFamily="2" charset="0"/>
              </a:rPr>
              <a:t> Tube X to Tube Y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Cost</a:t>
            </a:r>
            <a:r>
              <a:rPr lang="pt-PT" dirty="0">
                <a:ea typeface="Roboto" pitchFamily="2" charset="0"/>
              </a:rPr>
              <a:t>: 1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the general case, </a:t>
            </a:r>
            <a:r>
              <a:rPr lang="pt-PT" dirty="0" err="1">
                <a:ea typeface="Roboto" pitchFamily="2" charset="0"/>
              </a:rPr>
              <a:t>it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represents</a:t>
            </a:r>
            <a:r>
              <a:rPr lang="pt-PT" dirty="0">
                <a:ea typeface="Roboto" pitchFamily="2" charset="0"/>
              </a:rPr>
              <a:t> a move; C2, </a:t>
            </a:r>
            <a:r>
              <a:rPr lang="pt-PT" dirty="0" err="1">
                <a:ea typeface="Roboto" pitchFamily="2" charset="0"/>
              </a:rPr>
              <a:t>evaluation</a:t>
            </a:r>
            <a:r>
              <a:rPr lang="pt-PT" dirty="0">
                <a:ea typeface="Roboto" pitchFamily="2" charset="0"/>
              </a:rPr>
              <a:t> of the </a:t>
            </a:r>
            <a:r>
              <a:rPr lang="pt-PT" dirty="0" err="1">
                <a:ea typeface="Roboto" pitchFamily="2" charset="0"/>
              </a:rPr>
              <a:t>number</a:t>
            </a:r>
            <a:r>
              <a:rPr lang="pt-PT" dirty="0">
                <a:ea typeface="Roboto" pitchFamily="2" charset="0"/>
              </a:rPr>
              <a:t> of </a:t>
            </a:r>
            <a:r>
              <a:rPr lang="pt-PT" dirty="0" err="1">
                <a:ea typeface="Roboto" pitchFamily="2" charset="0"/>
              </a:rPr>
              <a:t>wrongly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placed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Balls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based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at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bottom</a:t>
            </a:r>
            <a:r>
              <a:rPr lang="pt-PT" dirty="0">
                <a:ea typeface="Roboto" pitchFamily="2" charset="0"/>
              </a:rPr>
              <a:t> of a Tube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Implemented Heuristics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have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implemented</a:t>
            </a:r>
            <a:r>
              <a:rPr lang="pt-PT" sz="2400" dirty="0">
                <a:ea typeface="Roboto" pitchFamily="2" charset="0"/>
              </a:rPr>
              <a:t> BFS, DFS, IDS, </a:t>
            </a:r>
            <a:r>
              <a:rPr lang="pt-PT" sz="2400" dirty="0" err="1">
                <a:ea typeface="Roboto" pitchFamily="2" charset="0"/>
              </a:rPr>
              <a:t>Greedy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Search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A*.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in A*, </a:t>
            </a:r>
            <a:r>
              <a:rPr lang="pt-PT" sz="2400" dirty="0" err="1">
                <a:ea typeface="Roboto" pitchFamily="2" charset="0"/>
              </a:rPr>
              <a:t>calculates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of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diferent</a:t>
            </a:r>
            <a:r>
              <a:rPr lang="pt-PT" sz="2400" dirty="0">
                <a:ea typeface="Roboto" pitchFamily="2" charset="0"/>
              </a:rPr>
              <a:t> color of the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bottom</a:t>
            </a:r>
            <a:r>
              <a:rPr lang="pt-PT" sz="2400" dirty="0">
                <a:ea typeface="Roboto" pitchFamily="2" charset="0"/>
              </a:rPr>
              <a:t>) in a Tube.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Code</a:t>
            </a:r>
            <a:r>
              <a:rPr lang="pt-PT" sz="2400" dirty="0">
                <a:ea typeface="Roboto" pitchFamily="2" charset="0"/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29F436-7257-425F-8409-79971DD1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1" y="3255981"/>
            <a:ext cx="4025395" cy="3459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0DD499-5652-4EB9-B7AE-AD2EFE40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66" y="3255981"/>
            <a:ext cx="5449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pygame</a:t>
            </a:r>
            <a:r>
              <a:rPr lang="pt-PT" sz="2400" dirty="0">
                <a:ea typeface="Roboto" pitchFamily="2" charset="0"/>
              </a:rPr>
              <a:t> package</a:t>
            </a: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4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5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the Game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Nodes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Graphs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All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lectured</a:t>
            </a:r>
            <a:r>
              <a:rPr lang="pt-PT" sz="2400" dirty="0">
                <a:ea typeface="Roboto" pitchFamily="2" charset="0"/>
              </a:rPr>
              <a:t>; </a:t>
            </a:r>
            <a:r>
              <a:rPr lang="pt-PT" sz="2400" dirty="0" err="1">
                <a:ea typeface="Roboto" pitchFamily="2" charset="0"/>
              </a:rPr>
              <a:t>Graphical</a:t>
            </a:r>
            <a:r>
              <a:rPr lang="pt-PT" sz="2400" dirty="0">
                <a:ea typeface="Roboto" pitchFamily="2" charset="0"/>
              </a:rPr>
              <a:t> Interface, </a:t>
            </a:r>
            <a:r>
              <a:rPr lang="pt-PT" sz="2400" dirty="0" err="1">
                <a:ea typeface="Roboto" pitchFamily="2" charset="0"/>
              </a:rPr>
              <a:t>playable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hints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in a tube. For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second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developed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two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new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heuristics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minimum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moves to </a:t>
            </a:r>
            <a:r>
              <a:rPr lang="pt-PT" sz="2400" dirty="0" err="1">
                <a:ea typeface="Roboto" pitchFamily="2" charset="0"/>
              </a:rPr>
              <a:t>fill</a:t>
            </a:r>
            <a:r>
              <a:rPr lang="pt-PT" sz="2400" dirty="0">
                <a:ea typeface="Roboto" pitchFamily="2" charset="0"/>
              </a:rPr>
              <a:t> a tube, </a:t>
            </a:r>
            <a:r>
              <a:rPr lang="pt-PT" sz="2400" dirty="0" err="1">
                <a:ea typeface="Roboto" pitchFamily="2" charset="0"/>
              </a:rPr>
              <a:t>assuming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move </a:t>
            </a:r>
            <a:r>
              <a:rPr lang="pt-PT" sz="2400" dirty="0" err="1">
                <a:ea typeface="Roboto" pitchFamily="2" charset="0"/>
              </a:rPr>
              <a:t>any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in a tube;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r>
              <a:rPr lang="pt-PT" sz="2400" dirty="0">
                <a:ea typeface="Roboto" pitchFamily="2" charset="0"/>
              </a:rPr>
              <a:t>. Ex: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Approach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16" y="3141005"/>
            <a:ext cx="2138987" cy="310409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6C68386-E250-4E80-A0E4-96BB21EA891F}"/>
              </a:ext>
            </a:extLst>
          </p:cNvPr>
          <p:cNvSpPr txBox="1">
            <a:spLocks/>
          </p:cNvSpPr>
          <p:nvPr/>
        </p:nvSpPr>
        <p:spPr>
          <a:xfrm>
            <a:off x="559715" y="3855310"/>
            <a:ext cx="7024706" cy="1774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1</a:t>
            </a:r>
            <a:r>
              <a:rPr lang="pt-PT" sz="2400" baseline="30000" dirty="0">
                <a:ea typeface="Roboto" pitchFamily="2" charset="0"/>
              </a:rPr>
              <a:t>st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2+2+1+3+2+3+2 = 15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2</a:t>
            </a:r>
            <a:r>
              <a:rPr lang="pt-PT" sz="2400" baseline="30000" dirty="0">
                <a:ea typeface="Roboto" pitchFamily="2" charset="0"/>
              </a:rPr>
              <a:t>nd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(4-3)+(4-2)+(4-2)+(4-2)+(4-1)+(4-1) = 13  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3</a:t>
            </a:r>
            <a:r>
              <a:rPr lang="pt-PT" sz="2400" baseline="30000" dirty="0">
                <a:ea typeface="Roboto" pitchFamily="2" charset="0"/>
              </a:rPr>
              <a:t>rd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5+5+5+5+5+5+5+15+10 = 60</a:t>
            </a:r>
          </a:p>
        </p:txBody>
      </p:sp>
    </p:spTree>
    <p:extLst>
      <p:ext uri="{BB962C8B-B14F-4D97-AF65-F5344CB8AC3E}">
        <p14:creationId xmlns:p14="http://schemas.microsoft.com/office/powerpoint/2010/main" val="21697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lectured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algorithms</a:t>
            </a:r>
            <a:r>
              <a:rPr lang="pt-PT" sz="2200" dirty="0">
                <a:ea typeface="Roboto" pitchFamily="2" charset="0"/>
              </a:rPr>
              <a:t>: BFS, DFS, IDS,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A*. For hardware </a:t>
            </a:r>
            <a:r>
              <a:rPr lang="pt-PT" sz="2200" dirty="0" err="1">
                <a:ea typeface="Roboto" pitchFamily="2" charset="0"/>
              </a:rPr>
              <a:t>reasons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maximum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depth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DFS a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developed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generic</a:t>
            </a:r>
            <a:r>
              <a:rPr lang="pt-PT" sz="2200" dirty="0">
                <a:ea typeface="Roboto" pitchFamily="2" charset="0"/>
              </a:rPr>
              <a:t> “solver”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changes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nodes are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depending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. For IDS,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necessary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make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seperate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uses DFS. (</a:t>
            </a:r>
            <a:r>
              <a:rPr lang="pt-PT" sz="2200" dirty="0" err="1">
                <a:ea typeface="Roboto" pitchFamily="2" charset="0"/>
              </a:rPr>
              <a:t>See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Algorithms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E7BC88-8605-4E6E-B6AF-BA47E638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3702968"/>
            <a:ext cx="2942027" cy="28445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AA9968-638F-455F-861E-539DF556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4" y="3511417"/>
            <a:ext cx="2370556" cy="32276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BA5A3B-069C-4864-83FA-0A62C1DE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888" y="4423966"/>
            <a:ext cx="3393907" cy="14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Initially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going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performance, time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tries to </a:t>
            </a:r>
            <a:r>
              <a:rPr lang="pt-PT" sz="2200" dirty="0" err="1">
                <a:ea typeface="Roboto" pitchFamily="2" charset="0"/>
              </a:rPr>
              <a:t>find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solution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does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care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optimality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Space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would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table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1354"/>
              </p:ext>
            </p:extLst>
          </p:nvPr>
        </p:nvGraphicFramePr>
        <p:xfrm>
          <a:off x="2032000" y="3306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465514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To </a:t>
            </a:r>
            <a:r>
              <a:rPr lang="pt-PT" sz="2200" dirty="0" err="1">
                <a:ea typeface="Roboto" pitchFamily="2" charset="0"/>
              </a:rPr>
              <a:t>analyze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compare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diferente </a:t>
            </a:r>
            <a:r>
              <a:rPr lang="pt-PT" sz="2200" dirty="0" err="1">
                <a:ea typeface="Roboto" pitchFamily="2" charset="0"/>
              </a:rPr>
              <a:t>algorithms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used</a:t>
            </a:r>
            <a:r>
              <a:rPr lang="pt-PT" sz="2200" dirty="0">
                <a:ea typeface="Roboto" pitchFamily="2" charset="0"/>
              </a:rPr>
              <a:t> 25 </a:t>
            </a:r>
            <a:r>
              <a:rPr lang="pt-PT" sz="2200" dirty="0" err="1">
                <a:ea typeface="Roboto" pitchFamily="2" charset="0"/>
              </a:rPr>
              <a:t>pre-existing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levels</a:t>
            </a:r>
            <a:r>
              <a:rPr lang="pt-PT" sz="2200" dirty="0">
                <a:ea typeface="Roboto" pitchFamily="2" charset="0"/>
              </a:rPr>
              <a:t>.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 are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of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such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tests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89796"/>
              </p:ext>
            </p:extLst>
          </p:nvPr>
        </p:nvGraphicFramePr>
        <p:xfrm>
          <a:off x="793924" y="2219330"/>
          <a:ext cx="106041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038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Expanded Nodes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Execution (s)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2.77309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Greedy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Greedy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9662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Greedy (Consecutive)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54942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A*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1.62916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A*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2.18084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56370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A* (Consecutive)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00005"/>
                  </a:ext>
                </a:extLst>
              </a:tr>
            </a:tbl>
          </a:graphicData>
        </a:graphic>
      </p:graphicFrame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223C5A-A7D0-4D65-BA6F-31CD11DBE21B}"/>
              </a:ext>
            </a:extLst>
          </p:cNvPr>
          <p:cNvSpPr txBox="1">
            <a:spLocks/>
          </p:cNvSpPr>
          <p:nvPr/>
        </p:nvSpPr>
        <p:spPr>
          <a:xfrm>
            <a:off x="682933" y="5937007"/>
            <a:ext cx="9073910" cy="802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 -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algorithms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less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completed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levels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did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not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find</a:t>
            </a:r>
            <a:r>
              <a:rPr lang="pt-PT" sz="1200" dirty="0">
                <a:ea typeface="Roboto" pitchFamily="2" charset="0"/>
              </a:rPr>
              <a:t> a </a:t>
            </a:r>
            <a:r>
              <a:rPr lang="pt-PT" sz="1200" dirty="0" err="1">
                <a:ea typeface="Roboto" pitchFamily="2" charset="0"/>
              </a:rPr>
              <a:t>solution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given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max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depth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or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took</a:t>
            </a:r>
            <a:r>
              <a:rPr lang="pt-PT" sz="1200" dirty="0">
                <a:ea typeface="Roboto" pitchFamily="2" charset="0"/>
              </a:rPr>
              <a:t> to </a:t>
            </a:r>
            <a:r>
              <a:rPr lang="pt-PT" sz="1200" dirty="0" err="1">
                <a:ea typeface="Roboto" pitchFamily="2" charset="0"/>
              </a:rPr>
              <a:t>much</a:t>
            </a:r>
            <a:r>
              <a:rPr lang="pt-PT" sz="1200" dirty="0">
                <a:ea typeface="Roboto" pitchFamily="2" charset="0"/>
              </a:rPr>
              <a:t>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- </a:t>
            </a:r>
            <a:r>
              <a:rPr lang="pt-PT" sz="1200" dirty="0" err="1">
                <a:ea typeface="Roboto" pitchFamily="2" charset="0"/>
              </a:rPr>
              <a:t>While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25 </a:t>
            </a:r>
            <a:r>
              <a:rPr lang="pt-PT" sz="1200" dirty="0" err="1">
                <a:ea typeface="Roboto" pitchFamily="2" charset="0"/>
              </a:rPr>
              <a:t>levels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have</a:t>
            </a:r>
            <a:r>
              <a:rPr lang="pt-PT" sz="1200" dirty="0">
                <a:ea typeface="Roboto" pitchFamily="2" charset="0"/>
              </a:rPr>
              <a:t> diferente </a:t>
            </a:r>
            <a:r>
              <a:rPr lang="pt-PT" sz="1200" dirty="0" err="1">
                <a:ea typeface="Roboto" pitchFamily="2" charset="0"/>
              </a:rPr>
              <a:t>sizes</a:t>
            </a:r>
            <a:r>
              <a:rPr lang="pt-PT" sz="1200" dirty="0">
                <a:ea typeface="Roboto" pitchFamily="2" charset="0"/>
              </a:rPr>
              <a:t>, </a:t>
            </a:r>
            <a:r>
              <a:rPr lang="pt-PT" sz="1200" dirty="0" err="1">
                <a:ea typeface="Roboto" pitchFamily="2" charset="0"/>
              </a:rPr>
              <a:t>size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has</a:t>
            </a:r>
            <a:r>
              <a:rPr lang="pt-PT" sz="1200" dirty="0">
                <a:ea typeface="Roboto" pitchFamily="2" charset="0"/>
              </a:rPr>
              <a:t> no </a:t>
            </a:r>
            <a:r>
              <a:rPr lang="pt-PT" sz="1200" dirty="0" err="1">
                <a:ea typeface="Roboto" pitchFamily="2" charset="0"/>
              </a:rPr>
              <a:t>correlation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solution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size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or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dificulty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and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therefore</a:t>
            </a:r>
            <a:r>
              <a:rPr lang="pt-PT" sz="1200" dirty="0">
                <a:ea typeface="Roboto" pitchFamily="2" charset="0"/>
              </a:rPr>
              <a:t>, </a:t>
            </a:r>
            <a:r>
              <a:rPr lang="pt-PT" sz="1200" dirty="0" err="1">
                <a:ea typeface="Roboto" pitchFamily="2" charset="0"/>
              </a:rPr>
              <a:t>was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not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taken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into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consideration</a:t>
            </a:r>
            <a:endParaRPr lang="pt-PT" sz="1200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5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936</Words>
  <Application>Microsoft Office PowerPoint</Application>
  <PresentationFormat>Ecrã Panorâmico</PresentationFormat>
  <Paragraphs>124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Tema do Office</vt:lpstr>
      <vt:lpstr>Ball Sort Puzzle</vt:lpstr>
      <vt:lpstr>Specification</vt:lpstr>
      <vt:lpstr>Apresentação do PowerPoint</vt:lpstr>
      <vt:lpstr>Apresentação do PowerPoint</vt:lpstr>
      <vt:lpstr>Apresentação do PowerPoint</vt:lpstr>
      <vt:lpstr>Approach</vt:lpstr>
      <vt:lpstr>Algorithms</vt:lpstr>
      <vt:lpstr>Experimental Results</vt:lpstr>
      <vt:lpstr>Experimental Results</vt:lpstr>
      <vt:lpstr>Conclusions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up201806451@ms.uporto.pt</cp:lastModifiedBy>
  <cp:revision>4</cp:revision>
  <dcterms:created xsi:type="dcterms:W3CDTF">2021-03-12T17:53:49Z</dcterms:created>
  <dcterms:modified xsi:type="dcterms:W3CDTF">2021-03-31T17:30:46Z</dcterms:modified>
</cp:coreProperties>
</file>