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256" r:id="rId5"/>
    <p:sldId id="269" r:id="rId6"/>
    <p:sldId id="260" r:id="rId7"/>
    <p:sldId id="270" r:id="rId8"/>
    <p:sldId id="271" r:id="rId9"/>
    <p:sldId id="272" r:id="rId10"/>
    <p:sldId id="273" r:id="rId11"/>
    <p:sldId id="267" r:id="rId12"/>
  </p:sldIdLst>
  <p:sldSz cx="12192000" cy="6858000"/>
  <p:notesSz cx="6858000" cy="9144000"/>
  <p:defaultTextStyle>
    <a:defPPr rtl="0">
      <a:defRPr lang="pt-p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9" d="100"/>
          <a:sy n="99" d="100"/>
        </p:scale>
        <p:origin x="3570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C703FB87-790C-4850-A90C-12C5FF4B94D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F8127921-F9C4-44F3-AC5F-130B6A406C0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162458C3-F718-4FC2-841C-620449F3FB72}" type="datetime1">
              <a:rPr lang="pt-PT" smtClean="0"/>
              <a:t>06/12/2024</a:t>
            </a:fld>
            <a:endParaRPr lang="pt-PT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4765E047-F1CB-4066-A459-9EDC95F2E61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68A77EF5-5277-4BAF-8BB4-2E02103988E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6B668C69-0C3E-40A2-B4A0-B2C8B71D8E3A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0515862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592E83-BC39-4E1D-B9F6-AF3286564D93}" type="datetime1">
              <a:rPr lang="pt-PT" smtClean="0"/>
              <a:pPr/>
              <a:t>06/12/2024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E000EEB-8338-48D7-8EE8-EE0082EF760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76777018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05338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PT" smtClean="0"/>
              <a:t>3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501694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EE000EEB-8338-48D7-8EE8-EE0082EF7602}" type="slidenum">
              <a:rPr lang="pt-PT" smtClean="0"/>
              <a:t>8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729666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154955" y="1447800"/>
            <a:ext cx="8825658" cy="3329581"/>
          </a:xfrm>
        </p:spPr>
        <p:txBody>
          <a:bodyPr rtlCol="0" anchor="b"/>
          <a:lstStyle>
            <a:lvl1pPr>
              <a:defRPr sz="7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154955" y="4777380"/>
            <a:ext cx="8825658" cy="861420"/>
          </a:xfrm>
        </p:spPr>
        <p:txBody>
          <a:bodyPr rtlCol="0"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87BA4B3-0163-408B-AEF0-C495506D532B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4800587"/>
            <a:ext cx="8825657" cy="566738"/>
          </a:xfrm>
        </p:spPr>
        <p:txBody>
          <a:bodyPr rtlCol="0" anchor="b">
            <a:normAutofit/>
          </a:bodyPr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6" y="5367325"/>
            <a:ext cx="8825656" cy="493712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0B749FF-3DDB-4B54-8561-C6C8DB00D34D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8825659" cy="1981200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8825659" cy="23622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D8F857F-BA72-42E1-81FA-9F78B4146A02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74801" y="1447800"/>
            <a:ext cx="7999315" cy="2323374"/>
          </a:xfrm>
        </p:spPr>
        <p:txBody>
          <a:bodyPr rtlCol="0"/>
          <a:lstStyle>
            <a:lvl1pPr>
              <a:defRPr sz="48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14" name="Marcador de Posição do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930400" y="3771174"/>
            <a:ext cx="7279649" cy="342174"/>
          </a:xfrm>
        </p:spPr>
        <p:txBody>
          <a:bodyPr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4350657"/>
            <a:ext cx="8825659" cy="1676400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225E235-551A-4317-956A-6799DEE58A35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  <p:sp>
        <p:nvSpPr>
          <p:cNvPr id="9" name="Caixa de texto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"</a:t>
            </a:r>
          </a:p>
        </p:txBody>
      </p:sp>
      <p:sp>
        <p:nvSpPr>
          <p:cNvPr id="13" name="Caixa de texto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 rtl="0"/>
            <a:r>
              <a:rPr lang="pt-PT" noProof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3124201"/>
            <a:ext cx="8825660" cy="1653180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54954" y="4777381"/>
            <a:ext cx="8825659" cy="860400"/>
          </a:xfrm>
        </p:spPr>
        <p:txBody>
          <a:bodyPr rtlCol="0"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C0BCDD3-FC76-427E-85B4-BDC2E1DC2AC3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32947" y="1981200"/>
            <a:ext cx="2946866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652463" y="2667000"/>
            <a:ext cx="2927350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3659" y="1981200"/>
            <a:ext cx="2936241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o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3873106" y="2667000"/>
            <a:ext cx="2946794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1981200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o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124700" y="2667000"/>
            <a:ext cx="2932113" cy="358933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7" name="Conexão Reta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291339-10FB-4631-9B6C-9655013B4FF7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com 3 Imag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 sz="420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652463" y="4250949"/>
            <a:ext cx="2940050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9" name="Marcador de Posição da Imagem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2" name="Marcador de Posição do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652463" y="4827211"/>
            <a:ext cx="2940050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3889375" y="4250949"/>
            <a:ext cx="2930525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Imagem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3" name="Marcador de Posição do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3888022" y="4827210"/>
            <a:ext cx="2934406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o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124700" y="4250949"/>
            <a:ext cx="2932113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1" name="Marcador de Posição da Imagem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24" name="Marcador de Posição do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124575" y="4827208"/>
            <a:ext cx="2935997" cy="659189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cxnSp>
        <p:nvCxnSpPr>
          <p:cNvPr id="17" name="Conexão Reta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exão Reta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88B0344-EA14-427F-8EC1-5E05FFD861B8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4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 anchorCtr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F009DE8-58A4-4326-915A-A4A8ACCF0ED1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8304212" y="430213"/>
            <a:ext cx="1752601" cy="5826125"/>
          </a:xfrm>
        </p:spPr>
        <p:txBody>
          <a:bodyPr vert="eaVert" rtlCol="0" anchor="b" anchorCtr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652463" y="887414"/>
            <a:ext cx="7423149" cy="5368924"/>
          </a:xfrm>
        </p:spPr>
        <p:txBody>
          <a:bodyPr vert="eaVert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180EBD6-3DC5-44B1-8816-87D95647860C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7E6094D-16D4-4F1A-9EAF-D87677481942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6" y="2861733"/>
            <a:ext cx="8825657" cy="1915647"/>
          </a:xfrm>
        </p:spPr>
        <p:txBody>
          <a:bodyPr rtlCol="0" anchor="b"/>
          <a:lstStyle>
            <a:lvl1pPr algn="l">
              <a:defRPr sz="4000" b="0" cap="none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54955" y="4777381"/>
            <a:ext cx="8825658" cy="860400"/>
          </a:xfrm>
        </p:spPr>
        <p:txBody>
          <a:bodyPr rtlCol="0"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369217AC-02DB-4422-8072-845BF7CDD9EF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 hasCustomPrompt="1"/>
          </p:nvPr>
        </p:nvSpPr>
        <p:spPr>
          <a:xfrm>
            <a:off x="1103312" y="2060575"/>
            <a:ext cx="4396339" cy="4195763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5654493" y="2056092"/>
            <a:ext cx="4396341" cy="4200245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F4F405A-0157-47D2-BB76-80C5B2E9E84C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 hasCustomPrompt="1"/>
          </p:nvPr>
        </p:nvSpPr>
        <p:spPr>
          <a:xfrm>
            <a:off x="1103313" y="1905000"/>
            <a:ext cx="4396338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 hasCustomPrompt="1"/>
          </p:nvPr>
        </p:nvSpPr>
        <p:spPr>
          <a:xfrm>
            <a:off x="1103312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5654495" y="1905000"/>
            <a:ext cx="4396339" cy="576262"/>
          </a:xfrm>
        </p:spPr>
        <p:txBody>
          <a:bodyPr rtlCol="0"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 hasCustomPrompt="1"/>
          </p:nvPr>
        </p:nvSpPr>
        <p:spPr>
          <a:xfrm>
            <a:off x="5654495" y="2514600"/>
            <a:ext cx="4396339" cy="3741738"/>
          </a:xfrm>
        </p:spPr>
        <p:txBody>
          <a:bodyPr rtlCol="0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DD22B9A-9FF6-4C3D-BD9A-38073590BEA4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7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00F3AF7A-9EED-4D21-A7C3-12A5F2D2724B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AA47A9A-1760-4E3D-AD8E-6F816AEB3444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4954" y="1447800"/>
            <a:ext cx="3401064" cy="1447800"/>
          </a:xfrm>
        </p:spPr>
        <p:txBody>
          <a:bodyPr rtlCol="0" anchor="b"/>
          <a:lstStyle>
            <a:lvl1pPr algn="l">
              <a:defRPr sz="24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 hasCustomPrompt="1"/>
          </p:nvPr>
        </p:nvSpPr>
        <p:spPr>
          <a:xfrm>
            <a:off x="4784616" y="1447800"/>
            <a:ext cx="5195997" cy="4572000"/>
          </a:xfrm>
        </p:spPr>
        <p:txBody>
          <a:bodyPr rtlCol="0"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129280"/>
            <a:ext cx="3401063" cy="2895599"/>
          </a:xfrm>
        </p:spPr>
        <p:txBody>
          <a:bodyPr rtlCol="0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7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98AA3E8-6AF7-4210-A806-C2FC96C59AE4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6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53907" y="1854192"/>
            <a:ext cx="5092906" cy="1574808"/>
          </a:xfrm>
        </p:spPr>
        <p:txBody>
          <a:bodyPr rtlCol="0" anchor="b">
            <a:normAutofit/>
          </a:bodyPr>
          <a:lstStyle>
            <a:lvl1pPr algn="l">
              <a:defRPr sz="3600" b="0"/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a Imagem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en-US" noProof="0"/>
              <a:t>Click icon to add picture</a:t>
            </a:r>
            <a:endParaRPr lang="pt-PT" noProof="0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54954" y="3657600"/>
            <a:ext cx="5084979" cy="1371600"/>
          </a:xfrm>
        </p:spPr>
        <p:txBody>
          <a:bodyPr rtlCol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PT" noProof="0"/>
              <a:t>Clique para editar os estilos de texto do Modelo Global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D5E616D-BBBB-49E2-87A4-5CF340D4B6E7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Imagem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Imagem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Imagem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tângulo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texto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fld id="{1ABD0D18-27FA-4994-9146-3BF06EA39114}" type="datetime1">
              <a:rPr lang="pt-PT" noProof="0" smtClean="0"/>
              <a:t>06/12/2024</a:t>
            </a:fld>
            <a:endParaRPr lang="pt-PT" noProof="0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pPr rtl="0"/>
            <a:endParaRPr lang="pt-PT" noProof="0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D57F1E4F-1CFF-5643-939E-02111984F565}" type="slidenum">
              <a:rPr lang="pt-PT" noProof="0" smtClean="0"/>
              <a:t>‹#›</a:t>
            </a:fld>
            <a:endParaRPr lang="pt-PT" noProof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ligações de cadeia">
            <a:extLst>
              <a:ext uri="{FF2B5EF4-FFF2-40B4-BE49-F238E27FC236}">
                <a16:creationId xmlns:a16="http://schemas.microsoft.com/office/drawing/2014/main" id="{A4511EBC-2F3C-446D-867B-7DC328517A4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duotone>
              <a:prstClr val="black"/>
              <a:schemeClr val="accent5">
                <a:tint val="45000"/>
                <a:satMod val="400000"/>
              </a:schemeClr>
            </a:duotone>
            <a:alphaModFix amt="25000"/>
          </a:blip>
          <a:srcRect t="23391" r="909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D30D32A-359B-41BB-9746-2CF3A21EEF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92325" y="1447801"/>
            <a:ext cx="8825658" cy="1157748"/>
          </a:xfrm>
        </p:spPr>
        <p:txBody>
          <a:bodyPr rtlCol="0">
            <a:normAutofit fontScale="90000"/>
          </a:bodyPr>
          <a:lstStyle/>
          <a:p>
            <a:pPr rtl="0"/>
            <a:r>
              <a:rPr lang="pt-PT" dirty="0" err="1"/>
              <a:t>Birocci_food</a:t>
            </a:r>
            <a:endParaRPr lang="pt-PT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B4CA222A-88BC-48F4-9AE8-2115B7D1E6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2605549"/>
            <a:ext cx="8825658" cy="3033251"/>
          </a:xfrm>
        </p:spPr>
        <p:txBody>
          <a:bodyPr rtlCol="0">
            <a:normAutofit/>
          </a:bodyPr>
          <a:lstStyle/>
          <a:p>
            <a:pPr rtl="0"/>
            <a:r>
              <a:rPr lang="pt-PT" dirty="0"/>
              <a:t>Apresentação de Banco de Dados</a:t>
            </a:r>
          </a:p>
          <a:p>
            <a:pPr rtl="0"/>
            <a:endParaRPr lang="pt-PT" dirty="0"/>
          </a:p>
          <a:p>
            <a:pPr rtl="0"/>
            <a:endParaRPr lang="pt-PT" dirty="0"/>
          </a:p>
          <a:p>
            <a:pPr rtl="0"/>
            <a:endParaRPr lang="pt-PT" dirty="0"/>
          </a:p>
          <a:p>
            <a:pPr rtl="0"/>
            <a:endParaRPr lang="pt-PT" dirty="0"/>
          </a:p>
          <a:p>
            <a:pPr rtl="0"/>
            <a:endParaRPr lang="pt-PT" dirty="0"/>
          </a:p>
          <a:p>
            <a:pPr rtl="0"/>
            <a:r>
              <a:rPr lang="pt-PT" dirty="0"/>
              <a:t>Apresentado por Gabriel Birocci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000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5B0B7-FB19-33A7-18F9-65B4A8CD6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Objetivo do projeto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1874D0-2A94-30B4-544C-97C7C9E290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 Propósito é gerir os pedidos, pratos e histórico de vendas</a:t>
            </a:r>
          </a:p>
          <a:p>
            <a:pPr marL="0" indent="0">
              <a:buNone/>
            </a:pPr>
            <a:endParaRPr lang="pt-PT" dirty="0"/>
          </a:p>
          <a:p>
            <a:r>
              <a:rPr lang="pt-PT" dirty="0"/>
              <a:t>Funcionalidade do projeto </a:t>
            </a:r>
          </a:p>
          <a:p>
            <a:pPr lvl="1"/>
            <a:r>
              <a:rPr lang="pt-PT" dirty="0"/>
              <a:t>Controle dos clientes</a:t>
            </a:r>
          </a:p>
          <a:p>
            <a:pPr lvl="1"/>
            <a:r>
              <a:rPr lang="pt-PT" dirty="0"/>
              <a:t>Gestão dos colaborador</a:t>
            </a:r>
          </a:p>
          <a:p>
            <a:pPr lvl="1"/>
            <a:r>
              <a:rPr lang="pt-PT" dirty="0"/>
              <a:t>Registro dos pedido e itens consumidos</a:t>
            </a:r>
          </a:p>
          <a:p>
            <a:pPr lvl="1"/>
            <a:r>
              <a:rPr lang="pt-PT" dirty="0"/>
              <a:t>Históricos de preços</a:t>
            </a:r>
          </a:p>
          <a:p>
            <a:pPr lvl="1"/>
            <a:r>
              <a:rPr lang="pt-PT" dirty="0"/>
              <a:t>Relatório com </a:t>
            </a:r>
            <a:r>
              <a:rPr lang="pt-PT" dirty="0" err="1"/>
              <a:t>View</a:t>
            </a:r>
            <a:r>
              <a:rPr lang="pt-PT" dirty="0"/>
              <a:t> e Index</a:t>
            </a:r>
          </a:p>
        </p:txBody>
      </p:sp>
    </p:spTree>
    <p:extLst>
      <p:ext uri="{BB962C8B-B14F-4D97-AF65-F5344CB8AC3E}">
        <p14:creationId xmlns:p14="http://schemas.microsoft.com/office/powerpoint/2010/main" val="3041770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AB2390-7686-27C1-AB1C-1F6995FE16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907459" y="1944081"/>
            <a:ext cx="5985130" cy="3689862"/>
          </a:xfrm>
        </p:spPr>
      </p:pic>
      <p:sp>
        <p:nvSpPr>
          <p:cNvPr id="9" name="Title 8">
            <a:extLst>
              <a:ext uri="{FF2B5EF4-FFF2-40B4-BE49-F238E27FC236}">
                <a16:creationId xmlns:a16="http://schemas.microsoft.com/office/drawing/2014/main" id="{2419D7D8-8B5B-98F7-43F0-DD1E5F4F24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10246478" cy="1400530"/>
          </a:xfrm>
        </p:spPr>
        <p:txBody>
          <a:bodyPr/>
          <a:lstStyle/>
          <a:p>
            <a:r>
              <a:rPr lang="en-US" dirty="0" err="1"/>
              <a:t>Diagrama</a:t>
            </a:r>
            <a:r>
              <a:rPr lang="en-US" dirty="0"/>
              <a:t> </a:t>
            </a:r>
            <a:r>
              <a:rPr lang="en-US" dirty="0" err="1"/>
              <a:t>Entidade</a:t>
            </a:r>
            <a:r>
              <a:rPr lang="pt-PT" dirty="0"/>
              <a:t>-Relacionamento</a:t>
            </a:r>
            <a:br>
              <a:rPr lang="pt-PT" dirty="0"/>
            </a:br>
            <a:r>
              <a:rPr lang="pt-PT" dirty="0"/>
              <a:t>(DER)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6F19D4-6917-2D97-D9E5-C75085E45D40}"/>
              </a:ext>
            </a:extLst>
          </p:cNvPr>
          <p:cNvSpPr txBox="1"/>
          <p:nvPr/>
        </p:nvSpPr>
        <p:spPr>
          <a:xfrm>
            <a:off x="646111" y="2656116"/>
            <a:ext cx="394635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Chaves Primarias, estrageiras e relacionamentos (1:N,N:N)</a:t>
            </a:r>
          </a:p>
          <a:p>
            <a:endParaRPr lang="pt-PT" dirty="0"/>
          </a:p>
          <a:p>
            <a:endParaRPr lang="pt-PT" dirty="0"/>
          </a:p>
          <a:p>
            <a:r>
              <a:rPr lang="pt-PT" dirty="0"/>
              <a:t>Principais tabelas</a:t>
            </a:r>
          </a:p>
        </p:txBody>
      </p:sp>
    </p:spTree>
    <p:extLst>
      <p:ext uri="{BB962C8B-B14F-4D97-AF65-F5344CB8AC3E}">
        <p14:creationId xmlns:p14="http://schemas.microsoft.com/office/powerpoint/2010/main" val="702853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63984-BB12-47F0-2784-DB1AA41A77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Banco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13569E-D963-19A2-77AA-B1DFD11E9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Tabela cliente</a:t>
            </a:r>
          </a:p>
          <a:p>
            <a:endParaRPr lang="pt-PT" dirty="0"/>
          </a:p>
          <a:p>
            <a:r>
              <a:rPr lang="pt-PT" dirty="0"/>
              <a:t>Tabela staff</a:t>
            </a:r>
          </a:p>
          <a:p>
            <a:endParaRPr lang="pt-PT" dirty="0"/>
          </a:p>
          <a:p>
            <a:r>
              <a:rPr lang="pt-PT" dirty="0"/>
              <a:t>Tabela </a:t>
            </a:r>
            <a:r>
              <a:rPr lang="pt-PT" dirty="0" err="1"/>
              <a:t>dishes</a:t>
            </a:r>
            <a:endParaRPr lang="pt-PT" dirty="0"/>
          </a:p>
          <a:p>
            <a:endParaRPr lang="pt-PT" dirty="0"/>
          </a:p>
          <a:p>
            <a:r>
              <a:rPr lang="pt-PT" dirty="0"/>
              <a:t>Tabela </a:t>
            </a:r>
            <a:r>
              <a:rPr lang="pt-PT" dirty="0" err="1"/>
              <a:t>orders</a:t>
            </a:r>
            <a:endParaRPr lang="pt-PT" dirty="0"/>
          </a:p>
          <a:p>
            <a:endParaRPr lang="pt-PT" dirty="0"/>
          </a:p>
          <a:p>
            <a:r>
              <a:rPr lang="pt-PT" dirty="0"/>
              <a:t>Tabela </a:t>
            </a:r>
            <a:r>
              <a:rPr lang="pt-PT" dirty="0" err="1"/>
              <a:t>itens_orders</a:t>
            </a:r>
            <a:endParaRPr lang="pt-PT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0C767-FFBB-AC6E-986A-8EF9EF4DC0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7653" y="2052918"/>
            <a:ext cx="522922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5736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67D49-67EB-1F0F-065B-04B6EC16F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Estrutura do Banco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D2F88-5991-95DB-86C0-EEE9A60D2C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Index:</a:t>
            </a:r>
          </a:p>
          <a:p>
            <a:pPr lvl="1"/>
            <a:r>
              <a:rPr lang="pt-PT" dirty="0" err="1"/>
              <a:t>Idx_dishes_categoria</a:t>
            </a:r>
            <a:endParaRPr lang="pt-PT" dirty="0"/>
          </a:p>
          <a:p>
            <a:pPr lvl="1"/>
            <a:r>
              <a:rPr lang="pt-PT" dirty="0" err="1"/>
              <a:t>Idx_itens_orders_dish_id</a:t>
            </a:r>
            <a:r>
              <a:rPr lang="pt-PT" dirty="0"/>
              <a:t> </a:t>
            </a:r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 err="1"/>
              <a:t>View</a:t>
            </a:r>
            <a:r>
              <a:rPr lang="pt-PT" dirty="0"/>
              <a:t>:</a:t>
            </a:r>
          </a:p>
          <a:p>
            <a:pPr lvl="1"/>
            <a:r>
              <a:rPr lang="pt-PT" dirty="0" err="1"/>
              <a:t>View_vendas_categoria</a:t>
            </a:r>
            <a:endParaRPr lang="pt-PT" dirty="0"/>
          </a:p>
          <a:p>
            <a:pPr marL="457200" lvl="1" indent="0">
              <a:buNone/>
            </a:pPr>
            <a:endParaRPr lang="pt-PT" dirty="0"/>
          </a:p>
          <a:p>
            <a:r>
              <a:rPr lang="pt-PT" dirty="0" err="1"/>
              <a:t>Triggers</a:t>
            </a:r>
            <a:r>
              <a:rPr lang="pt-PT" dirty="0"/>
              <a:t>:</a:t>
            </a:r>
          </a:p>
          <a:p>
            <a:pPr lvl="1"/>
            <a:r>
              <a:rPr lang="pt-PT" dirty="0"/>
              <a:t>Histórico preço</a:t>
            </a:r>
          </a:p>
          <a:p>
            <a:pPr marL="0" indent="0">
              <a:buNone/>
            </a:pP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77620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2A4732-4509-EBED-BDAC-A81F2B281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Funcionalidade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6EC38-8427-0363-F8CA-6C6DE3D0B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Operação básica</a:t>
            </a:r>
          </a:p>
          <a:p>
            <a:pPr lvl="1"/>
            <a:r>
              <a:rPr lang="pt-PT" dirty="0" err="1"/>
              <a:t>Insert</a:t>
            </a:r>
            <a:endParaRPr lang="pt-PT" dirty="0"/>
          </a:p>
          <a:p>
            <a:pPr lvl="1"/>
            <a:r>
              <a:rPr lang="pt-PT" dirty="0" err="1"/>
              <a:t>Update</a:t>
            </a:r>
            <a:endParaRPr lang="pt-PT" dirty="0"/>
          </a:p>
          <a:p>
            <a:pPr lvl="1"/>
            <a:r>
              <a:rPr lang="pt-PT" dirty="0"/>
              <a:t>delete</a:t>
            </a:r>
          </a:p>
        </p:txBody>
      </p:sp>
    </p:spTree>
    <p:extLst>
      <p:ext uri="{BB962C8B-B14F-4D97-AF65-F5344CB8AC3E}">
        <p14:creationId xmlns:p14="http://schemas.microsoft.com/office/powerpoint/2010/main" val="14054301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300BE-8400-3B18-EDB6-1600B6E68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Benefícios do Banco de Dados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C8331-1B08-AD65-80A0-8FB1FFF878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Automação</a:t>
            </a:r>
          </a:p>
          <a:p>
            <a:endParaRPr lang="pt-PT" dirty="0"/>
          </a:p>
          <a:p>
            <a:r>
              <a:rPr lang="pt-PT" dirty="0"/>
              <a:t>Integração e Expansibilidade</a:t>
            </a:r>
          </a:p>
          <a:p>
            <a:endParaRPr lang="pt-PT" dirty="0"/>
          </a:p>
          <a:p>
            <a:r>
              <a:rPr lang="pt-PT" dirty="0" err="1"/>
              <a:t>Performace</a:t>
            </a:r>
            <a:endParaRPr lang="pt-PT" dirty="0"/>
          </a:p>
          <a:p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21418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2">
                <a:shade val="62000"/>
                <a:hueMod val="108000"/>
                <a:satMod val="164000"/>
                <a:lumMod val="69000"/>
              </a:schemeClr>
              <a:schemeClr val="bg2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ítulo 11">
            <a:extLst>
              <a:ext uri="{FF2B5EF4-FFF2-40B4-BE49-F238E27FC236}">
                <a16:creationId xmlns:a16="http://schemas.microsoft.com/office/drawing/2014/main" id="{970C361B-D32E-42E0-A41E-86C3D9AC88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894736"/>
            <a:ext cx="8825658" cy="3136490"/>
          </a:xfrm>
        </p:spPr>
        <p:txBody>
          <a:bodyPr rtlCol="0">
            <a:normAutofit/>
          </a:bodyPr>
          <a:lstStyle/>
          <a:p>
            <a:pPr algn="ctr" rtl="0"/>
            <a:r>
              <a:rPr lang="pt-PT" dirty="0"/>
              <a:t>    Obrigado!</a:t>
            </a:r>
          </a:p>
        </p:txBody>
      </p:sp>
      <p:sp>
        <p:nvSpPr>
          <p:cNvPr id="57" name="Retângulo 56">
            <a:extLst>
              <a:ext uri="{FF2B5EF4-FFF2-40B4-BE49-F238E27FC236}">
                <a16:creationId xmlns:a16="http://schemas.microsoft.com/office/drawing/2014/main" id="{318E9D62-7BA3-4D5E-8915-0D0E8661E3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5107679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ão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0521406_TF78884036_Win32" id="{6AAD1459-4B68-4B72-B642-4DE2B4225E4B}" vid="{6C776961-049D-4BD3-BA8C-81F98F943222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93813dd7ca6ad654711aa0ab317e03a3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f11dc0ce689dd3925e84e4e35398c6e7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8C88F1-1664-415F-AFCE-F6CF45809817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D16958A-754B-4396-9457-FD7A427A37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C30393A-FEC6-4A44-9E4A-6EA49F1F7DC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Design digital</Template>
  <TotalTime>298</TotalTime>
  <Words>145</Words>
  <Application>Microsoft Office PowerPoint</Application>
  <PresentationFormat>Widescreen</PresentationFormat>
  <Paragraphs>57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Century Gothic</vt:lpstr>
      <vt:lpstr>Wingdings 3</vt:lpstr>
      <vt:lpstr>Ião</vt:lpstr>
      <vt:lpstr>Birocci_food</vt:lpstr>
      <vt:lpstr>Objetivo do projeto</vt:lpstr>
      <vt:lpstr>Diagrama Entidade-Relacionamento (DER)</vt:lpstr>
      <vt:lpstr>Estrutura do Banco de Dados</vt:lpstr>
      <vt:lpstr>Estrutura do Banco de Dados</vt:lpstr>
      <vt:lpstr>Funcionalidade</vt:lpstr>
      <vt:lpstr>Benefícios do Banco de Dados</vt:lpstr>
      <vt:lpstr>    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Freire</dc:creator>
  <cp:lastModifiedBy>Gabriel Freire</cp:lastModifiedBy>
  <cp:revision>1</cp:revision>
  <dcterms:created xsi:type="dcterms:W3CDTF">2024-12-06T13:08:34Z</dcterms:created>
  <dcterms:modified xsi:type="dcterms:W3CDTF">2024-12-06T18:06:41Z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