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he Seasons" charset="1" panose="00000000000000000000"/>
      <p:regular r:id="rId18"/>
    </p:embeddedFont>
    <p:embeddedFont>
      <p:font typeface="The Seasons Italics" charset="1" panose="00000000000000000000"/>
      <p:regular r:id="rId19"/>
    </p:embeddedFont>
    <p:embeddedFont>
      <p:font typeface="Fira Code" charset="1" panose="020B0809050000020004"/>
      <p:regular r:id="rId20"/>
    </p:embeddedFont>
    <p:embeddedFont>
      <p:font typeface="Fira Code Bold" charset="1" panose="020B0809050000020004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85875" y="1990422"/>
            <a:ext cx="8385698" cy="7455648"/>
          </a:xfrm>
          <a:custGeom>
            <a:avLst/>
            <a:gdLst/>
            <a:ahLst/>
            <a:cxnLst/>
            <a:rect r="r" b="b" t="t" l="l"/>
            <a:pathLst>
              <a:path h="7455648" w="8385698">
                <a:moveTo>
                  <a:pt x="0" y="0"/>
                </a:moveTo>
                <a:lnTo>
                  <a:pt x="8385698" y="0"/>
                </a:lnTo>
                <a:lnTo>
                  <a:pt x="8385698" y="7455648"/>
                </a:lnTo>
                <a:lnTo>
                  <a:pt x="0" y="7455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76609" y="824728"/>
            <a:ext cx="12144634" cy="2073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481"/>
              </a:lnSpc>
            </a:pPr>
            <a:r>
              <a:rPr lang="en-US" sz="15481" spc="-111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TWITTER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6226" y="2749156"/>
            <a:ext cx="10071595" cy="1277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369"/>
              </a:lnSpc>
            </a:pPr>
            <a:r>
              <a:rPr lang="en-US" sz="9369" i="true" spc="-674">
                <a:solidFill>
                  <a:srgbClr val="000000"/>
                </a:solidFill>
                <a:latin typeface="The Seasons Italics"/>
                <a:ea typeface="The Seasons Italics"/>
                <a:cs typeface="The Seasons Italics"/>
                <a:sym typeface="The Seasons Italics"/>
              </a:rPr>
              <a:t>Sentiment Analysis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34728" y="4093806"/>
            <a:ext cx="9511634" cy="556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55"/>
              </a:lnSpc>
              <a:spcBef>
                <a:spcPct val="0"/>
              </a:spcBef>
            </a:pPr>
            <a:r>
              <a:rPr lang="en-US" sz="4131" spc="-185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GROUP 4 - DSF_PT11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1391" y="7416337"/>
            <a:ext cx="9353819" cy="1652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George Kariuki</a:t>
            </a:r>
          </a:p>
          <a:p>
            <a:pPr algn="l">
              <a:lnSpc>
                <a:spcPts val="4326"/>
              </a:lnSpc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Mohammed A. Sheikh</a:t>
            </a:r>
          </a:p>
          <a:p>
            <a:pPr algn="l">
              <a:lnSpc>
                <a:spcPts val="4326"/>
              </a:lnSpc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Deborah M. Omondi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43139" y="0"/>
            <a:ext cx="4202051" cy="3995769"/>
          </a:xfrm>
          <a:custGeom>
            <a:avLst/>
            <a:gdLst/>
            <a:ahLst/>
            <a:cxnLst/>
            <a:rect r="r" b="b" t="t" l="l"/>
            <a:pathLst>
              <a:path h="3995769" w="4202051">
                <a:moveTo>
                  <a:pt x="0" y="0"/>
                </a:moveTo>
                <a:lnTo>
                  <a:pt x="4202052" y="0"/>
                </a:lnTo>
                <a:lnTo>
                  <a:pt x="4202052" y="3995769"/>
                </a:lnTo>
                <a:lnTo>
                  <a:pt x="0" y="399576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5756" y="1045510"/>
            <a:ext cx="9331051" cy="3354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692"/>
              </a:lnSpc>
            </a:pPr>
            <a:r>
              <a:rPr lang="en-US" sz="14102" spc="-1015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Multiclass Classification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69743" y="4447241"/>
            <a:ext cx="15637812" cy="48709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1"/>
              </a:lnSpc>
            </a:pP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Best Performing Model</a:t>
            </a:r>
          </a:p>
          <a:p>
            <a:pPr algn="l">
              <a:lnSpc>
                <a:spcPts val="3221"/>
              </a:lnSpc>
            </a:pPr>
          </a:p>
          <a:p>
            <a:pPr algn="l">
              <a:lnSpc>
                <a:spcPts val="3221"/>
              </a:lnSpc>
            </a:pP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Logistic Regression with Oversampling gave the most balanced results across all classes.</a:t>
            </a:r>
          </a:p>
          <a:p>
            <a:pPr algn="l">
              <a:lnSpc>
                <a:spcPts val="3221"/>
              </a:lnSpc>
            </a:pPr>
          </a:p>
          <a:p>
            <a:pPr algn="l">
              <a:lnSpc>
                <a:spcPts val="3221"/>
              </a:lnSpc>
            </a:pP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Evaluation metrics (Logistic Regression + Oversampling):</a:t>
            </a:r>
          </a:p>
          <a:p>
            <a:pPr algn="l">
              <a:lnSpc>
                <a:spcPts val="3221"/>
              </a:lnSpc>
            </a:pP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- </a:t>
            </a: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Accuracy:** 66.3% </a:t>
            </a:r>
          </a:p>
          <a:p>
            <a:pPr algn="l">
              <a:lnSpc>
                <a:spcPts val="3221"/>
              </a:lnSpc>
            </a:pP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- </a:t>
            </a: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Macro F1:** 0.586 (highest among all models) </a:t>
            </a:r>
          </a:p>
          <a:p>
            <a:pPr algn="l">
              <a:lnSpc>
                <a:spcPts val="3221"/>
              </a:lnSpc>
            </a:pP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- Negative recall:** 0.43 </a:t>
            </a:r>
          </a:p>
          <a:p>
            <a:pPr algn="l">
              <a:lnSpc>
                <a:spcPts val="3221"/>
              </a:lnSpc>
            </a:pP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-</a:t>
            </a: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Neutral recall:** 0.72 </a:t>
            </a:r>
          </a:p>
          <a:p>
            <a:pPr algn="l">
              <a:lnSpc>
                <a:spcPts val="3221"/>
              </a:lnSpc>
            </a:pP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-</a:t>
            </a:r>
            <a:r>
              <a:rPr lang="en-US" sz="3127" spc="-140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 Positive recall:** 0.61 </a:t>
            </a:r>
          </a:p>
          <a:p>
            <a:pPr algn="l">
              <a:lnSpc>
                <a:spcPts val="322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866546" y="1028700"/>
            <a:ext cx="5093089" cy="7550401"/>
          </a:xfrm>
          <a:custGeom>
            <a:avLst/>
            <a:gdLst/>
            <a:ahLst/>
            <a:cxnLst/>
            <a:rect r="r" b="b" t="t" l="l"/>
            <a:pathLst>
              <a:path h="7550401" w="5093089">
                <a:moveTo>
                  <a:pt x="0" y="0"/>
                </a:moveTo>
                <a:lnTo>
                  <a:pt x="5093088" y="0"/>
                </a:lnTo>
                <a:lnTo>
                  <a:pt x="5093088" y="7550401"/>
                </a:lnTo>
                <a:lnTo>
                  <a:pt x="0" y="7550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5756" y="1016935"/>
            <a:ext cx="14994644" cy="16946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21"/>
              </a:lnSpc>
            </a:pPr>
            <a:r>
              <a:rPr lang="en-US" sz="13579" spc="-977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Recommendations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1991" y="3024609"/>
            <a:ext cx="11966404" cy="653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Handle class imbalance (SMOTE, re-weighting, or data augmentation)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Improve negative sentiment detection with richer features or contextual embeddings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Explore deep learning (BERT, RoBERTa) for improved nuance in short tweets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Deploy results in a real-time brand monitoring dashboard for Apple &amp; Google</a:t>
            </a:r>
          </a:p>
          <a:p>
            <a:pPr algn="l">
              <a:lnSpc>
                <a:spcPts val="4326"/>
              </a:lnSpc>
            </a:pPr>
          </a:p>
          <a:p>
            <a:pPr algn="l">
              <a:lnSpc>
                <a:spcPts val="4326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102145" y="4516980"/>
            <a:ext cx="6083710" cy="4114800"/>
          </a:xfrm>
          <a:custGeom>
            <a:avLst/>
            <a:gdLst/>
            <a:ahLst/>
            <a:cxnLst/>
            <a:rect r="r" b="b" t="t" l="l"/>
            <a:pathLst>
              <a:path h="4114800" w="6083710">
                <a:moveTo>
                  <a:pt x="0" y="0"/>
                </a:moveTo>
                <a:lnTo>
                  <a:pt x="6083710" y="0"/>
                </a:lnTo>
                <a:lnTo>
                  <a:pt x="60837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15507" y="2083845"/>
            <a:ext cx="10056986" cy="18840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680"/>
              </a:lnSpc>
            </a:pPr>
            <a:r>
              <a:rPr lang="en-US" sz="15200" spc="-109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Thank  You!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467090" y="3717748"/>
            <a:ext cx="9353819" cy="566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26"/>
              </a:lnSpc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Presented by:Group 4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249138" y="1804495"/>
            <a:ext cx="5038862" cy="6678010"/>
          </a:xfrm>
          <a:custGeom>
            <a:avLst/>
            <a:gdLst/>
            <a:ahLst/>
            <a:cxnLst/>
            <a:rect r="r" b="b" t="t" l="l"/>
            <a:pathLst>
              <a:path h="6678010" w="5038862">
                <a:moveTo>
                  <a:pt x="0" y="0"/>
                </a:moveTo>
                <a:lnTo>
                  <a:pt x="5038862" y="0"/>
                </a:lnTo>
                <a:lnTo>
                  <a:pt x="5038862" y="6678010"/>
                </a:lnTo>
                <a:lnTo>
                  <a:pt x="0" y="66780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48918" y="385166"/>
            <a:ext cx="10172339" cy="2511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68"/>
              </a:lnSpc>
            </a:pPr>
            <a:r>
              <a:rPr lang="en-US" sz="9668" spc="-696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Business Understanding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30684" y="3953365"/>
            <a:ext cx="12387270" cy="491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The business objective is to classify tweets into sentiment categories to gauge public perception of Apple and Google products.</a:t>
            </a:r>
          </a:p>
          <a:p>
            <a:pPr algn="l">
              <a:lnSpc>
                <a:spcPts val="4326"/>
              </a:lnSpc>
            </a:pPr>
          </a:p>
          <a:p>
            <a:pPr algn="l">
              <a:lnSpc>
                <a:spcPts val="4326"/>
              </a:lnSpc>
            </a:pPr>
          </a:p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Value:</a:t>
            </a: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Supports brand management, product strategy, competitive analysis.</a:t>
            </a:r>
          </a:p>
          <a:p>
            <a:pPr algn="l">
              <a:lnSpc>
                <a:spcPts val="4326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540473" y="967351"/>
            <a:ext cx="7391677" cy="8229600"/>
          </a:xfrm>
          <a:custGeom>
            <a:avLst/>
            <a:gdLst/>
            <a:ahLst/>
            <a:cxnLst/>
            <a:rect r="r" b="b" t="t" l="l"/>
            <a:pathLst>
              <a:path h="8229600" w="7391677">
                <a:moveTo>
                  <a:pt x="0" y="0"/>
                </a:moveTo>
                <a:lnTo>
                  <a:pt x="7391677" y="0"/>
                </a:lnTo>
                <a:lnTo>
                  <a:pt x="7391677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352550"/>
            <a:ext cx="9373223" cy="150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12000" spc="-86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Data Overview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29982" y="3352175"/>
            <a:ext cx="9771942" cy="6539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Tweets dataset:</a:t>
            </a: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9,093 rows</a:t>
            </a:r>
          </a:p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Key columns: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tweet_text – raw tweet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emotion_in_tweet_is_directed_at – product/brand (often missing)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is_there_an_emotion_directed_at_a_brand_or_product – sentiment label</a:t>
            </a:r>
          </a:p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Labels:</a:t>
            </a: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 Positive, Negative, Neutral</a:t>
            </a:r>
          </a:p>
          <a:p>
            <a:pPr algn="l">
              <a:lnSpc>
                <a:spcPts val="4326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738979" y="1028700"/>
            <a:ext cx="9220656" cy="5716807"/>
          </a:xfrm>
          <a:custGeom>
            <a:avLst/>
            <a:gdLst/>
            <a:ahLst/>
            <a:cxnLst/>
            <a:rect r="r" b="b" t="t" l="l"/>
            <a:pathLst>
              <a:path h="5716807" w="9220656">
                <a:moveTo>
                  <a:pt x="0" y="0"/>
                </a:moveTo>
                <a:lnTo>
                  <a:pt x="9220655" y="0"/>
                </a:lnTo>
                <a:lnTo>
                  <a:pt x="9220655" y="5716807"/>
                </a:lnTo>
                <a:lnTo>
                  <a:pt x="0" y="57168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66891" y="6812281"/>
            <a:ext cx="4892744" cy="3175836"/>
          </a:xfrm>
          <a:custGeom>
            <a:avLst/>
            <a:gdLst/>
            <a:ahLst/>
            <a:cxnLst/>
            <a:rect r="r" b="b" t="t" l="l"/>
            <a:pathLst>
              <a:path h="3175836" w="4892744">
                <a:moveTo>
                  <a:pt x="0" y="0"/>
                </a:moveTo>
                <a:lnTo>
                  <a:pt x="4892743" y="0"/>
                </a:lnTo>
                <a:lnTo>
                  <a:pt x="4892743" y="3175836"/>
                </a:lnTo>
                <a:lnTo>
                  <a:pt x="0" y="31758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771844"/>
            <a:ext cx="7790336" cy="2876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12000" spc="-86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Data challenges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1781" y="4595143"/>
            <a:ext cx="8779444" cy="4367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Tweets are noisy: hashtags, emojis, URLs, slang.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Class imbalance: many “No emotion” tweets.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Requires careful preprocessing.</a:t>
            </a:r>
          </a:p>
          <a:p>
            <a:pPr algn="l">
              <a:lnSpc>
                <a:spcPts val="4326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752895" y="-320442"/>
            <a:ext cx="6139512" cy="5994397"/>
          </a:xfrm>
          <a:custGeom>
            <a:avLst/>
            <a:gdLst/>
            <a:ahLst/>
            <a:cxnLst/>
            <a:rect r="r" b="b" t="t" l="l"/>
            <a:pathLst>
              <a:path h="5994397" w="6139512">
                <a:moveTo>
                  <a:pt x="0" y="0"/>
                </a:moveTo>
                <a:lnTo>
                  <a:pt x="6139512" y="0"/>
                </a:lnTo>
                <a:lnTo>
                  <a:pt x="6139512" y="5994396"/>
                </a:lnTo>
                <a:lnTo>
                  <a:pt x="0" y="59943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5283" y="913911"/>
            <a:ext cx="11418208" cy="13811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00"/>
              </a:lnSpc>
            </a:pPr>
            <a:r>
              <a:rPr lang="en-US" sz="11001" spc="-792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Preprocessing  Steps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3619052"/>
            <a:ext cx="13332586" cy="5854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72649" indent="-486325" lvl="1">
              <a:lnSpc>
                <a:spcPts val="4640"/>
              </a:lnSpc>
              <a:buFont typeface="Arial"/>
              <a:buChar char="•"/>
            </a:pPr>
            <a:r>
              <a:rPr lang="en-US" sz="4505" spc="-202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Tokenization → split text correctly (nltk TweetTokenizer).</a:t>
            </a:r>
          </a:p>
          <a:p>
            <a:pPr algn="l" marL="972649" indent="-486325" lvl="1">
              <a:lnSpc>
                <a:spcPts val="4640"/>
              </a:lnSpc>
              <a:buFont typeface="Arial"/>
              <a:buChar char="•"/>
            </a:pPr>
            <a:r>
              <a:rPr lang="en-US" sz="4505" spc="-202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Lemmatization → reduce to base forms.</a:t>
            </a:r>
          </a:p>
          <a:p>
            <a:pPr algn="l" marL="972649" indent="-486325" lvl="1">
              <a:lnSpc>
                <a:spcPts val="4640"/>
              </a:lnSpc>
              <a:buFont typeface="Arial"/>
              <a:buChar char="•"/>
            </a:pPr>
            <a:r>
              <a:rPr lang="en-US" sz="4505" spc="-202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Stopword filtering → kept negations (“not”, “no”).</a:t>
            </a:r>
          </a:p>
          <a:p>
            <a:pPr algn="l" marL="972649" indent="-486325" lvl="1">
              <a:lnSpc>
                <a:spcPts val="4640"/>
              </a:lnSpc>
              <a:buFont typeface="Arial"/>
              <a:buChar char="•"/>
            </a:pPr>
            <a:r>
              <a:rPr lang="en-US" sz="4505" spc="-202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Contractions expanded (“can’t” → “can not”).</a:t>
            </a:r>
          </a:p>
          <a:p>
            <a:pPr algn="l" marL="972649" indent="-486325" lvl="1">
              <a:lnSpc>
                <a:spcPts val="4640"/>
              </a:lnSpc>
              <a:buFont typeface="Arial"/>
              <a:buChar char="•"/>
            </a:pPr>
            <a:r>
              <a:rPr lang="en-US" sz="4505" spc="-202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Noise removal (URLs, repeated chars).</a:t>
            </a:r>
          </a:p>
          <a:p>
            <a:pPr algn="l">
              <a:lnSpc>
                <a:spcPts val="4640"/>
              </a:lnSpc>
            </a:pPr>
          </a:p>
          <a:p>
            <a:pPr algn="l">
              <a:lnSpc>
                <a:spcPts val="464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942348" y="225356"/>
            <a:ext cx="4007744" cy="4444071"/>
          </a:xfrm>
          <a:custGeom>
            <a:avLst/>
            <a:gdLst/>
            <a:ahLst/>
            <a:cxnLst/>
            <a:rect r="r" b="b" t="t" l="l"/>
            <a:pathLst>
              <a:path h="4444071" w="4007744">
                <a:moveTo>
                  <a:pt x="0" y="0"/>
                </a:moveTo>
                <a:lnTo>
                  <a:pt x="4007744" y="0"/>
                </a:lnTo>
                <a:lnTo>
                  <a:pt x="4007744" y="4444070"/>
                </a:lnTo>
                <a:lnTo>
                  <a:pt x="0" y="44440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5756" y="963672"/>
            <a:ext cx="6782644" cy="2649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87"/>
              </a:lnSpc>
            </a:pPr>
            <a:r>
              <a:rPr lang="en-US" sz="11097" spc="-799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Modeling Approach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5756" y="4960099"/>
            <a:ext cx="15849137" cy="491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Phase 1 – Binary Classification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Focused only on Positive vs. Negative sentiment.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Models tested:</a:t>
            </a:r>
          </a:p>
          <a:p>
            <a:pPr algn="l" marL="1813560" indent="-604520" lvl="2">
              <a:lnSpc>
                <a:spcPts val="4326"/>
              </a:lnSpc>
              <a:buFont typeface="Arial"/>
              <a:buChar char="⚬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Logistic Regression</a:t>
            </a:r>
          </a:p>
          <a:p>
            <a:pPr algn="l" marL="1813560" indent="-604520" lvl="2">
              <a:lnSpc>
                <a:spcPts val="4326"/>
              </a:lnSpc>
              <a:buFont typeface="Arial"/>
              <a:buChar char="⚬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Support Vector Machines (SVM)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This setup reduces complexity and establishes a performance baseline.</a:t>
            </a:r>
          </a:p>
          <a:p>
            <a:pPr algn="l">
              <a:lnSpc>
                <a:spcPts val="4326"/>
              </a:lnSpc>
            </a:pPr>
          </a:p>
          <a:p>
            <a:pPr algn="l">
              <a:lnSpc>
                <a:spcPts val="4326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541088" y="1402153"/>
            <a:ext cx="15205823" cy="7577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75"/>
              </a:lnSpc>
            </a:pPr>
            <a:r>
              <a:rPr lang="en-US" sz="5315" spc="-23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Phase 2 – Multi-Class Classification</a:t>
            </a:r>
          </a:p>
          <a:p>
            <a:pPr algn="l" marL="1147628" indent="-573814" lvl="1">
              <a:lnSpc>
                <a:spcPts val="5475"/>
              </a:lnSpc>
              <a:buFont typeface="Arial"/>
              <a:buChar char="•"/>
            </a:pPr>
            <a:r>
              <a:rPr lang="en-US" sz="5315" spc="-23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Expanded to include No emotion category.</a:t>
            </a:r>
          </a:p>
          <a:p>
            <a:pPr algn="l" marL="1147628" indent="-573814" lvl="1">
              <a:lnSpc>
                <a:spcPts val="5475"/>
              </a:lnSpc>
              <a:buFont typeface="Arial"/>
              <a:buChar char="•"/>
            </a:pPr>
            <a:r>
              <a:rPr lang="en-US" sz="5315" spc="-23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This mirrors the real-world distribution of social media sentiment.</a:t>
            </a:r>
          </a:p>
          <a:p>
            <a:pPr algn="l" marL="1147628" indent="-573814" lvl="1">
              <a:lnSpc>
                <a:spcPts val="5475"/>
              </a:lnSpc>
              <a:buFont typeface="Arial"/>
              <a:buChar char="•"/>
            </a:pPr>
            <a:r>
              <a:rPr lang="en-US" sz="5315" spc="-23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Class imbalance was addressed using sampling strategies and evaluation metrics.</a:t>
            </a:r>
          </a:p>
          <a:p>
            <a:pPr algn="l">
              <a:lnSpc>
                <a:spcPts val="5475"/>
              </a:lnSpc>
            </a:pPr>
          </a:p>
          <a:p>
            <a:pPr algn="l">
              <a:lnSpc>
                <a:spcPts val="5475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5756" y="1074085"/>
            <a:ext cx="7790336" cy="361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15200" spc="-109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Evaluation Strategy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5756" y="4946687"/>
            <a:ext cx="7790336" cy="4367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Metrics: </a:t>
            </a: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F1 Macro, Precision, Recall.</a:t>
            </a:r>
          </a:p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Confusion Matrix → </a:t>
            </a: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misclassification patterns.</a:t>
            </a:r>
          </a:p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Stratified K-Fold CV → </a:t>
            </a: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robust validation.</a:t>
            </a:r>
          </a:p>
          <a:p>
            <a:pPr algn="l">
              <a:lnSpc>
                <a:spcPts val="432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075696" y="967351"/>
            <a:ext cx="7883939" cy="8290949"/>
          </a:xfrm>
          <a:custGeom>
            <a:avLst/>
            <a:gdLst/>
            <a:ahLst/>
            <a:cxnLst/>
            <a:rect r="r" b="b" t="t" l="l"/>
            <a:pathLst>
              <a:path h="8290949" w="7883939">
                <a:moveTo>
                  <a:pt x="0" y="0"/>
                </a:moveTo>
                <a:lnTo>
                  <a:pt x="7883938" y="0"/>
                </a:lnTo>
                <a:lnTo>
                  <a:pt x="7883938" y="8290949"/>
                </a:lnTo>
                <a:lnTo>
                  <a:pt x="0" y="82909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45756" y="1074085"/>
            <a:ext cx="10056986" cy="3617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680"/>
              </a:lnSpc>
            </a:pPr>
            <a:r>
              <a:rPr lang="en-US" sz="15200" spc="-109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Binary Classification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45756" y="4946687"/>
            <a:ext cx="15471368" cy="4910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Logistic Regression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Accuracy: 84%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Negative F1: 0.56, Positive F1: 0.90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Confusion Matrix: [[75, 39], [77, 516]]</a:t>
            </a:r>
          </a:p>
          <a:p>
            <a:pPr algn="l">
              <a:lnSpc>
                <a:spcPts val="4326"/>
              </a:lnSpc>
            </a:pPr>
            <a:r>
              <a:rPr lang="en-US" sz="4200" spc="-189" b="true">
                <a:solidFill>
                  <a:srgbClr val="000000"/>
                </a:solidFill>
                <a:latin typeface="Fira Code Bold"/>
                <a:ea typeface="Fira Code Bold"/>
                <a:cs typeface="Fira Code Bold"/>
                <a:sym typeface="Fira Code Bold"/>
              </a:rPr>
              <a:t>Support Vector Machine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Accuracy: 87%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Negative F1: 0.59, Positive F1: 0.92</a:t>
            </a:r>
          </a:p>
          <a:p>
            <a:pPr algn="l" marL="906780" indent="-453390" lvl="1">
              <a:lnSpc>
                <a:spcPts val="4326"/>
              </a:lnSpc>
              <a:buFont typeface="Arial"/>
              <a:buChar char="•"/>
            </a:pPr>
            <a:r>
              <a:rPr lang="en-US" sz="4200" spc="-189">
                <a:solidFill>
                  <a:srgbClr val="000000"/>
                </a:solidFill>
                <a:latin typeface="Fira Code"/>
                <a:ea typeface="Fira Code"/>
                <a:cs typeface="Fira Code"/>
                <a:sym typeface="Fira Code"/>
              </a:rPr>
              <a:t>Confusion Matrix: [[66, 48], [42, 551]]</a:t>
            </a:r>
          </a:p>
          <a:p>
            <a:pPr algn="l">
              <a:lnSpc>
                <a:spcPts val="4326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205888" y="-175521"/>
            <a:ext cx="6961258" cy="4632401"/>
          </a:xfrm>
          <a:custGeom>
            <a:avLst/>
            <a:gdLst/>
            <a:ahLst/>
            <a:cxnLst/>
            <a:rect r="r" b="b" t="t" l="l"/>
            <a:pathLst>
              <a:path h="4632401" w="6961258">
                <a:moveTo>
                  <a:pt x="0" y="0"/>
                </a:moveTo>
                <a:lnTo>
                  <a:pt x="6961258" y="0"/>
                </a:lnTo>
                <a:lnTo>
                  <a:pt x="6961258" y="4632401"/>
                </a:lnTo>
                <a:lnTo>
                  <a:pt x="0" y="46324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DAGx_FUD61U</dc:identifier>
  <dcterms:modified xsi:type="dcterms:W3CDTF">2011-08-01T06:04:30Z</dcterms:modified>
  <cp:revision>1</cp:revision>
  <dc:title>presentation</dc:title>
</cp:coreProperties>
</file>