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9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4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1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66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14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0378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582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2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46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7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4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99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9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3891" y="251820"/>
            <a:ext cx="6600451" cy="2262781"/>
          </a:xfrm>
        </p:spPr>
        <p:txBody>
          <a:bodyPr>
            <a:normAutofit fontScale="90000"/>
          </a:bodyPr>
          <a:lstStyle/>
          <a:p>
            <a:r>
              <a:rPr b="1" dirty="0"/>
              <a:t>Customer Churn Prediction for </a:t>
            </a:r>
            <a:r>
              <a:rPr b="1" dirty="0" err="1"/>
              <a:t>SyriaTel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3890" y="3091455"/>
            <a:ext cx="6600451" cy="3395070"/>
          </a:xfrm>
        </p:spPr>
        <p:txBody>
          <a:bodyPr>
            <a:normAutofit/>
          </a:bodyPr>
          <a:lstStyle/>
          <a:p>
            <a:pPr algn="r"/>
            <a:r>
              <a:rPr b="1" dirty="0"/>
              <a:t>Using Machine Learning to Enhance Customer Retention</a:t>
            </a:r>
            <a:endParaRPr lang="en-US" b="1" dirty="0"/>
          </a:p>
          <a:p>
            <a:pPr algn="r"/>
            <a:r>
              <a:rPr lang="en-US" b="1" dirty="0"/>
              <a:t>PHASE 3 PROJECT</a:t>
            </a:r>
            <a:endParaRPr dirty="0"/>
          </a:p>
          <a:p>
            <a:pPr algn="r"/>
            <a:r>
              <a:rPr dirty="0"/>
              <a:t>Presented by: </a:t>
            </a:r>
            <a:r>
              <a:rPr lang="en-US" dirty="0"/>
              <a:t>George Kariuki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 &amp;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The Challenge:</a:t>
            </a:r>
          </a:p>
          <a:p>
            <a:r>
              <a:rPr dirty="0" err="1"/>
              <a:t>SyriaTel</a:t>
            </a:r>
            <a:r>
              <a:rPr dirty="0"/>
              <a:t> faces customer churn, a costly issue where customers leave for competitors.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Why It Matters:</a:t>
            </a:r>
          </a:p>
          <a:p>
            <a:r>
              <a:rPr dirty="0"/>
              <a:t>Losing customers means losing long-term revenue.</a:t>
            </a:r>
          </a:p>
          <a:p>
            <a:r>
              <a:rPr dirty="0"/>
              <a:t>Retaining existing customers is 5x cheaper than acquiring new ones.</a:t>
            </a:r>
          </a:p>
          <a:p>
            <a:r>
              <a:rPr dirty="0"/>
              <a:t>Data-driven retention is smarter and more scalable than blanket marketing.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Project Objectives:</a:t>
            </a:r>
          </a:p>
          <a:p>
            <a:pPr marL="0" indent="0">
              <a:buNone/>
            </a:pPr>
            <a:r>
              <a:rPr dirty="0"/>
              <a:t>✅ Predict churn with high accuracy and actionable insight.</a:t>
            </a:r>
          </a:p>
          <a:p>
            <a:pPr marL="0" indent="0">
              <a:buNone/>
            </a:pPr>
            <a:r>
              <a:rPr dirty="0"/>
              <a:t>✅ Identify key churn drivers from customer behavior.</a:t>
            </a:r>
          </a:p>
          <a:p>
            <a:pPr marL="0" indent="0">
              <a:buNone/>
            </a:pPr>
            <a:r>
              <a:rPr dirty="0"/>
              <a:t>✅ Provide interpretable outputs for decision-makers.</a:t>
            </a:r>
          </a:p>
          <a:p>
            <a:pPr marL="0" indent="0">
              <a:buNone/>
            </a:pPr>
            <a:r>
              <a:rPr dirty="0"/>
              <a:t>✅ Recommend strategic actions to reduce churn.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Scope Limitation:</a:t>
            </a:r>
          </a:p>
          <a:p>
            <a:r>
              <a:rPr dirty="0"/>
              <a:t>The model is developed in a </a:t>
            </a:r>
            <a:r>
              <a:rPr dirty="0" err="1"/>
              <a:t>Jupyter</a:t>
            </a:r>
            <a:r>
              <a:rPr dirty="0"/>
              <a:t> Notebook (no deployment), focusing on predictive power and business value.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Data Summary:</a:t>
            </a:r>
          </a:p>
          <a:p>
            <a:r>
              <a:rPr dirty="0"/>
              <a:t>Source: </a:t>
            </a:r>
            <a:r>
              <a:rPr dirty="0" err="1"/>
              <a:t>SyriaTel's</a:t>
            </a:r>
            <a:r>
              <a:rPr dirty="0"/>
              <a:t> customer service usage logs.</a:t>
            </a:r>
          </a:p>
          <a:p>
            <a:r>
              <a:rPr dirty="0"/>
              <a:t>Total rows: ~3,300 customer records</a:t>
            </a:r>
          </a:p>
          <a:p>
            <a:r>
              <a:rPr dirty="0"/>
              <a:t>Key features: account length, total charges, customer service calls, international plan, voice mail plan, minutes used, etc.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Data Preparation Steps:</a:t>
            </a:r>
          </a:p>
          <a:p>
            <a:r>
              <a:rPr dirty="0"/>
              <a:t>Re</a:t>
            </a:r>
            <a:r>
              <a:rPr lang="en-US" dirty="0"/>
              <a:t>viewed</a:t>
            </a:r>
            <a:r>
              <a:rPr dirty="0"/>
              <a:t> critical columns</a:t>
            </a:r>
          </a:p>
          <a:p>
            <a:r>
              <a:rPr dirty="0"/>
              <a:t>Normalized usage and charge values</a:t>
            </a:r>
          </a:p>
          <a:p>
            <a:r>
              <a:rPr dirty="0"/>
              <a:t>Encoded categorical features</a:t>
            </a:r>
          </a:p>
          <a:p>
            <a:r>
              <a:rPr dirty="0"/>
              <a:t>Split data into training and test sets (80/20)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8640" y="624110"/>
            <a:ext cx="6589199" cy="1280890"/>
          </a:xfrm>
        </p:spPr>
        <p:txBody>
          <a:bodyPr/>
          <a:lstStyle/>
          <a:p>
            <a:r>
              <a:rPr dirty="0"/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8640" y="2124075"/>
            <a:ext cx="6591985" cy="3777622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Model Used: Decision Tree Classifier</a:t>
            </a:r>
          </a:p>
          <a:p>
            <a:r>
              <a:rPr dirty="0"/>
              <a:t>Reason: High interpretability + suitable for categorical and continuous features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Modeling Steps:</a:t>
            </a:r>
          </a:p>
          <a:p>
            <a:r>
              <a:rPr dirty="0"/>
              <a:t>Trained baseline model on original features</a:t>
            </a:r>
          </a:p>
          <a:p>
            <a:r>
              <a:rPr dirty="0"/>
              <a:t>Applied calibration to improve predicted probability reliability</a:t>
            </a:r>
          </a:p>
          <a:p>
            <a:r>
              <a:rPr dirty="0"/>
              <a:t>Evaluated using accuracy, precision, recall, F1, and ROC AUC</a:t>
            </a:r>
          </a:p>
          <a:p>
            <a:r>
              <a:rPr dirty="0"/>
              <a:t>Visualized feature importance</a:t>
            </a:r>
            <a:r>
              <a:rPr lang="en-US" dirty="0"/>
              <a:t> </a:t>
            </a:r>
            <a:r>
              <a:rPr dirty="0"/>
              <a:t>to derive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533524"/>
            <a:ext cx="6941624" cy="48863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Performance on Test Set:</a:t>
            </a:r>
          </a:p>
          <a:p>
            <a:endParaRPr dirty="0"/>
          </a:p>
          <a:p>
            <a:r>
              <a:rPr dirty="0"/>
              <a:t>Accuracy: 96.85%</a:t>
            </a:r>
          </a:p>
          <a:p>
            <a:r>
              <a:rPr dirty="0"/>
              <a:t>Precision: 100%</a:t>
            </a:r>
          </a:p>
          <a:p>
            <a:r>
              <a:rPr dirty="0"/>
              <a:t>Recall: 78.35%</a:t>
            </a:r>
          </a:p>
          <a:p>
            <a:r>
              <a:rPr dirty="0"/>
              <a:t>F1 Score: 87.86%</a:t>
            </a:r>
          </a:p>
          <a:p>
            <a:r>
              <a:rPr dirty="0"/>
              <a:t>ROC AUC: 87.63%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Interpretation:</a:t>
            </a:r>
          </a:p>
          <a:p>
            <a:r>
              <a:rPr dirty="0"/>
              <a:t>100% precision means every predicted churner actually churns—low false alarms.</a:t>
            </a:r>
          </a:p>
          <a:p>
            <a:r>
              <a:rPr dirty="0"/>
              <a:t>78% recall means the model catches 4 out of 5 actual churners—good coverage.</a:t>
            </a:r>
          </a:p>
          <a:p>
            <a:r>
              <a:rPr dirty="0"/>
              <a:t>High AUC confirms strong separation between churn and non-churn classes.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Drivers (Feature Importance)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934885" cy="4400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Top Predictive Features:</a:t>
            </a:r>
          </a:p>
          <a:p>
            <a:r>
              <a:rPr dirty="0" err="1"/>
              <a:t>total_charge</a:t>
            </a:r>
            <a:r>
              <a:rPr dirty="0"/>
              <a:t> – Higher cumulative charges → higher churn risk</a:t>
            </a:r>
          </a:p>
          <a:p>
            <a:r>
              <a:rPr dirty="0" err="1"/>
              <a:t>customer_service_calls</a:t>
            </a:r>
            <a:r>
              <a:rPr dirty="0"/>
              <a:t> – More complaints = likely dissatisfaction</a:t>
            </a:r>
          </a:p>
          <a:p>
            <a:r>
              <a:rPr dirty="0" err="1"/>
              <a:t>voice_mail_plan</a:t>
            </a:r>
            <a:r>
              <a:rPr dirty="0"/>
              <a:t> – Lack of add-on plans suggests disengagement</a:t>
            </a:r>
          </a:p>
          <a:p>
            <a:r>
              <a:rPr dirty="0" err="1"/>
              <a:t>international_plan</a:t>
            </a:r>
            <a:r>
              <a:rPr dirty="0"/>
              <a:t> &amp; </a:t>
            </a:r>
            <a:r>
              <a:rPr dirty="0" err="1"/>
              <a:t>international_charge</a:t>
            </a:r>
            <a:r>
              <a:rPr dirty="0"/>
              <a:t> – Heavy users tend to churn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Business Interpretation:</a:t>
            </a:r>
          </a:p>
          <a:p>
            <a:r>
              <a:rPr dirty="0"/>
              <a:t>Billing issues and support dissatisfaction are key churn triggers.</a:t>
            </a:r>
          </a:p>
          <a:p>
            <a:r>
              <a:rPr dirty="0"/>
              <a:t>Customers without added services may be under-engaged.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 &amp;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Behavioral Observations from Data:</a:t>
            </a:r>
          </a:p>
          <a:p>
            <a:r>
              <a:rPr dirty="0"/>
              <a:t>Users with frequent complaints and no voicemail plan churn more.</a:t>
            </a:r>
          </a:p>
          <a:p>
            <a:r>
              <a:rPr dirty="0"/>
              <a:t>Surprisingly, long-term customers are not always loyal.</a:t>
            </a:r>
          </a:p>
          <a:p>
            <a:r>
              <a:rPr dirty="0"/>
              <a:t>High international charges without corresponding satisfaction lead to exits.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Strategic Implication:</a:t>
            </a:r>
          </a:p>
          <a:p>
            <a:r>
              <a:rPr dirty="0"/>
              <a:t>The model helps pinpoint not only who is likely to churn, but also why, enabling proactive outreach.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281210"/>
            <a:ext cx="6589199" cy="1280890"/>
          </a:xfrm>
        </p:spPr>
        <p:txBody>
          <a:bodyPr/>
          <a:lstStyle/>
          <a:p>
            <a:r>
              <a:rPr dirty="0"/>
              <a:t>Recommendations for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0" y="1590674"/>
            <a:ext cx="7162800" cy="498611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1. Targeted Retention Campaigns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customers with </a:t>
            </a:r>
            <a:r>
              <a:rPr lang="en-US" b="1" dirty="0"/>
              <a:t>high total charges</a:t>
            </a:r>
            <a:r>
              <a:rPr lang="en-US" dirty="0"/>
              <a:t>, </a:t>
            </a:r>
            <a:r>
              <a:rPr lang="en-US" b="1" dirty="0"/>
              <a:t>frequent support interactions</a:t>
            </a:r>
            <a:r>
              <a:rPr lang="en-US" dirty="0"/>
              <a:t>, or </a:t>
            </a:r>
            <a:r>
              <a:rPr lang="en-US" b="1" dirty="0"/>
              <a:t>international usage spikes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 lack of </a:t>
            </a:r>
            <a:r>
              <a:rPr lang="en-US" b="1" dirty="0"/>
              <a:t>voicemail</a:t>
            </a:r>
            <a:r>
              <a:rPr lang="en-US" dirty="0"/>
              <a:t> or </a:t>
            </a:r>
            <a:r>
              <a:rPr lang="en-US" b="1" dirty="0"/>
              <a:t>optional service bundles</a:t>
            </a:r>
            <a:endParaRPr lang="en-US" dirty="0"/>
          </a:p>
          <a:p>
            <a:r>
              <a:rPr lang="en-US" b="1" dirty="0"/>
              <a:t>2. Tiered Value Plans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Launch </a:t>
            </a:r>
            <a:r>
              <a:rPr lang="en-US" b="1" dirty="0"/>
              <a:t>discounted bundles</a:t>
            </a:r>
            <a:r>
              <a:rPr lang="en-US" dirty="0"/>
              <a:t> or </a:t>
            </a:r>
            <a:r>
              <a:rPr lang="en-US" b="1" dirty="0"/>
              <a:t>loyalty pricing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 users with </a:t>
            </a:r>
            <a:r>
              <a:rPr lang="en-US" b="1" dirty="0"/>
              <a:t>high bills but low satisfaction</a:t>
            </a:r>
            <a:endParaRPr lang="en-US" dirty="0"/>
          </a:p>
          <a:p>
            <a:r>
              <a:rPr lang="en-US" b="1" dirty="0"/>
              <a:t>3. Customer Service Quality Audit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Investigate churn linked to </a:t>
            </a:r>
            <a:r>
              <a:rPr lang="en-US" b="1" dirty="0"/>
              <a:t>multiple support calls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b="1" dirty="0"/>
              <a:t>agent training</a:t>
            </a:r>
            <a:r>
              <a:rPr lang="en-US" dirty="0"/>
              <a:t> and </a:t>
            </a:r>
            <a:r>
              <a:rPr lang="en-US" b="1" dirty="0"/>
              <a:t>escalation procedures</a:t>
            </a:r>
            <a:endParaRPr lang="en-US" dirty="0"/>
          </a:p>
          <a:p>
            <a:r>
              <a:rPr lang="en-US" b="1" dirty="0"/>
              <a:t>4. Smart Bundling &amp; Upselling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 </a:t>
            </a:r>
            <a:r>
              <a:rPr lang="en-US" b="1" dirty="0"/>
              <a:t>voicemail/international packages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 </a:t>
            </a:r>
            <a:r>
              <a:rPr lang="en-US" b="1" dirty="0"/>
              <a:t>retention incentives</a:t>
            </a:r>
            <a:r>
              <a:rPr lang="en-US" dirty="0"/>
              <a:t> near billing thresholds</a:t>
            </a:r>
          </a:p>
          <a:p>
            <a:r>
              <a:rPr lang="en-US" b="1" dirty="0"/>
              <a:t>5. Segmented Engagement Strategies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churn probabilities</a:t>
            </a:r>
            <a:r>
              <a:rPr lang="en-US" dirty="0"/>
              <a:t> to personalize:</a:t>
            </a:r>
            <a:br>
              <a:rPr lang="en-US" dirty="0"/>
            </a:br>
            <a:r>
              <a:rPr lang="en-US" dirty="0"/>
              <a:t>→ </a:t>
            </a:r>
            <a:r>
              <a:rPr lang="en-US" b="1" dirty="0"/>
              <a:t>Messaging</a:t>
            </a:r>
            <a:r>
              <a:rPr lang="en-US" dirty="0"/>
              <a:t> (value, care)</a:t>
            </a:r>
            <a:br>
              <a:rPr lang="en-US" dirty="0"/>
            </a:br>
            <a:r>
              <a:rPr lang="en-US" dirty="0"/>
              <a:t>→ </a:t>
            </a:r>
            <a:r>
              <a:rPr lang="en-US" b="1" dirty="0"/>
              <a:t>Offers</a:t>
            </a:r>
            <a:r>
              <a:rPr lang="en-US" dirty="0"/>
              <a:t> (discounts, loyalty perks)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593</Words>
  <Application>Microsoft Office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Customer Churn Prediction for SyriaTel</vt:lpstr>
      <vt:lpstr>Business Problem &amp; Relevance</vt:lpstr>
      <vt:lpstr>Project Goals &amp; Scope</vt:lpstr>
      <vt:lpstr>Data Overview</vt:lpstr>
      <vt:lpstr>Modeling Approach</vt:lpstr>
      <vt:lpstr>Model Evaluation &amp; Metrics</vt:lpstr>
      <vt:lpstr>Churn Drivers (Feature Importance)</vt:lpstr>
      <vt:lpstr>Business Insights &amp; Patterns</vt:lpstr>
      <vt:lpstr>Recommendations for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for SyriaTel</dc:title>
  <dc:subject/>
  <dc:creator>George Kariuki</dc:creator>
  <cp:keywords/>
  <dc:description>generated using python-pptx</dc:description>
  <cp:lastModifiedBy>George Kariuki</cp:lastModifiedBy>
  <cp:revision>2</cp:revision>
  <dcterms:created xsi:type="dcterms:W3CDTF">2013-01-27T09:14:16Z</dcterms:created>
  <dcterms:modified xsi:type="dcterms:W3CDTF">2025-07-25T09:49:15Z</dcterms:modified>
  <cp:category/>
</cp:coreProperties>
</file>