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swald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19" Type="http://schemas.openxmlformats.org/officeDocument/2006/relationships/font" Target="fonts/PlayfairDisplay-boldItalic.fntdata"/><Relationship Id="rId18" Type="http://schemas.openxmlformats.org/officeDocument/2006/relationships/font" Target="fonts/PlayfairDispl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a86fd37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6a86fd37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a86fd37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6a86fd37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like teaching or giving context and asking questions to students in order to check their understanding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comprehension of human language.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6a86fd37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6a86fd37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a86fd37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6a86fd37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a86fd37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6a86fd37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6a86fd37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6a86fd37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6a86fd37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6a86fd37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6a86fd37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6a86fd37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6a86fd37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6a86fd37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251550"/>
            <a:ext cx="8455500" cy="21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20"/>
              <a:t>SQuAD Question Answering</a:t>
            </a:r>
            <a:endParaRPr sz="49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20"/>
              <a:t>Im</a:t>
            </a:r>
            <a:r>
              <a:rPr lang="en" sz="4920"/>
              <a:t>b</a:t>
            </a:r>
            <a:r>
              <a:rPr lang="en" sz="4920"/>
              <a:t>a</a:t>
            </a:r>
            <a:r>
              <a:rPr lang="en" sz="4920"/>
              <a:t>l</a:t>
            </a:r>
            <a:r>
              <a:rPr lang="en" sz="4920"/>
              <a:t>an</a:t>
            </a:r>
            <a:r>
              <a:rPr lang="en" sz="4920"/>
              <a:t>c</a:t>
            </a:r>
            <a:r>
              <a:rPr lang="en" sz="4920"/>
              <a:t>e</a:t>
            </a:r>
            <a:endParaRPr sz="492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76800" y="3592725"/>
            <a:ext cx="8423100" cy="10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Gagan Gopinath, Sai Raghava Mukund, Tarun Anand</a:t>
            </a:r>
            <a:endParaRPr sz="2300"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 amt="75000"/>
          </a:blip>
          <a:srcRect b="7902" l="11762" r="0" t="0"/>
          <a:stretch/>
        </p:blipFill>
        <p:spPr>
          <a:xfrm>
            <a:off x="6714400" y="2465850"/>
            <a:ext cx="1966625" cy="8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 amt="75000"/>
          </a:blip>
          <a:srcRect b="7902" l="11762" r="0" t="0"/>
          <a:stretch/>
        </p:blipFill>
        <p:spPr>
          <a:xfrm flipH="1">
            <a:off x="459875" y="2465850"/>
            <a:ext cx="1966625" cy="8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Graphs and accuracies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Question Answering?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it important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Question Answers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100" y="1260900"/>
            <a:ext cx="4095326" cy="273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338" y="1017727"/>
            <a:ext cx="6505325" cy="37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SQuAD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250" y="643375"/>
            <a:ext cx="6060350" cy="423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34075"/>
            <a:ext cx="50541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Doesn’t work well in real-world scenarios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questions - equally important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Imbalance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313" y="76525"/>
            <a:ext cx="281940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5022" y="2495550"/>
            <a:ext cx="3539253" cy="23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6093300" y="4743300"/>
            <a:ext cx="21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Corresponding F1 scores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143675" y="2109400"/>
            <a:ext cx="21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Question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Split Up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0026" y="2633985"/>
            <a:ext cx="2492922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045313" y="4721275"/>
            <a:ext cx="32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Numeric vs Non-Numeric F1 scores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Undersampling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 sz="1800">
                <a:solidFill>
                  <a:srgbClr val="D9D9D9"/>
                </a:solidFill>
              </a:rPr>
              <a:t>Question generation</a:t>
            </a:r>
            <a:endParaRPr sz="1800"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>
                <a:solidFill>
                  <a:schemeClr val="lt2"/>
                </a:solidFill>
              </a:rPr>
              <a:t>CoQA Dataset </a:t>
            </a:r>
            <a:br>
              <a:rPr lang="en">
                <a:solidFill>
                  <a:schemeClr val="lt2"/>
                </a:solidFill>
              </a:rPr>
            </a:br>
            <a:r>
              <a:rPr lang="en">
                <a:solidFill>
                  <a:schemeClr val="lt2"/>
                </a:solidFill>
              </a:rPr>
              <a:t>Augmentation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11245" r="0" t="52967"/>
          <a:stretch/>
        </p:blipFill>
        <p:spPr>
          <a:xfrm>
            <a:off x="4145525" y="2981700"/>
            <a:ext cx="4641300" cy="16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 b="47036" l="11228" r="5846" t="4297"/>
          <a:stretch/>
        </p:blipFill>
        <p:spPr>
          <a:xfrm>
            <a:off x="4145525" y="1257300"/>
            <a:ext cx="4336500" cy="1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5">
            <a:alphaModFix/>
          </a:blip>
          <a:srcRect b="0" l="-1457" r="89562" t="0"/>
          <a:stretch/>
        </p:blipFill>
        <p:spPr>
          <a:xfrm>
            <a:off x="3557595" y="1104900"/>
            <a:ext cx="62202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>
                <a:solidFill>
                  <a:schemeClr val="lt2"/>
                </a:solidFill>
              </a:rPr>
              <a:t>Undersampling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Question generation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>
                <a:solidFill>
                  <a:schemeClr val="lt2"/>
                </a:solidFill>
              </a:rPr>
              <a:t>CoQA Dataset</a:t>
            </a:r>
            <a:br>
              <a:rPr lang="en">
                <a:solidFill>
                  <a:schemeClr val="lt2"/>
                </a:solidFill>
              </a:rPr>
            </a:br>
            <a:r>
              <a:rPr lang="en">
                <a:solidFill>
                  <a:schemeClr val="lt2"/>
                </a:solidFill>
              </a:rPr>
              <a:t>Augmentation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-24762" l="14954" r="10273" t="100000"/>
          <a:stretch/>
        </p:blipFill>
        <p:spPr>
          <a:xfrm>
            <a:off x="3653825" y="2818750"/>
            <a:ext cx="3909601" cy="87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5428400" y="548275"/>
            <a:ext cx="1497300" cy="429900"/>
          </a:xfrm>
          <a:prstGeom prst="rect">
            <a:avLst/>
          </a:prstGeom>
          <a:solidFill>
            <a:srgbClr val="7ECFE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Passage</a:t>
            </a:r>
            <a:endParaRPr b="1" sz="2000"/>
          </a:p>
        </p:txBody>
      </p:sp>
      <p:sp>
        <p:nvSpPr>
          <p:cNvPr id="116" name="Google Shape;116;p20"/>
          <p:cNvSpPr/>
          <p:nvPr/>
        </p:nvSpPr>
        <p:spPr>
          <a:xfrm>
            <a:off x="6461600" y="2850425"/>
            <a:ext cx="1497300" cy="429900"/>
          </a:xfrm>
          <a:prstGeom prst="rect">
            <a:avLst/>
          </a:prstGeom>
          <a:solidFill>
            <a:srgbClr val="7ECFE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Answer</a:t>
            </a:r>
            <a:endParaRPr b="1" sz="2000"/>
          </a:p>
        </p:txBody>
      </p:sp>
      <p:sp>
        <p:nvSpPr>
          <p:cNvPr id="117" name="Google Shape;117;p20"/>
          <p:cNvSpPr/>
          <p:nvPr/>
        </p:nvSpPr>
        <p:spPr>
          <a:xfrm>
            <a:off x="4464500" y="2850425"/>
            <a:ext cx="1497300" cy="429900"/>
          </a:xfrm>
          <a:prstGeom prst="rect">
            <a:avLst/>
          </a:prstGeom>
          <a:solidFill>
            <a:srgbClr val="7ECFE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Question</a:t>
            </a:r>
            <a:endParaRPr b="1" sz="2000"/>
          </a:p>
        </p:txBody>
      </p:sp>
      <p:sp>
        <p:nvSpPr>
          <p:cNvPr id="118" name="Google Shape;118;p20"/>
          <p:cNvSpPr/>
          <p:nvPr/>
        </p:nvSpPr>
        <p:spPr>
          <a:xfrm>
            <a:off x="5369300" y="1399350"/>
            <a:ext cx="1615500" cy="877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Q/A Generator</a:t>
            </a:r>
            <a:endParaRPr/>
          </a:p>
        </p:txBody>
      </p:sp>
      <p:cxnSp>
        <p:nvCxnSpPr>
          <p:cNvPr id="119" name="Google Shape;119;p20"/>
          <p:cNvCxnSpPr>
            <a:stCxn id="115" idx="2"/>
            <a:endCxn id="118" idx="0"/>
          </p:cNvCxnSpPr>
          <p:nvPr/>
        </p:nvCxnSpPr>
        <p:spPr>
          <a:xfrm>
            <a:off x="6177050" y="978175"/>
            <a:ext cx="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0"/>
          <p:cNvCxnSpPr>
            <a:stCxn id="118" idx="2"/>
            <a:endCxn id="117" idx="0"/>
          </p:cNvCxnSpPr>
          <p:nvPr/>
        </p:nvCxnSpPr>
        <p:spPr>
          <a:xfrm flipH="1">
            <a:off x="5213150" y="2276850"/>
            <a:ext cx="963900" cy="5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0"/>
          <p:cNvCxnSpPr>
            <a:stCxn id="118" idx="2"/>
            <a:endCxn id="116" idx="0"/>
          </p:cNvCxnSpPr>
          <p:nvPr/>
        </p:nvCxnSpPr>
        <p:spPr>
          <a:xfrm>
            <a:off x="6177050" y="2276850"/>
            <a:ext cx="1033200" cy="5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0"/>
          <p:cNvSpPr/>
          <p:nvPr/>
        </p:nvSpPr>
        <p:spPr>
          <a:xfrm>
            <a:off x="3931100" y="3702700"/>
            <a:ext cx="4596400" cy="429900"/>
          </a:xfrm>
          <a:prstGeom prst="flowChartInputOutpu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Filter</a:t>
            </a:r>
            <a:endParaRPr b="1" sz="1800"/>
          </a:p>
        </p:txBody>
      </p:sp>
      <p:sp>
        <p:nvSpPr>
          <p:cNvPr id="123" name="Google Shape;123;p20"/>
          <p:cNvSpPr/>
          <p:nvPr/>
        </p:nvSpPr>
        <p:spPr>
          <a:xfrm>
            <a:off x="3479700" y="4361400"/>
            <a:ext cx="5358900" cy="401100"/>
          </a:xfrm>
          <a:prstGeom prst="rect">
            <a:avLst/>
          </a:prstGeom>
          <a:solidFill>
            <a:srgbClr val="7ECFE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Under-represented Question-Answer Pairs</a:t>
            </a:r>
            <a:endParaRPr b="1" sz="2000"/>
          </a:p>
        </p:txBody>
      </p:sp>
      <p:cxnSp>
        <p:nvCxnSpPr>
          <p:cNvPr id="124" name="Google Shape;124;p20"/>
          <p:cNvCxnSpPr/>
          <p:nvPr/>
        </p:nvCxnSpPr>
        <p:spPr>
          <a:xfrm>
            <a:off x="6225200" y="3141075"/>
            <a:ext cx="4200" cy="4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>
                <a:solidFill>
                  <a:schemeClr val="lt2"/>
                </a:solidFill>
              </a:rPr>
              <a:t>Undersampling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 sz="1800">
                <a:solidFill>
                  <a:srgbClr val="D9D9D9"/>
                </a:solidFill>
              </a:rPr>
              <a:t>Question generation</a:t>
            </a:r>
            <a:endParaRPr sz="1800"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CoQA D</a:t>
            </a:r>
            <a:r>
              <a:rPr lang="en" sz="1800"/>
              <a:t>ataset </a:t>
            </a:r>
            <a:br>
              <a:rPr lang="en" sz="1800"/>
            </a:br>
            <a:r>
              <a:rPr lang="en" sz="1800"/>
              <a:t>Augmentation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963" y="1434625"/>
            <a:ext cx="5229225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 rotWithShape="1">
          <a:blip r:embed="rId4">
            <a:alphaModFix/>
          </a:blip>
          <a:srcRect b="-24762" l="14954" r="10273" t="100000"/>
          <a:stretch/>
        </p:blipFill>
        <p:spPr>
          <a:xfrm>
            <a:off x="4187225" y="3809350"/>
            <a:ext cx="3909601" cy="8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16185" l="13356" r="8169" t="53050"/>
          <a:stretch/>
        </p:blipFill>
        <p:spPr>
          <a:xfrm>
            <a:off x="4263425" y="1671500"/>
            <a:ext cx="4103625" cy="27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>
            <a:off x="5108838" y="1807025"/>
            <a:ext cx="2155500" cy="4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CoQA Dataset</a:t>
            </a:r>
            <a:endParaRPr b="1" sz="2000"/>
          </a:p>
        </p:txBody>
      </p:sp>
      <p:sp>
        <p:nvSpPr>
          <p:cNvPr id="135" name="Google Shape;135;p21"/>
          <p:cNvSpPr/>
          <p:nvPr/>
        </p:nvSpPr>
        <p:spPr>
          <a:xfrm>
            <a:off x="5108838" y="3864425"/>
            <a:ext cx="2155500" cy="4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SQuAD </a:t>
            </a:r>
            <a:r>
              <a:rPr b="1" lang="en" sz="2000"/>
              <a:t>Dataset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