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6a86fd3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6a86fd3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Undersampling -&gt; [What , Who , How] decrease in accuracy because of high undersampling, [Which , When , Where] in and around the baseline due to fair share of questions during training.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Question Generation -&gt; Minimal changes to metric for </a:t>
            </a:r>
            <a:r>
              <a:rPr lang="en">
                <a:solidFill>
                  <a:schemeClr val="dk1"/>
                </a:solidFill>
              </a:rPr>
              <a:t>[What , Who , How] since we didn’t really add too many questions for that.  [Which , When , Where] slight improvement. [Why] Generation method - Hard to generate.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COQA -&gt; Improvement everywhere. More similar examples for each.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9be3d7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79be3d7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6fd37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6a86fd37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a86fd3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a86fd3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teaching or giving context and asking questions to students in order to check their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comprehension of human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a86fd3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a86fd3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a86fd37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a86fd37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a86fd3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a86fd3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a86fd3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a86fd3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a86fd3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6a86fd3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a86fd3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a86fd3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a86fd3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a86fd3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251550"/>
            <a:ext cx="8455500" cy="21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/>
              <a:t>SQuAD Question Answering</a:t>
            </a:r>
            <a:endParaRPr sz="4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/>
              <a:t>Im</a:t>
            </a:r>
            <a:r>
              <a:rPr lang="en" sz="4920"/>
              <a:t>b</a:t>
            </a:r>
            <a:r>
              <a:rPr lang="en" sz="4920"/>
              <a:t>a</a:t>
            </a:r>
            <a:r>
              <a:rPr lang="en" sz="4920"/>
              <a:t>l</a:t>
            </a:r>
            <a:r>
              <a:rPr lang="en" sz="4920"/>
              <a:t>an</a:t>
            </a:r>
            <a:r>
              <a:rPr lang="en" sz="4920"/>
              <a:t>c</a:t>
            </a:r>
            <a:r>
              <a:rPr lang="en" sz="4920"/>
              <a:t>e</a:t>
            </a:r>
            <a:endParaRPr sz="49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6800" y="3592725"/>
            <a:ext cx="84231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Gagan Gopinath, Sai Raghava Mukund, Tarun Anand</a:t>
            </a:r>
            <a:endParaRPr sz="23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 amt="75000"/>
          </a:blip>
          <a:srcRect b="7902" l="11762" r="0" t="0"/>
          <a:stretch/>
        </p:blipFill>
        <p:spPr>
          <a:xfrm>
            <a:off x="6714400" y="2465850"/>
            <a:ext cx="1966625" cy="8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 amt="75000"/>
          </a:blip>
          <a:srcRect b="7902" l="11762" r="0" t="0"/>
          <a:stretch/>
        </p:blipFill>
        <p:spPr>
          <a:xfrm flipH="1">
            <a:off x="459875" y="2465850"/>
            <a:ext cx="1966625" cy="8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350" y="1303600"/>
            <a:ext cx="5687425" cy="29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50" y="1332725"/>
            <a:ext cx="5588649" cy="29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[1] Rajpurkar, Pranav, et al. "Squad: 100,000+ questions for machine comprehension of text." arXiv preprint arXiv:1606.05250 (2016).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[2] Devlin, Jacob, et al. "Bert: Pre-training of deep bidirectional transformers for language understanding." arXiv preprint arXiv:1810.04805 (2018)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[3] Rajpurkar, Pranav, Robin Jia, and Percy Liang."Know what you don’t know: Unanswerable questions for SQuAD." arXiv preprint arXiv:1806.03822(2018)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[4] Y. Zhu et al., "Aligning Books and Movies: Towards Story-Like Visual Explanations by Watching Movies and Reading Books," 2015 IEEE International Conference on Computer Vision (ICCV), 2015, pp. 19-27, doi: 10.1109/ICCV.2015.11.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[5] Sanh, Victor, et al. "DistilBERT, a distilled version of BERT: smaller, faster, cheaper and lighter." arXiv preprint arXiv:1910.01108 (2019).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[6] Zhou, Qingyu, et al. "Neural question generation from text: A preliminary study." National CCF Conference on Natural Language Processing and Chinese Computing. Springer, Cham, 2017.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[7] Gupta, Suhas. "Exploring Neural Net Augmentation to BERT for Question Answering on SQUAD 2.0." arXiv preprint arXiv:1908.01767 (2019).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[8] Kwiatkowski, Tom, et al. "Natural questions: a benchmark for question answering research." Transactions of the Association for Computational Linguistics 7 (2019): 453-466.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[9] Choi, Eunsol, et al. "QuAC:Question answering in context." arXiv preprint arXiv:1808.07036 (2018).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Question Answering?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it important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Question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100" y="1260900"/>
            <a:ext cx="4095326" cy="273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338" y="1017727"/>
            <a:ext cx="6505325" cy="37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SQuAD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50" y="643375"/>
            <a:ext cx="6060350" cy="423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34075"/>
            <a:ext cx="5054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work well in real-world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questions - equally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Imbalance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313" y="76525"/>
            <a:ext cx="2819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093300" y="4743300"/>
            <a:ext cx="21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Corresponding F1 scores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143675" y="2109400"/>
            <a:ext cx="21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Question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Split Up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026" y="2633985"/>
            <a:ext cx="2492922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045313" y="4721275"/>
            <a:ext cx="32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Numeric vs Non-Numeric F1 scores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8200" y="2662000"/>
            <a:ext cx="3002747" cy="20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cxnSp>
        <p:nvCxnSpPr>
          <p:cNvPr id="98" name="Google Shape;98;p18"/>
          <p:cNvCxnSpPr>
            <a:stCxn id="99" idx="3"/>
            <a:endCxn id="100" idx="1"/>
          </p:cNvCxnSpPr>
          <p:nvPr/>
        </p:nvCxnSpPr>
        <p:spPr>
          <a:xfrm flipH="1" rot="10800000">
            <a:off x="2761100" y="1513700"/>
            <a:ext cx="1464000" cy="113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stCxn id="99" idx="3"/>
            <a:endCxn id="102" idx="1"/>
          </p:cNvCxnSpPr>
          <p:nvPr/>
        </p:nvCxnSpPr>
        <p:spPr>
          <a:xfrm>
            <a:off x="2761100" y="2647100"/>
            <a:ext cx="14640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99" idx="3"/>
            <a:endCxn id="104" idx="1"/>
          </p:cNvCxnSpPr>
          <p:nvPr/>
        </p:nvCxnSpPr>
        <p:spPr>
          <a:xfrm>
            <a:off x="2761100" y="2647100"/>
            <a:ext cx="1485300" cy="122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300" y="1259181"/>
            <a:ext cx="1497150" cy="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263" y="2212454"/>
            <a:ext cx="1339225" cy="10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900" y="3320450"/>
            <a:ext cx="1237950" cy="12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2950" y="1761560"/>
            <a:ext cx="1778150" cy="1786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065825" y="1368788"/>
            <a:ext cx="105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RNN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065825" y="2408288"/>
            <a:ext cx="105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LSTM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065825" y="3689475"/>
            <a:ext cx="20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layfair Display"/>
                <a:ea typeface="Playfair Display"/>
                <a:cs typeface="Playfair Display"/>
                <a:sym typeface="Playfair Display"/>
              </a:rPr>
              <a:t>Transformers</a:t>
            </a:r>
            <a:endParaRPr b="1"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450625" y="3286700"/>
            <a:ext cx="3493800" cy="138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Undersampling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 sz="1800">
                <a:solidFill>
                  <a:srgbClr val="D9D9D9"/>
                </a:solidFill>
              </a:rPr>
              <a:t>Question generation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CoQA Dataset 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Augmentation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11245" r="0" t="52967"/>
          <a:stretch/>
        </p:blipFill>
        <p:spPr>
          <a:xfrm>
            <a:off x="4145525" y="2981700"/>
            <a:ext cx="4641300" cy="16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47036" l="11228" r="5846" t="4297"/>
          <a:stretch/>
        </p:blipFill>
        <p:spPr>
          <a:xfrm>
            <a:off x="4145525" y="1257300"/>
            <a:ext cx="4336500" cy="1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5">
            <a:alphaModFix/>
          </a:blip>
          <a:srcRect b="0" l="-1457" r="89562" t="0"/>
          <a:stretch/>
        </p:blipFill>
        <p:spPr>
          <a:xfrm>
            <a:off x="3557595" y="1104900"/>
            <a:ext cx="6220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Undersampling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Question generation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CoQA Dataset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Augmentation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-24762" l="14954" r="10273" t="100000"/>
          <a:stretch/>
        </p:blipFill>
        <p:spPr>
          <a:xfrm>
            <a:off x="3653825" y="2818750"/>
            <a:ext cx="3909601" cy="8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5428400" y="548275"/>
            <a:ext cx="1497300" cy="4299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Passage</a:t>
            </a:r>
            <a:endParaRPr b="1" sz="2000"/>
          </a:p>
        </p:txBody>
      </p:sp>
      <p:sp>
        <p:nvSpPr>
          <p:cNvPr id="130" name="Google Shape;130;p20"/>
          <p:cNvSpPr/>
          <p:nvPr/>
        </p:nvSpPr>
        <p:spPr>
          <a:xfrm>
            <a:off x="6461600" y="2850425"/>
            <a:ext cx="1497300" cy="4299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Answer</a:t>
            </a:r>
            <a:endParaRPr b="1" sz="2000"/>
          </a:p>
        </p:txBody>
      </p:sp>
      <p:sp>
        <p:nvSpPr>
          <p:cNvPr id="131" name="Google Shape;131;p20"/>
          <p:cNvSpPr/>
          <p:nvPr/>
        </p:nvSpPr>
        <p:spPr>
          <a:xfrm>
            <a:off x="4464500" y="2850425"/>
            <a:ext cx="1497300" cy="4299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Question</a:t>
            </a:r>
            <a:endParaRPr b="1" sz="2000"/>
          </a:p>
        </p:txBody>
      </p:sp>
      <p:sp>
        <p:nvSpPr>
          <p:cNvPr id="132" name="Google Shape;132;p20"/>
          <p:cNvSpPr/>
          <p:nvPr/>
        </p:nvSpPr>
        <p:spPr>
          <a:xfrm>
            <a:off x="5369300" y="1399350"/>
            <a:ext cx="1615500" cy="877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Q/A Generator</a:t>
            </a:r>
            <a:endParaRPr/>
          </a:p>
        </p:txBody>
      </p:sp>
      <p:cxnSp>
        <p:nvCxnSpPr>
          <p:cNvPr id="133" name="Google Shape;133;p20"/>
          <p:cNvCxnSpPr>
            <a:stCxn id="129" idx="2"/>
            <a:endCxn id="132" idx="0"/>
          </p:cNvCxnSpPr>
          <p:nvPr/>
        </p:nvCxnSpPr>
        <p:spPr>
          <a:xfrm>
            <a:off x="6177050" y="978175"/>
            <a:ext cx="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stCxn id="132" idx="2"/>
            <a:endCxn id="131" idx="0"/>
          </p:cNvCxnSpPr>
          <p:nvPr/>
        </p:nvCxnSpPr>
        <p:spPr>
          <a:xfrm flipH="1">
            <a:off x="5213150" y="2276850"/>
            <a:ext cx="9639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stCxn id="132" idx="2"/>
            <a:endCxn id="130" idx="0"/>
          </p:cNvCxnSpPr>
          <p:nvPr/>
        </p:nvCxnSpPr>
        <p:spPr>
          <a:xfrm>
            <a:off x="6177050" y="2276850"/>
            <a:ext cx="10332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0"/>
          <p:cNvSpPr/>
          <p:nvPr/>
        </p:nvSpPr>
        <p:spPr>
          <a:xfrm>
            <a:off x="3931100" y="3702700"/>
            <a:ext cx="4596400" cy="429900"/>
          </a:xfrm>
          <a:prstGeom prst="flowChartInputOutpu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Filter</a:t>
            </a:r>
            <a:endParaRPr b="1" sz="1800"/>
          </a:p>
        </p:txBody>
      </p:sp>
      <p:sp>
        <p:nvSpPr>
          <p:cNvPr id="137" name="Google Shape;137;p20"/>
          <p:cNvSpPr/>
          <p:nvPr/>
        </p:nvSpPr>
        <p:spPr>
          <a:xfrm>
            <a:off x="3479700" y="4361400"/>
            <a:ext cx="5358900" cy="4011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Under-represented Question-Answer Pairs</a:t>
            </a:r>
            <a:endParaRPr b="1" sz="2000"/>
          </a:p>
        </p:txBody>
      </p:sp>
      <p:cxnSp>
        <p:nvCxnSpPr>
          <p:cNvPr id="138" name="Google Shape;138;p20"/>
          <p:cNvCxnSpPr/>
          <p:nvPr/>
        </p:nvCxnSpPr>
        <p:spPr>
          <a:xfrm>
            <a:off x="6225200" y="3141075"/>
            <a:ext cx="42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Undersampling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 sz="1800">
                <a:solidFill>
                  <a:srgbClr val="D9D9D9"/>
                </a:solidFill>
              </a:rPr>
              <a:t>Question generation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CoQA D</a:t>
            </a:r>
            <a:r>
              <a:rPr lang="en" sz="1800"/>
              <a:t>ataset </a:t>
            </a:r>
            <a:br>
              <a:rPr lang="en" sz="1800"/>
            </a:br>
            <a:r>
              <a:rPr lang="en" sz="1800"/>
              <a:t>Augmentation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963" y="1434625"/>
            <a:ext cx="522922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b="-24762" l="14954" r="10273" t="100000"/>
          <a:stretch/>
        </p:blipFill>
        <p:spPr>
          <a:xfrm>
            <a:off x="4187225" y="3809350"/>
            <a:ext cx="3909601" cy="8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16185" l="13356" r="8169" t="53050"/>
          <a:stretch/>
        </p:blipFill>
        <p:spPr>
          <a:xfrm>
            <a:off x="4263425" y="1671500"/>
            <a:ext cx="4103625" cy="27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5108838" y="1807025"/>
            <a:ext cx="21555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CoQA Dataset</a:t>
            </a:r>
            <a:endParaRPr b="1" sz="2000"/>
          </a:p>
        </p:txBody>
      </p:sp>
      <p:sp>
        <p:nvSpPr>
          <p:cNvPr id="149" name="Google Shape;149;p21"/>
          <p:cNvSpPr/>
          <p:nvPr/>
        </p:nvSpPr>
        <p:spPr>
          <a:xfrm>
            <a:off x="5108838" y="3864425"/>
            <a:ext cx="21555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SQuAD </a:t>
            </a:r>
            <a:r>
              <a:rPr b="1" lang="en" sz="2000"/>
              <a:t>Dataset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