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5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C2F9F-82F6-4E16-B664-CB7B2097EC4F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9D588-007F-4C08-8A42-659C3B18C6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76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941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20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06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97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245364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0007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1062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65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84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1768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89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7CDA05A-CDFD-4DD8-BEC0-1E85AFCDEA83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0FB75B5-956A-4C97-BAC5-00BBB450D77A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970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uv.f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A76A7-8219-4FC9-9AEE-96C4BD61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41" y="391147"/>
            <a:ext cx="7220518" cy="914908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200" b="1" dirty="0">
                <a:latin typeface="+mn-lt"/>
              </a:rPr>
              <a:t>Rapport Descriptif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BBAEAC-73BA-451C-89A6-91B5BF60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871" y="1749162"/>
            <a:ext cx="4794558" cy="368125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endParaRPr lang="fr-FR" sz="14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fr-FR" sz="1400" dirty="0"/>
              <a:t>Ce projet vise à mettre en place un pipeline complet pour la gestion, le traitement, la transformation et la visualisation de données issues de l'</a:t>
            </a:r>
            <a:r>
              <a:rPr lang="fr-FR" sz="1400" b="1" dirty="0"/>
              <a:t>Open Data</a:t>
            </a:r>
            <a:r>
              <a:rPr lang="fr-FR" sz="1400" dirty="0"/>
              <a:t>. Les données utilisées proviennent du site </a:t>
            </a:r>
            <a:r>
              <a:rPr lang="fr-FR" sz="1400" dirty="0">
                <a:hlinkClick r:id="rId2"/>
              </a:rPr>
              <a:t>data.gouv.fr</a:t>
            </a:r>
            <a:r>
              <a:rPr lang="fr-FR" sz="1400" dirty="0"/>
              <a:t>, et concernent les </a:t>
            </a:r>
            <a:r>
              <a:rPr lang="fr-FR" sz="1400" b="1" dirty="0"/>
              <a:t>stations de taxi</a:t>
            </a:r>
            <a:r>
              <a:rPr lang="fr-FR" sz="1400" dirty="0"/>
              <a:t>. Le projet repose sur une architecture distribuée utilisant Kafka, des services Spring Boot, un système de base de données, et une application Flutter pour la visualisation sur une carte Google </a:t>
            </a:r>
            <a:r>
              <a:rPr lang="fr-FR" sz="1400" dirty="0" err="1"/>
              <a:t>Maps</a:t>
            </a:r>
            <a:r>
              <a:rPr lang="fr-FR" sz="1400" dirty="0"/>
              <a:t>,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1D3F3BF-2D95-4F56-A48F-A5C18B9D2EE1}"/>
              </a:ext>
            </a:extLst>
          </p:cNvPr>
          <p:cNvSpPr txBox="1">
            <a:spLocks/>
          </p:cNvSpPr>
          <p:nvPr/>
        </p:nvSpPr>
        <p:spPr>
          <a:xfrm>
            <a:off x="1659982" y="1533826"/>
            <a:ext cx="3424336" cy="43067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1"/>
                </a:solidFill>
              </a:rPr>
              <a:t>Contexte et Objectif</a:t>
            </a:r>
            <a:endParaRPr lang="fr-FR" b="1" dirty="0">
              <a:solidFill>
                <a:schemeClr val="tx1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64CBB43-E9EA-45C0-B427-BBA573E8490E}"/>
              </a:ext>
            </a:extLst>
          </p:cNvPr>
          <p:cNvCxnSpPr/>
          <p:nvPr/>
        </p:nvCxnSpPr>
        <p:spPr>
          <a:xfrm>
            <a:off x="1035698" y="1306055"/>
            <a:ext cx="10860833" cy="83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90BFA45-CD76-4017-AC9B-0B7E6DF88BA8}"/>
              </a:ext>
            </a:extLst>
          </p:cNvPr>
          <p:cNvSpPr txBox="1">
            <a:spLocks/>
          </p:cNvSpPr>
          <p:nvPr/>
        </p:nvSpPr>
        <p:spPr>
          <a:xfrm>
            <a:off x="6096000" y="1761901"/>
            <a:ext cx="5523721" cy="3985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1200" b="1" dirty="0"/>
          </a:p>
          <a:p>
            <a:pPr marL="0" indent="0">
              <a:buNone/>
            </a:pPr>
            <a:r>
              <a:rPr lang="fr-FR" sz="1400" b="1" dirty="0"/>
              <a:t>2.1. Source des Données</a:t>
            </a:r>
          </a:p>
          <a:p>
            <a:r>
              <a:rPr lang="fr-FR" sz="1400" dirty="0"/>
              <a:t>Les données brutes ont été récupérées depuis </a:t>
            </a:r>
            <a:r>
              <a:rPr lang="fr-FR" sz="1400" dirty="0">
                <a:hlinkClick r:id="rId2"/>
              </a:rPr>
              <a:t>data.gouv.fr</a:t>
            </a:r>
            <a:r>
              <a:rPr lang="fr-FR" sz="1400" dirty="0"/>
              <a:t>, une plateforme fournissant des jeux de données publiques en France. Ces données contiennent des informations sur les stations de taxi, notamment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Identifiant de la station.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Nom de la station.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Adresse.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Code INSEE.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Nombre d’emplacements.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Latitude et longitude.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Statut de la station (active ou inactive).</a:t>
            </a:r>
          </a:p>
          <a:p>
            <a:pPr marL="0" indent="0" algn="just">
              <a:lnSpc>
                <a:spcPct val="170000"/>
              </a:lnSpc>
              <a:buFont typeface="Arial" panose="020B0604020202020204" pitchFamily="34" charset="0"/>
              <a:buNone/>
            </a:pPr>
            <a:endParaRPr lang="fr-FR" sz="14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71D9666-CA8F-4AD3-ACB6-22B99E8E1D3D}"/>
              </a:ext>
            </a:extLst>
          </p:cNvPr>
          <p:cNvSpPr txBox="1">
            <a:spLocks/>
          </p:cNvSpPr>
          <p:nvPr/>
        </p:nvSpPr>
        <p:spPr>
          <a:xfrm>
            <a:off x="6820678" y="1532441"/>
            <a:ext cx="3945114" cy="43067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>
                <a:solidFill>
                  <a:schemeClr val="tx1"/>
                </a:solidFill>
              </a:rPr>
              <a:t>Données Open Data</a:t>
            </a:r>
          </a:p>
        </p:txBody>
      </p:sp>
    </p:spTree>
    <p:extLst>
      <p:ext uri="{BB962C8B-B14F-4D97-AF65-F5344CB8AC3E}">
        <p14:creationId xmlns:p14="http://schemas.microsoft.com/office/powerpoint/2010/main" val="180709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90BFA45-CD76-4017-AC9B-0B7E6DF88BA8}"/>
              </a:ext>
            </a:extLst>
          </p:cNvPr>
          <p:cNvSpPr txBox="1">
            <a:spLocks/>
          </p:cNvSpPr>
          <p:nvPr/>
        </p:nvSpPr>
        <p:spPr>
          <a:xfrm>
            <a:off x="1178768" y="604905"/>
            <a:ext cx="4055705" cy="398575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fr-FR" sz="1200" b="1" dirty="0"/>
          </a:p>
          <a:p>
            <a:pPr marL="0" indent="0" algn="just">
              <a:buNone/>
            </a:pPr>
            <a:endParaRPr lang="fr-FR" sz="1200" b="1" dirty="0"/>
          </a:p>
          <a:p>
            <a:pPr marL="0" indent="0" algn="just">
              <a:buNone/>
            </a:pPr>
            <a:r>
              <a:rPr lang="fr-FR" sz="1200" b="1" dirty="0"/>
              <a:t>2.2. Nettoyage et Préparation des Données</a:t>
            </a:r>
          </a:p>
          <a:p>
            <a:pPr algn="just"/>
            <a:r>
              <a:rPr lang="fr-FR" sz="1200" dirty="0"/>
              <a:t>Avant leur ingestion dans le pipeline, les données ont été nettoyées et préparées à l'aide d'</a:t>
            </a:r>
            <a:r>
              <a:rPr lang="fr-FR" sz="1200" b="1" dirty="0" err="1"/>
              <a:t>OpenRefine</a:t>
            </a:r>
            <a:r>
              <a:rPr lang="fr-FR" sz="1200" dirty="0"/>
              <a:t> 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200" b="1" dirty="0"/>
              <a:t>Correction des erreurs</a:t>
            </a:r>
            <a:r>
              <a:rPr lang="fr-FR" sz="1200" dirty="0"/>
              <a:t> dans les champs (orthographe, format des adresses, etc.).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200" b="1" dirty="0"/>
              <a:t>Suppression des doublons</a:t>
            </a:r>
            <a:r>
              <a:rPr lang="fr-FR" sz="1200" dirty="0"/>
              <a:t> pour éviter les redondances.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200" b="1" dirty="0"/>
              <a:t>Validation des coordonnées GPS</a:t>
            </a:r>
            <a:r>
              <a:rPr lang="fr-FR" sz="1200" dirty="0"/>
              <a:t> pour garantir une précision sur la carte.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200" b="1" dirty="0"/>
              <a:t>Exportation</a:t>
            </a:r>
            <a:r>
              <a:rPr lang="fr-FR" sz="1200" dirty="0"/>
              <a:t> du fichier final au format </a:t>
            </a:r>
            <a:r>
              <a:rPr lang="fr-FR" sz="1200" b="1" dirty="0"/>
              <a:t>CSV</a:t>
            </a:r>
            <a:r>
              <a:rPr lang="fr-FR" sz="1200" dirty="0"/>
              <a:t>.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71D9666-CA8F-4AD3-ACB6-22B99E8E1D3D}"/>
              </a:ext>
            </a:extLst>
          </p:cNvPr>
          <p:cNvSpPr txBox="1">
            <a:spLocks/>
          </p:cNvSpPr>
          <p:nvPr/>
        </p:nvSpPr>
        <p:spPr>
          <a:xfrm>
            <a:off x="1642189" y="389569"/>
            <a:ext cx="2687215" cy="43067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>
                <a:solidFill>
                  <a:schemeClr val="tx1"/>
                </a:solidFill>
              </a:rPr>
              <a:t>Données Open Data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147C7EF5-09AF-47A9-BACE-B13C2C1EC224}"/>
              </a:ext>
            </a:extLst>
          </p:cNvPr>
          <p:cNvSpPr txBox="1">
            <a:spLocks/>
          </p:cNvSpPr>
          <p:nvPr/>
        </p:nvSpPr>
        <p:spPr>
          <a:xfrm>
            <a:off x="5697894" y="604904"/>
            <a:ext cx="5732106" cy="462109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fr-FR" sz="1200" b="1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 </a:t>
            </a: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service producteur Kafka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pour rôle de lire les données nettoyées (au format CSV) et de les envoyer dans un </a:t>
            </a: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topic Kafka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nommé taxi-</a:t>
            </a:r>
            <a:r>
              <a:rPr lang="fr-FR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stations.raw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Voici les étapes principales :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Lecture des Données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Utilisation de la bibliothèque </a:t>
            </a:r>
            <a:r>
              <a:rPr lang="fr-FR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OpenCSV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pour </a:t>
            </a:r>
            <a:r>
              <a:rPr lang="fr-FR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parser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le fichier CSV.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Transformation en JSON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Conversion de chaque ligne du CSV en objet JSON.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Envoi vers Kafka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Les messages JSON sont envoyés au topic taxi-</a:t>
            </a:r>
            <a:r>
              <a:rPr lang="fr-FR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stations.raw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via un producteur Kafka.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Technologies </a:t>
            </a:r>
            <a:r>
              <a:rPr lang="en-US" sz="1200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Utilisées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Spring Boot.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Kafka Producer API.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OpenCSV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pour le </a:t>
            </a:r>
            <a:r>
              <a:rPr lang="fr-FR" sz="12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parsing</a:t>
            </a:r>
            <a:r>
              <a: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du fichier.</a:t>
            </a:r>
            <a:endParaRPr lang="en-US" sz="1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sz="1200" b="1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1FDBACD4-EDB8-4496-B27C-2E5D2B3A7F69}"/>
              </a:ext>
            </a:extLst>
          </p:cNvPr>
          <p:cNvSpPr txBox="1">
            <a:spLocks/>
          </p:cNvSpPr>
          <p:nvPr/>
        </p:nvSpPr>
        <p:spPr>
          <a:xfrm>
            <a:off x="6783355" y="389568"/>
            <a:ext cx="3766456" cy="43067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b="1" dirty="0">
                <a:solidFill>
                  <a:schemeClr val="tx1"/>
                </a:solidFill>
              </a:rPr>
              <a:t>Service Producteur Kafka</a:t>
            </a:r>
          </a:p>
        </p:txBody>
      </p:sp>
    </p:spTree>
    <p:extLst>
      <p:ext uri="{BB962C8B-B14F-4D97-AF65-F5344CB8AC3E}">
        <p14:creationId xmlns:p14="http://schemas.microsoft.com/office/powerpoint/2010/main" val="310708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21806F3-AA88-4BE8-A606-B82928EB59A6}"/>
              </a:ext>
            </a:extLst>
          </p:cNvPr>
          <p:cNvGrpSpPr/>
          <p:nvPr/>
        </p:nvGrpSpPr>
        <p:grpSpPr>
          <a:xfrm>
            <a:off x="1023257" y="109648"/>
            <a:ext cx="10416073" cy="5927258"/>
            <a:chOff x="5697894" y="389567"/>
            <a:chExt cx="10416073" cy="5927258"/>
          </a:xfrm>
        </p:grpSpPr>
        <p:sp>
          <p:nvSpPr>
            <p:cNvPr id="12" name="Espace réservé du contenu 2">
              <a:extLst>
                <a:ext uri="{FF2B5EF4-FFF2-40B4-BE49-F238E27FC236}">
                  <a16:creationId xmlns:a16="http://schemas.microsoft.com/office/drawing/2014/main" id="{147C7EF5-09AF-47A9-BACE-B13C2C1EC224}"/>
                </a:ext>
              </a:extLst>
            </p:cNvPr>
            <p:cNvSpPr txBox="1">
              <a:spLocks/>
            </p:cNvSpPr>
            <p:nvPr/>
          </p:nvSpPr>
          <p:spPr>
            <a:xfrm>
              <a:off x="5697894" y="604904"/>
              <a:ext cx="5732106" cy="571192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endParaRPr lang="fr-FR" sz="1200" b="1" dirty="0"/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Le </a:t>
              </a: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service consommateur Kafka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est un composant clé qui consomme les messages JSON envoyés par le producteur et les stocke dans une base de données pour une utilisation ultérieure.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Fonctionnement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Consommation Kafka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 Lecture des messages JSON depuis le topic taxi-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stations.raw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Stockage en Base de Données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MySQL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est utilisé comme base de données principale.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En cas d'indisponibilité de MySQL, le service bascule automatiquement vers une base </a:t>
              </a: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H2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persistante grâce à une logique dans l'application.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Exposition des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Données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Une API RESTful expose les données stockées dans la base.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Espace réservé du contenu 2">
              <a:extLst>
                <a:ext uri="{FF2B5EF4-FFF2-40B4-BE49-F238E27FC236}">
                  <a16:creationId xmlns:a16="http://schemas.microsoft.com/office/drawing/2014/main" id="{20C7A180-BE18-4057-B31C-15FEE55ED233}"/>
                </a:ext>
              </a:extLst>
            </p:cNvPr>
            <p:cNvSpPr txBox="1">
              <a:spLocks/>
            </p:cNvSpPr>
            <p:nvPr/>
          </p:nvSpPr>
          <p:spPr>
            <a:xfrm>
              <a:off x="11546633" y="604903"/>
              <a:ext cx="4567334" cy="571192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endParaRPr lang="en-US" sz="1200" b="1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US" sz="1200" b="1" dirty="0">
                  <a:effectLst/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Gestion des Bases de </a:t>
              </a:r>
              <a:r>
                <a:rPr lang="en-US" sz="1200" b="1" dirty="0" err="1">
                  <a:effectLst/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Données</a:t>
              </a:r>
              <a:endParaRPr lang="en-US" sz="1200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§"/>
                <a:tabLst>
                  <a:tab pos="457200" algn="l"/>
                </a:tabLs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Configuration Multiple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lvl="1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Un fichier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application.properties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global est utilisé par défaut.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1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Des fichiers spécifiques (application-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mysql.properties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et application-h2.properties) configurent respectivement MySQL et H2.</a:t>
              </a:r>
              <a:endParaRPr lang="en-US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lvl="0">
                <a:lnSpc>
                  <a:spcPct val="107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§"/>
                <a:tabLst>
                  <a:tab pos="457200" algn="l"/>
                </a:tabLst>
              </a:pP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Détection</a:t>
              </a: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Automatique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447675" lvl="1" indent="-269875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Le service teste la disponibilité de MySQL au démarrage.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47675" lvl="1" indent="-269875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Si MySQL est indisponible, il bascule automatiquement sur H2.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US" sz="1200" b="1" dirty="0">
                  <a:effectLst/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API RESTful</a:t>
              </a:r>
              <a:endParaRPr lang="en-US" sz="1200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L’API RESTful </a:t>
              </a:r>
              <a:r>
                <a:rPr lang="en-US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permet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 :</a:t>
              </a: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Récupération de toutes les stations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US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Recherche par </a:t>
              </a:r>
              <a:r>
                <a:rPr lang="en-US" sz="1200" b="1" dirty="0" err="1">
                  <a:ea typeface="Calibri" panose="020F0502020204030204" pitchFamily="34" charset="0"/>
                  <a:cs typeface="Times New Roman" panose="02020603050405020304" pitchFamily="18" charset="0"/>
                </a:rPr>
                <a:t>identifiant</a:t>
              </a:r>
              <a:r>
                <a:rPr lang="en-US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200" b="1" dirty="0">
                  <a:ea typeface="Calibri" panose="020F0502020204030204" pitchFamily="34" charset="0"/>
                  <a:cs typeface="Times New Roman" panose="02020603050405020304" pitchFamily="18" charset="0"/>
                </a:rPr>
                <a:t>Pagination des résultats pour optimiser les requêtes.</a:t>
              </a:r>
              <a:endParaRPr lang="en-US" sz="1200" b="1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buNone/>
              </a:pPr>
              <a:endParaRPr lang="fr-FR" sz="1200" b="1" dirty="0"/>
            </a:p>
          </p:txBody>
        </p:sp>
        <p:sp>
          <p:nvSpPr>
            <p:cNvPr id="13" name="Espace réservé du contenu 2">
              <a:extLst>
                <a:ext uri="{FF2B5EF4-FFF2-40B4-BE49-F238E27FC236}">
                  <a16:creationId xmlns:a16="http://schemas.microsoft.com/office/drawing/2014/main" id="{1FDBACD4-EDB8-4496-B27C-2E5D2B3A7F69}"/>
                </a:ext>
              </a:extLst>
            </p:cNvPr>
            <p:cNvSpPr txBox="1">
              <a:spLocks/>
            </p:cNvSpPr>
            <p:nvPr/>
          </p:nvSpPr>
          <p:spPr>
            <a:xfrm>
              <a:off x="9546772" y="389567"/>
              <a:ext cx="3766456" cy="43067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fr-FR" b="1" dirty="0">
                  <a:solidFill>
                    <a:schemeClr val="tx1"/>
                  </a:solidFill>
                </a:rPr>
                <a:t>Service Consommateur Kafka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966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21806F3-AA88-4BE8-A606-B82928EB59A6}"/>
              </a:ext>
            </a:extLst>
          </p:cNvPr>
          <p:cNvGrpSpPr/>
          <p:nvPr/>
        </p:nvGrpSpPr>
        <p:grpSpPr>
          <a:xfrm>
            <a:off x="995265" y="90987"/>
            <a:ext cx="5956041" cy="6767012"/>
            <a:chOff x="5697893" y="389568"/>
            <a:chExt cx="5956041" cy="6767012"/>
          </a:xfrm>
        </p:grpSpPr>
        <p:sp>
          <p:nvSpPr>
            <p:cNvPr id="12" name="Espace réservé du contenu 2">
              <a:extLst>
                <a:ext uri="{FF2B5EF4-FFF2-40B4-BE49-F238E27FC236}">
                  <a16:creationId xmlns:a16="http://schemas.microsoft.com/office/drawing/2014/main" id="{147C7EF5-09AF-47A9-BACE-B13C2C1EC224}"/>
                </a:ext>
              </a:extLst>
            </p:cNvPr>
            <p:cNvSpPr txBox="1">
              <a:spLocks/>
            </p:cNvSpPr>
            <p:nvPr/>
          </p:nvSpPr>
          <p:spPr>
            <a:xfrm>
              <a:off x="5697893" y="604903"/>
              <a:ext cx="5956041" cy="655167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fr-FR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Le </a:t>
              </a: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service Kafka </a:t>
              </a:r>
              <a:r>
                <a:rPr lang="fr-FR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Streams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est un composant autonome qui traite les données brutes issues du topic taxi-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stations.raw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 Son rôle est de transformer, regrouper et enrichir les données avant de les produire dans de nouveaux topics Kafka.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US" sz="1200" b="1" dirty="0" err="1">
                  <a:effectLst/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Fonctionnalités</a:t>
              </a:r>
              <a:endParaRPr lang="en-US" sz="1200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Regroupement</a:t>
              </a: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par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Statut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Compte le nombre de stations en fonction de leur statut (active ou inactive).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Produit les résultats dans le topic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stations.grouped.by.status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Filtrage</a:t>
              </a: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pour Paris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Filtre les stations situées à Paris à partir des champs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address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et latitude/longitude.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Produit les résultats filtrés dans le topic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paris.stations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fr-FR" sz="1200" dirty="0"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lvl="0" indent="0">
                <a:lnSpc>
                  <a:spcPct val="107000"/>
                </a:lnSpc>
                <a:spcAft>
                  <a:spcPts val="800"/>
                </a:spcAft>
                <a:buNone/>
                <a:tabLst>
                  <a:tab pos="457200" algn="l"/>
                </a:tabLs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3.    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Création</a:t>
              </a: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Automatique</a:t>
              </a: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des Topics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lvl="1">
                <a:lnSpc>
                  <a:spcPct val="107000"/>
                </a:lnSpc>
                <a:spcAft>
                  <a:spcPts val="800"/>
                </a:spcAft>
                <a:buSzPts val="1000"/>
                <a:buFont typeface="Arial" panose="020B0604020202020204" pitchFamily="34" charset="0"/>
                <a:buChar char="•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Les topics nécessaires (taxi-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stations.raw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stations.grouped.by.status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,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paris.stations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) sont créés dynamiquement au démarrage grâce à l’API Kafka Admin.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US" sz="1200" b="1" dirty="0">
                  <a:effectLst/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Technologies </a:t>
              </a:r>
              <a:r>
                <a:rPr lang="en-US" sz="1200" b="1" dirty="0" err="1">
                  <a:effectLst/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Utilisées</a:t>
              </a:r>
              <a:r>
                <a:rPr lang="en-US" sz="1200" b="1" dirty="0">
                  <a:effectLst/>
                  <a:highlight>
                    <a:srgbClr val="FFFF00"/>
                  </a:highlight>
                  <a:ea typeface="Calibri" panose="020F0502020204030204" pitchFamily="34" charset="0"/>
                  <a:cs typeface="Times New Roman" panose="02020603050405020304" pitchFamily="18" charset="0"/>
                </a:rPr>
                <a:t> : </a:t>
              </a:r>
              <a:endParaRPr lang="en-US" sz="1200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Kafka Streams API.</a:t>
              </a: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Jackson pour le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parsing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JSON.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Kafka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AdminClient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pour la gestion des topics.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457200" lvl="1" indent="0">
                <a:lnSpc>
                  <a:spcPct val="107000"/>
                </a:lnSpc>
                <a:spcAft>
                  <a:spcPts val="800"/>
                </a:spcAft>
                <a:buSzPts val="1000"/>
                <a:buNone/>
                <a:tabLst>
                  <a:tab pos="914400" algn="l"/>
                </a:tabLst>
              </a:pP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buNone/>
              </a:pPr>
              <a:endParaRPr lang="fr-FR" sz="1400" b="1" dirty="0"/>
            </a:p>
          </p:txBody>
        </p:sp>
        <p:sp>
          <p:nvSpPr>
            <p:cNvPr id="13" name="Espace réservé du contenu 2">
              <a:extLst>
                <a:ext uri="{FF2B5EF4-FFF2-40B4-BE49-F238E27FC236}">
                  <a16:creationId xmlns:a16="http://schemas.microsoft.com/office/drawing/2014/main" id="{1FDBACD4-EDB8-4496-B27C-2E5D2B3A7F69}"/>
                </a:ext>
              </a:extLst>
            </p:cNvPr>
            <p:cNvSpPr txBox="1">
              <a:spLocks/>
            </p:cNvSpPr>
            <p:nvPr/>
          </p:nvSpPr>
          <p:spPr>
            <a:xfrm>
              <a:off x="6078895" y="389568"/>
              <a:ext cx="4970104" cy="43067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fr-FR" b="1" dirty="0">
                  <a:solidFill>
                    <a:schemeClr val="tx1"/>
                  </a:solidFill>
                </a:rPr>
                <a:t>Service Kafka </a:t>
              </a:r>
              <a:r>
                <a:rPr lang="fr-FR" b="1" dirty="0" err="1">
                  <a:solidFill>
                    <a:schemeClr val="tx1"/>
                  </a:solidFill>
                </a:rPr>
                <a:t>Streams</a:t>
              </a:r>
              <a:r>
                <a:rPr lang="fr-FR" b="1" dirty="0">
                  <a:solidFill>
                    <a:schemeClr val="tx1"/>
                  </a:solidFill>
                </a:rPr>
                <a:t> Indépendant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80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21806F3-AA88-4BE8-A606-B82928EB59A6}"/>
              </a:ext>
            </a:extLst>
          </p:cNvPr>
          <p:cNvGrpSpPr/>
          <p:nvPr/>
        </p:nvGrpSpPr>
        <p:grpSpPr>
          <a:xfrm>
            <a:off x="920620" y="100317"/>
            <a:ext cx="6282612" cy="6431111"/>
            <a:chOff x="5697894" y="389568"/>
            <a:chExt cx="6282612" cy="6431111"/>
          </a:xfrm>
        </p:grpSpPr>
        <p:sp>
          <p:nvSpPr>
            <p:cNvPr id="12" name="Espace réservé du contenu 2">
              <a:extLst>
                <a:ext uri="{FF2B5EF4-FFF2-40B4-BE49-F238E27FC236}">
                  <a16:creationId xmlns:a16="http://schemas.microsoft.com/office/drawing/2014/main" id="{147C7EF5-09AF-47A9-BACE-B13C2C1EC224}"/>
                </a:ext>
              </a:extLst>
            </p:cNvPr>
            <p:cNvSpPr txBox="1">
              <a:spLocks/>
            </p:cNvSpPr>
            <p:nvPr/>
          </p:nvSpPr>
          <p:spPr>
            <a:xfrm>
              <a:off x="5697894" y="604904"/>
              <a:ext cx="6282612" cy="62157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endParaRPr lang="fr-FR" sz="1200" b="1" dirty="0"/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Une </a:t>
              </a:r>
              <a:r>
                <a:rPr lang="fr-FR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application mobile Flutter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a été développée pour visualiser les données exposées par le consommateur via son API RESTful. Cette application affiche les stations de taxi sur une carte interactive.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6.1.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Fonctionnalités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Récupération</a:t>
              </a: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des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Données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L’application consomme les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endpoints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de l’API pour récupérer les données des stations.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Affichage</a:t>
              </a: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sur Google Maps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Les stations sont affichées sur une carte Google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Maps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avec des marqueurs interactifs.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Recherche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L’utilisateur peut rechercher une station spécifique par son nom ou son adresse.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Navigation</a:t>
              </a:r>
              <a:r>
                <a:rPr lang="en-US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Possibilité d’obtenir des itinéraires vers une station sélectionnée.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6.2. Technologies </a:t>
              </a:r>
              <a:r>
                <a:rPr lang="en-US" sz="12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Utilisées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Flutter pour le développement mobile.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Google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Maps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API pour l’intégration cartographique.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http pour consommer les </a:t>
              </a:r>
              <a:r>
                <a:rPr lang="fr-FR" sz="12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endpoints</a:t>
              </a:r>
              <a:r>
                <a:rPr lang="fr-FR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REST.</a:t>
              </a:r>
              <a:endPara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buNone/>
              </a:pPr>
              <a:endParaRPr lang="fr-FR" sz="1200" b="1" dirty="0"/>
            </a:p>
          </p:txBody>
        </p:sp>
        <p:sp>
          <p:nvSpPr>
            <p:cNvPr id="13" name="Espace réservé du contenu 2">
              <a:extLst>
                <a:ext uri="{FF2B5EF4-FFF2-40B4-BE49-F238E27FC236}">
                  <a16:creationId xmlns:a16="http://schemas.microsoft.com/office/drawing/2014/main" id="{1FDBACD4-EDB8-4496-B27C-2E5D2B3A7F69}"/>
                </a:ext>
              </a:extLst>
            </p:cNvPr>
            <p:cNvSpPr txBox="1">
              <a:spLocks/>
            </p:cNvSpPr>
            <p:nvPr/>
          </p:nvSpPr>
          <p:spPr>
            <a:xfrm>
              <a:off x="6078895" y="389568"/>
              <a:ext cx="4970104" cy="43067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fr-FR" b="1" dirty="0">
                  <a:solidFill>
                    <a:schemeClr val="tx1"/>
                  </a:solidFill>
                </a:rPr>
                <a:t>Application Flutter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282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21806F3-AA88-4BE8-A606-B82928EB59A6}"/>
              </a:ext>
            </a:extLst>
          </p:cNvPr>
          <p:cNvGrpSpPr/>
          <p:nvPr/>
        </p:nvGrpSpPr>
        <p:grpSpPr>
          <a:xfrm>
            <a:off x="1023257" y="109648"/>
            <a:ext cx="10416073" cy="6244499"/>
            <a:chOff x="5697894" y="389567"/>
            <a:chExt cx="10416073" cy="6244499"/>
          </a:xfrm>
        </p:grpSpPr>
        <p:sp>
          <p:nvSpPr>
            <p:cNvPr id="12" name="Espace réservé du contenu 2">
              <a:extLst>
                <a:ext uri="{FF2B5EF4-FFF2-40B4-BE49-F238E27FC236}">
                  <a16:creationId xmlns:a16="http://schemas.microsoft.com/office/drawing/2014/main" id="{147C7EF5-09AF-47A9-BACE-B13C2C1EC224}"/>
                </a:ext>
              </a:extLst>
            </p:cNvPr>
            <p:cNvSpPr txBox="1">
              <a:spLocks/>
            </p:cNvSpPr>
            <p:nvPr/>
          </p:nvSpPr>
          <p:spPr>
            <a:xfrm>
              <a:off x="5697894" y="604904"/>
              <a:ext cx="5732106" cy="602916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buNone/>
              </a:pPr>
              <a:endParaRPr lang="fr-FR" sz="1300" b="1" dirty="0"/>
            </a:p>
            <a:p>
              <a:pPr marL="0" indent="0">
                <a:lnSpc>
                  <a:spcPct val="100000"/>
                </a:lnSpc>
                <a:spcAft>
                  <a:spcPts val="800"/>
                </a:spcAft>
                <a:buNone/>
              </a:pPr>
              <a:r>
                <a:rPr lang="en-US" sz="13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Schéma</a:t>
              </a:r>
              <a:r>
                <a:rPr lang="en-US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 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0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3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Producteur</a:t>
              </a:r>
              <a:r>
                <a:rPr lang="en-US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Kafka</a:t>
              </a: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0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Topic d'entrée : taxi-</a:t>
              </a:r>
              <a:r>
                <a:rPr lang="fr-FR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stations.raw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0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Kafka Streams</a:t>
              </a: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0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Lit taxi-</a:t>
              </a:r>
              <a:r>
                <a:rPr lang="en-US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stations.raw</a:t>
              </a: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marL="742950" lvl="1" indent="-285750">
                <a:lnSpc>
                  <a:spcPct val="100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Produit</a:t>
              </a: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dans :</a:t>
              </a:r>
            </a:p>
            <a:p>
              <a:pPr marL="1143000" lvl="2" indent="-228600">
                <a:lnSpc>
                  <a:spcPct val="100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"/>
                <a:tabLst>
                  <a:tab pos="1371600" algn="l"/>
                </a:tabLst>
              </a:pPr>
              <a:r>
                <a:rPr lang="fr-FR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stations.grouped.by.status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(regroupement par statut).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1143000" lvl="2" indent="-228600">
                <a:lnSpc>
                  <a:spcPct val="100000"/>
                </a:lnSpc>
                <a:spcAft>
                  <a:spcPts val="800"/>
                </a:spcAft>
                <a:buSzPts val="1000"/>
                <a:buFont typeface="Wingdings" panose="05000000000000000000" pitchFamily="2" charset="2"/>
                <a:buChar char=""/>
                <a:tabLst>
                  <a:tab pos="1371600" algn="l"/>
                </a:tabLst>
              </a:pPr>
              <a:r>
                <a:rPr lang="fr-FR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paris.stations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(stations filtrées pour Paris).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>
                <a:lnSpc>
                  <a:spcPct val="100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300" b="1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Consommateur</a:t>
              </a:r>
              <a:r>
                <a:rPr lang="en-US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Kafka</a:t>
              </a: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0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Lit </a:t>
              </a:r>
              <a:r>
                <a:rPr lang="fr-FR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stations.grouped.by.status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et </a:t>
              </a:r>
              <a:r>
                <a:rPr lang="fr-FR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paris.stations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0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Stocke dans MySQL (ou H2 si indisponible).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0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Expose </a:t>
              </a:r>
              <a:r>
                <a:rPr lang="en-US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une</a:t>
              </a: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API RESTful.</a:t>
              </a:r>
            </a:p>
            <a:p>
              <a:pPr marL="342900" lvl="0" indent="-342900">
                <a:lnSpc>
                  <a:spcPct val="100000"/>
                </a:lnSpc>
                <a:spcAft>
                  <a:spcPts val="800"/>
                </a:spcAft>
                <a:buFont typeface="+mj-lt"/>
                <a:buAutoNum type="arabicPeriod"/>
                <a:tabLst>
                  <a:tab pos="457200" algn="l"/>
                </a:tabLst>
              </a:pPr>
              <a:r>
                <a:rPr lang="en-US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Application Flutter</a:t>
              </a:r>
              <a:r>
                <a:rPr lang="en-US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:</a:t>
              </a:r>
            </a:p>
            <a:p>
              <a:pPr marL="742950" lvl="1" indent="-285750">
                <a:lnSpc>
                  <a:spcPct val="100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Consomme l’API pour afficher les données sur Google </a:t>
              </a:r>
              <a:r>
                <a:rPr lang="fr-FR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Maps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lnSpc>
                  <a:spcPct val="100000"/>
                </a:lnSpc>
                <a:buNone/>
              </a:pPr>
              <a:endParaRPr lang="fr-FR" sz="1300" b="1" dirty="0"/>
            </a:p>
          </p:txBody>
        </p:sp>
        <p:sp>
          <p:nvSpPr>
            <p:cNvPr id="9" name="Espace réservé du contenu 2">
              <a:extLst>
                <a:ext uri="{FF2B5EF4-FFF2-40B4-BE49-F238E27FC236}">
                  <a16:creationId xmlns:a16="http://schemas.microsoft.com/office/drawing/2014/main" id="{20C7A180-BE18-4057-B31C-15FEE55ED233}"/>
                </a:ext>
              </a:extLst>
            </p:cNvPr>
            <p:cNvSpPr txBox="1">
              <a:spLocks/>
            </p:cNvSpPr>
            <p:nvPr/>
          </p:nvSpPr>
          <p:spPr>
            <a:xfrm>
              <a:off x="11546633" y="604902"/>
              <a:ext cx="4567334" cy="602916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7000"/>
                </a:lnSpc>
                <a:spcAft>
                  <a:spcPts val="800"/>
                </a:spcAft>
                <a:buNone/>
              </a:pPr>
              <a:endParaRPr lang="en-US" sz="1300" b="1" dirty="0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Ce projet illustre un pipeline, allant de l'ingestion et de la transformation des données brutes à leur visualisation interactive. Les principaux atouts du projet incluent :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Utilisation de données publiques Open Data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Architecture distribuée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basée sur Kafka.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Gestion de la persistance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avec basculement automatique entre MySQL et H2.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Flexibilité et scalabilité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grâce à Kafka </a:t>
              </a:r>
              <a:r>
                <a:rPr lang="fr-FR" sz="1300" dirty="0" err="1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Streams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342900" lvl="0" indent="-342900" algn="just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fr-FR" sz="13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Accessibilité</a:t>
              </a: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via une application mobile intuitive.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07000"/>
                </a:lnSpc>
                <a:spcAft>
                  <a:spcPts val="800"/>
                </a:spcAft>
              </a:pPr>
              <a:r>
                <a:rPr lang="fr-FR" sz="13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Le projet démontre une intégration réussie de technologies modernes et répond efficacement aux besoins de gestion et de visualisation de données en temps réel.</a:t>
              </a: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lnSpc>
                  <a:spcPct val="107000"/>
                </a:lnSpc>
                <a:spcAft>
                  <a:spcPts val="800"/>
                </a:spcAft>
                <a:buNone/>
              </a:pPr>
              <a:endParaRPr lang="en-US" sz="13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indent="0" algn="just">
                <a:buNone/>
              </a:pPr>
              <a:endParaRPr lang="fr-FR" sz="1300" b="1" dirty="0"/>
            </a:p>
          </p:txBody>
        </p:sp>
        <p:sp>
          <p:nvSpPr>
            <p:cNvPr id="13" name="Espace réservé du contenu 2">
              <a:extLst>
                <a:ext uri="{FF2B5EF4-FFF2-40B4-BE49-F238E27FC236}">
                  <a16:creationId xmlns:a16="http://schemas.microsoft.com/office/drawing/2014/main" id="{1FDBACD4-EDB8-4496-B27C-2E5D2B3A7F69}"/>
                </a:ext>
              </a:extLst>
            </p:cNvPr>
            <p:cNvSpPr txBox="1">
              <a:spLocks/>
            </p:cNvSpPr>
            <p:nvPr/>
          </p:nvSpPr>
          <p:spPr>
            <a:xfrm>
              <a:off x="11947072" y="389567"/>
              <a:ext cx="3766456" cy="43067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fr-FR" b="1" dirty="0">
                  <a:solidFill>
                    <a:schemeClr val="tx1"/>
                  </a:solidFill>
                </a:rPr>
                <a:t>Conclusion</a:t>
              </a:r>
            </a:p>
          </p:txBody>
        </p:sp>
        <p:sp>
          <p:nvSpPr>
            <p:cNvPr id="6" name="Espace réservé du contenu 2">
              <a:extLst>
                <a:ext uri="{FF2B5EF4-FFF2-40B4-BE49-F238E27FC236}">
                  <a16:creationId xmlns:a16="http://schemas.microsoft.com/office/drawing/2014/main" id="{F8052620-4457-445F-B577-86942532DC15}"/>
                </a:ext>
              </a:extLst>
            </p:cNvPr>
            <p:cNvSpPr txBox="1">
              <a:spLocks/>
            </p:cNvSpPr>
            <p:nvPr/>
          </p:nvSpPr>
          <p:spPr>
            <a:xfrm>
              <a:off x="5973147" y="389567"/>
              <a:ext cx="3766456" cy="43067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8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Gill Sans MT" panose="020B0502020104020203" pitchFamily="34" charset="0"/>
                <a:buChar char="–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10000"/>
                </a:lnSpc>
                <a:spcBef>
                  <a:spcPts val="700"/>
                </a:spcBef>
                <a:buClr>
                  <a:schemeClr val="tx2"/>
                </a:buClr>
                <a:buFont typeface="Arial" panose="020B0604020202020204" pitchFamily="34" charset="0"/>
                <a:buChar char="•"/>
                <a:defRPr sz="1400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fr-FR" b="1" dirty="0">
                  <a:solidFill>
                    <a:schemeClr val="tx1"/>
                  </a:solidFill>
                </a:rPr>
                <a:t>Architecture Globale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819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E4D255E-1955-4EB8-8B8E-E4AA7F73B04B}"/>
              </a:ext>
            </a:extLst>
          </p:cNvPr>
          <p:cNvSpPr txBox="1"/>
          <p:nvPr/>
        </p:nvSpPr>
        <p:spPr>
          <a:xfrm>
            <a:off x="3023119" y="195944"/>
            <a:ext cx="620485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Annexe1 : Console de démarrage du serveur </a:t>
            </a:r>
            <a:r>
              <a:rPr lang="fr-FR" sz="2000" dirty="0" err="1"/>
              <a:t>Zookeeper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4153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B4AB922-9694-D508-468F-715B3AA9C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06661"/>
            <a:ext cx="12204683" cy="527020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E4D255E-1955-4EB8-8B8E-E4AA7F73B04B}"/>
              </a:ext>
            </a:extLst>
          </p:cNvPr>
          <p:cNvSpPr txBox="1"/>
          <p:nvPr/>
        </p:nvSpPr>
        <p:spPr>
          <a:xfrm>
            <a:off x="3788229" y="195944"/>
            <a:ext cx="5635689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Annexe 2 : Console de démarrage du serveur Kafka</a:t>
            </a:r>
          </a:p>
        </p:txBody>
      </p:sp>
    </p:spTree>
    <p:extLst>
      <p:ext uri="{BB962C8B-B14F-4D97-AF65-F5344CB8AC3E}">
        <p14:creationId xmlns:p14="http://schemas.microsoft.com/office/powerpoint/2010/main" val="4105287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E4D255E-1955-4EB8-8B8E-E4AA7F73B04B}"/>
              </a:ext>
            </a:extLst>
          </p:cNvPr>
          <p:cNvSpPr txBox="1"/>
          <p:nvPr/>
        </p:nvSpPr>
        <p:spPr>
          <a:xfrm>
            <a:off x="3788229" y="195944"/>
            <a:ext cx="5738326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/>
              <a:t>Annexe 3 : Le projet sur </a:t>
            </a:r>
            <a:r>
              <a:rPr lang="fr-FR" sz="2000" dirty="0" err="1"/>
              <a:t>gitHub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206550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38</TotalTime>
  <Words>1023</Words>
  <Application>Microsoft Office PowerPoint</Application>
  <PresentationFormat>Grand écran</PresentationFormat>
  <Paragraphs>117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Gill Sans MT</vt:lpstr>
      <vt:lpstr>Impact</vt:lpstr>
      <vt:lpstr>Symbol</vt:lpstr>
      <vt:lpstr>Wingdings</vt:lpstr>
      <vt:lpstr>Badge</vt:lpstr>
      <vt:lpstr>Rapport Descriptif du Projet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Descriptif du Projet</dc:title>
  <dc:creator>Holali David GAVI</dc:creator>
  <cp:lastModifiedBy>GAVI Holali David</cp:lastModifiedBy>
  <cp:revision>6</cp:revision>
  <dcterms:created xsi:type="dcterms:W3CDTF">2025-01-19T08:09:40Z</dcterms:created>
  <dcterms:modified xsi:type="dcterms:W3CDTF">2025-01-20T13:04:44Z</dcterms:modified>
</cp:coreProperties>
</file>