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2F9F-82F6-4E16-B664-CB7B2097EC4F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9D588-007F-4C08-8A42-659C3B18C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4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0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453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000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06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76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7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A76A7-8219-4FC9-9AEE-96C4BD61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1" y="391147"/>
            <a:ext cx="7220518" cy="91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latin typeface="+mn-lt"/>
              </a:rPr>
              <a:t>Rapport Descriptif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BAEAC-73BA-451C-89A6-91B5BF60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71" y="1749162"/>
            <a:ext cx="4794558" cy="368125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fr-FR" sz="1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fr-FR" sz="1400" dirty="0"/>
              <a:t>Ce projet vise à mettre en place un pipeline complet pour la gestion, le traitement, la transformation et la visualisation de données issues de l'</a:t>
            </a:r>
            <a:r>
              <a:rPr lang="fr-FR" sz="1400" b="1" dirty="0"/>
              <a:t>Open Data</a:t>
            </a:r>
            <a:r>
              <a:rPr lang="fr-FR" sz="1400" dirty="0"/>
              <a:t>. Les données utilisées proviennent du site </a:t>
            </a:r>
            <a:r>
              <a:rPr lang="fr-FR" sz="1400" dirty="0">
                <a:hlinkClick r:id="rId2"/>
              </a:rPr>
              <a:t>data.gouv.fr</a:t>
            </a:r>
            <a:r>
              <a:rPr lang="fr-FR" sz="1400" dirty="0"/>
              <a:t>, et concernent les </a:t>
            </a:r>
            <a:r>
              <a:rPr lang="fr-FR" sz="1400" b="1" dirty="0"/>
              <a:t>stations de taxi</a:t>
            </a:r>
            <a:r>
              <a:rPr lang="fr-FR" sz="1400" dirty="0"/>
              <a:t>. Le projet repose sur une architecture distribuée utilisant Kafka, des services Spring Boot, un système de base de données, et une application Flutter pour la visualisation sur une carte Google </a:t>
            </a:r>
            <a:r>
              <a:rPr lang="fr-FR" sz="1400" dirty="0" err="1"/>
              <a:t>Maps</a:t>
            </a:r>
            <a:r>
              <a:rPr lang="fr-FR" sz="1400" dirty="0"/>
              <a:t>,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D3F3BF-2D95-4F56-A48F-A5C18B9D2EE1}"/>
              </a:ext>
            </a:extLst>
          </p:cNvPr>
          <p:cNvSpPr txBox="1">
            <a:spLocks/>
          </p:cNvSpPr>
          <p:nvPr/>
        </p:nvSpPr>
        <p:spPr>
          <a:xfrm>
            <a:off x="1659982" y="1533826"/>
            <a:ext cx="3424336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Contexte et Objectif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64CBB43-E9EA-45C0-B427-BBA573E8490E}"/>
              </a:ext>
            </a:extLst>
          </p:cNvPr>
          <p:cNvCxnSpPr/>
          <p:nvPr/>
        </p:nvCxnSpPr>
        <p:spPr>
          <a:xfrm>
            <a:off x="1035698" y="1306055"/>
            <a:ext cx="10860833" cy="8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0BFA45-CD76-4017-AC9B-0B7E6DF88BA8}"/>
              </a:ext>
            </a:extLst>
          </p:cNvPr>
          <p:cNvSpPr txBox="1">
            <a:spLocks/>
          </p:cNvSpPr>
          <p:nvPr/>
        </p:nvSpPr>
        <p:spPr>
          <a:xfrm>
            <a:off x="6096000" y="1761901"/>
            <a:ext cx="5523721" cy="3985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200" b="1" dirty="0"/>
          </a:p>
          <a:p>
            <a:pPr marL="0" indent="0">
              <a:buNone/>
            </a:pPr>
            <a:r>
              <a:rPr lang="fr-FR" sz="1400" b="1" dirty="0"/>
              <a:t>2.1. Source des Données</a:t>
            </a:r>
          </a:p>
          <a:p>
            <a:r>
              <a:rPr lang="fr-FR" sz="1400" dirty="0"/>
              <a:t>Les données brutes ont été récupérées depuis </a:t>
            </a:r>
            <a:r>
              <a:rPr lang="fr-FR" sz="1400" dirty="0">
                <a:hlinkClick r:id="rId2"/>
              </a:rPr>
              <a:t>data.gouv.fr</a:t>
            </a:r>
            <a:r>
              <a:rPr lang="fr-FR" sz="1400" dirty="0"/>
              <a:t>, une plateforme fournissant des jeux de données publiques en France. Ces données contiennent des informations sur les stations de taxi, notamment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Identifiant de la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Nom de la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Adresse.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Code INSEE.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Nombre d’emplacements.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Latitude et longitude.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Statut de la station (active ou inactive).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1D9666-CA8F-4AD3-ACB6-22B99E8E1D3D}"/>
              </a:ext>
            </a:extLst>
          </p:cNvPr>
          <p:cNvSpPr txBox="1">
            <a:spLocks/>
          </p:cNvSpPr>
          <p:nvPr/>
        </p:nvSpPr>
        <p:spPr>
          <a:xfrm>
            <a:off x="6820678" y="1532441"/>
            <a:ext cx="3945114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Données Open Data</a:t>
            </a:r>
          </a:p>
        </p:txBody>
      </p:sp>
    </p:spTree>
    <p:extLst>
      <p:ext uri="{BB962C8B-B14F-4D97-AF65-F5344CB8AC3E}">
        <p14:creationId xmlns:p14="http://schemas.microsoft.com/office/powerpoint/2010/main" val="18070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0BFA45-CD76-4017-AC9B-0B7E6DF88BA8}"/>
              </a:ext>
            </a:extLst>
          </p:cNvPr>
          <p:cNvSpPr txBox="1">
            <a:spLocks/>
          </p:cNvSpPr>
          <p:nvPr/>
        </p:nvSpPr>
        <p:spPr>
          <a:xfrm>
            <a:off x="1178768" y="604905"/>
            <a:ext cx="4055705" cy="3985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200" b="1" dirty="0"/>
          </a:p>
          <a:p>
            <a:pPr marL="0" indent="0" algn="just">
              <a:buNone/>
            </a:pPr>
            <a:endParaRPr lang="fr-FR" sz="1200" b="1" dirty="0"/>
          </a:p>
          <a:p>
            <a:pPr marL="0" indent="0" algn="just">
              <a:buNone/>
            </a:pPr>
            <a:r>
              <a:rPr lang="fr-FR" sz="1200" b="1" dirty="0"/>
              <a:t>2.2. Nettoyage et Préparation des Données</a:t>
            </a:r>
          </a:p>
          <a:p>
            <a:pPr algn="just"/>
            <a:r>
              <a:rPr lang="fr-FR" sz="1200" dirty="0"/>
              <a:t>Avant leur ingestion dans le pipeline, les données ont été nettoyées et préparées à l'aide d'</a:t>
            </a:r>
            <a:r>
              <a:rPr lang="fr-FR" sz="1200" b="1" dirty="0" err="1"/>
              <a:t>OpenRefine</a:t>
            </a:r>
            <a:r>
              <a:rPr lang="fr-FR" sz="1200" dirty="0"/>
              <a:t>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Correction des erreurs</a:t>
            </a:r>
            <a:r>
              <a:rPr lang="fr-FR" sz="1200" dirty="0"/>
              <a:t> dans les champs (orthographe, format des adresses, etc.).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Suppression des doublons</a:t>
            </a:r>
            <a:r>
              <a:rPr lang="fr-FR" sz="1200" dirty="0"/>
              <a:t> pour éviter les redondances.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Validation des coordonnées GPS</a:t>
            </a:r>
            <a:r>
              <a:rPr lang="fr-FR" sz="1200" dirty="0"/>
              <a:t> pour garantir une précision sur la carte.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Exportation</a:t>
            </a:r>
            <a:r>
              <a:rPr lang="fr-FR" sz="1200" dirty="0"/>
              <a:t> du fichier final au format </a:t>
            </a:r>
            <a:r>
              <a:rPr lang="fr-FR" sz="1200" b="1" dirty="0"/>
              <a:t>CSV</a:t>
            </a:r>
            <a:r>
              <a:rPr lang="fr-FR" sz="1200" dirty="0"/>
              <a:t>.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1D9666-CA8F-4AD3-ACB6-22B99E8E1D3D}"/>
              </a:ext>
            </a:extLst>
          </p:cNvPr>
          <p:cNvSpPr txBox="1">
            <a:spLocks/>
          </p:cNvSpPr>
          <p:nvPr/>
        </p:nvSpPr>
        <p:spPr>
          <a:xfrm>
            <a:off x="1642189" y="389569"/>
            <a:ext cx="2687215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Données Open Data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47C7EF5-09AF-47A9-BACE-B13C2C1EC224}"/>
              </a:ext>
            </a:extLst>
          </p:cNvPr>
          <p:cNvSpPr txBox="1">
            <a:spLocks/>
          </p:cNvSpPr>
          <p:nvPr/>
        </p:nvSpPr>
        <p:spPr>
          <a:xfrm>
            <a:off x="5697894" y="604904"/>
            <a:ext cx="5732106" cy="46210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2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service producteur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pour rôle de lire les données nettoyées (au format CSV) et de les envoyer dans un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topic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nommé taxi-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stations.raw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Voici les étapes principales :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Lecture des Données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Utilisation de la bibliothèque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OpenCSV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 fichier CSV.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Transformation en JSON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Conversion de chaque ligne du CSV en objet JSON.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Envoi vers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Les messages JSON sont envoyés au topic taxi-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stations.raw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via un producteur Kafka.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Utilisées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Spring Boot.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Kafka Producer API.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OpenCSV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le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 fichier.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200" b="1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FDBACD4-EDB8-4496-B27C-2E5D2B3A7F69}"/>
              </a:ext>
            </a:extLst>
          </p:cNvPr>
          <p:cNvSpPr txBox="1">
            <a:spLocks/>
          </p:cNvSpPr>
          <p:nvPr/>
        </p:nvSpPr>
        <p:spPr>
          <a:xfrm>
            <a:off x="6783355" y="389568"/>
            <a:ext cx="3766456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Service Producteur Kafka</a:t>
            </a:r>
          </a:p>
        </p:txBody>
      </p:sp>
    </p:spTree>
    <p:extLst>
      <p:ext uri="{BB962C8B-B14F-4D97-AF65-F5344CB8AC3E}">
        <p14:creationId xmlns:p14="http://schemas.microsoft.com/office/powerpoint/2010/main" val="31070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1023257" y="109648"/>
            <a:ext cx="10416073" cy="5927258"/>
            <a:chOff x="5697894" y="389567"/>
            <a:chExt cx="10416073" cy="5927258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5732106" cy="57119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fr-FR" sz="1200" b="1" dirty="0"/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service consommateur Kafka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un composant clé qui consomme les messages JSON envoyés par le producteur et les stocke dans une base de données pour une utilisation ultérieure.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Fonctionnement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Consommation Kafka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 Lecture des messages JSON depuis le topic 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Stockage en Base de Données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utilisé comme base de données principale.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 cas d'indisponibilité de MySQL, le service bascule automatiquement vers une base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persistante grâce à une logique dans l'application.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Exposition des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 API RESTful expose les données stockées dans la base.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20C7A180-BE18-4057-B31C-15FEE55ED233}"/>
                </a:ext>
              </a:extLst>
            </p:cNvPr>
            <p:cNvSpPr txBox="1">
              <a:spLocks/>
            </p:cNvSpPr>
            <p:nvPr/>
          </p:nvSpPr>
          <p:spPr>
            <a:xfrm>
              <a:off x="11546633" y="604903"/>
              <a:ext cx="4567334" cy="5711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2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Gestion des Bases de </a:t>
              </a: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§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Configuration Multiple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 fichier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application.properties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global est utilisé par défaut.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Des fichiers spécifiques (application-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mysql.properties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application-h2.properties) configurent respectivement MySQL et H2.</a:t>
              </a:r>
              <a:endPara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§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Détection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Automatique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447675" lvl="1" indent="-269875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service teste la disponibilité de MySQL au démarrage.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47675" lvl="1" indent="-269875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 MySQL est indisponible, il bascule automatiquement sur H2.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API RESTful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L’API RESTful 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permet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 :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Récupération de toutes les 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Recherche par </a:t>
              </a:r>
              <a:r>
                <a:rPr lang="en-US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identifiant</a:t>
              </a:r>
              <a:r>
                <a:rPr lang="en-US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Pagination des résultats pour optimiser les requêtes.</a:t>
              </a:r>
              <a:endParaRPr lang="en-US" sz="12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2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9546772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Service Consommateur Kafka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66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995265" y="90987"/>
            <a:ext cx="5956041" cy="6767012"/>
            <a:chOff x="5697893" y="389568"/>
            <a:chExt cx="5956041" cy="6767012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3" y="604903"/>
              <a:ext cx="5956041" cy="65516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service Kafka </a:t>
              </a:r>
              <a:r>
                <a:rPr lang="fr-FR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Streams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un composant autonome qui traite les données brutes issues du topic 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 Son rôle est de transformer, regrouper et enrichir les données avant de les produire dans de nouveaux topics Kafka.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Fonctionnalités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Regroupement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par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Statut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Compte le nombre de stations en fonction de leur statut (active ou inactive).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 les résultats dans le topic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Filtrage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pour Paris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Filtre les stations situées à Paris à partir des champs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address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latitude/longitude.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 les résultats filtrés dans le topic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fr-FR" sz="12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>
                <a:lnSpc>
                  <a:spcPct val="107000"/>
                </a:lnSpc>
                <a:spcAft>
                  <a:spcPts val="800"/>
                </a:spcAft>
                <a:buNone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3.    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Création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Automatique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des Topics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Les topics nécessaires (taxi-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) sont créés dynamiquement au démarrage grâce à l’API Kafka Admin.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Technologies </a:t>
              </a: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Utilisées</a:t>
              </a: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Streams API.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Jackson pour 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parsing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JSON.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AdminClient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pour la gestion des topics.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07000"/>
                </a:lnSpc>
                <a:spcAft>
                  <a:spcPts val="800"/>
                </a:spcAft>
                <a:buSzPts val="1000"/>
                <a:buNone/>
                <a:tabLst>
                  <a:tab pos="914400" algn="l"/>
                </a:tabLst>
              </a:pP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4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6078895" y="389568"/>
              <a:ext cx="4970104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Service Kafka </a:t>
              </a:r>
              <a:r>
                <a:rPr lang="fr-FR" b="1" dirty="0" err="1">
                  <a:solidFill>
                    <a:schemeClr val="tx1"/>
                  </a:solidFill>
                </a:rPr>
                <a:t>Streams</a:t>
              </a:r>
              <a:r>
                <a:rPr lang="fr-FR" b="1" dirty="0">
                  <a:solidFill>
                    <a:schemeClr val="tx1"/>
                  </a:solidFill>
                </a:rPr>
                <a:t> Indépendant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8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920620" y="100317"/>
            <a:ext cx="6282612" cy="6431111"/>
            <a:chOff x="5697894" y="389568"/>
            <a:chExt cx="6282612" cy="6431111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6282612" cy="6215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fr-FR" sz="1200" b="1" dirty="0"/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mobile Flutter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 été développée pour visualiser les données exposées par le consommateur via son API RESTful. Cette application affiche les stations de taxi sur une carte interactive.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6.1.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Fonctionnalités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Récupération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L’application consomme les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endpoints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 l’API pour récupérer les données des stations.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Affichage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sur Google Maps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Les stations sont affichées sur une carte Google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avec des marqueurs interactifs.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Recherche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L’utilisateur peut rechercher une station spécifique par son nom ou son adresse.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Navigation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Possibilité d’obtenir des itinéraires vers une station sélectionnée.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6.2. Technologies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Utilisées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Flutter pour le développement mobile.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Google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API pour l’intégration cartographique.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http pour consommer les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endpoints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REST.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2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6078895" y="389568"/>
              <a:ext cx="4970104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Application Flutter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2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1023257" y="109648"/>
            <a:ext cx="10416073" cy="6244499"/>
            <a:chOff x="5697894" y="389567"/>
            <a:chExt cx="10416073" cy="6244499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5732106" cy="60291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endParaRPr lang="fr-FR" sz="1300" b="1" dirty="0"/>
            </a:p>
            <a:p>
              <a:pPr marL="0" indent="0">
                <a:lnSpc>
                  <a:spcPct val="100000"/>
                </a:lnSpc>
                <a:spcAft>
                  <a:spcPts val="800"/>
                </a:spcAft>
                <a:buNone/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Schéma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Producteur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Kafka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Topic d'entrée : taxi-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Streams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Lit taxi-</a:t>
              </a: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dans :</a:t>
              </a:r>
            </a:p>
            <a:p>
              <a:pPr marL="1143000" lvl="2" indent="-228600">
                <a:lnSpc>
                  <a:spcPct val="100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(regroupement par statut).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lvl="2" indent="-228600">
                <a:lnSpc>
                  <a:spcPct val="100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(stations filtrées pour Paris).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Consommateur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Kafka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Lit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Stocke dans MySQL (ou H2 si indisponible).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Expose </a:t>
              </a: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API RESTful.</a:t>
              </a: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Flutter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Consomme l’API pour afficher les données sur Google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0000"/>
                </a:lnSpc>
                <a:buNone/>
              </a:pPr>
              <a:endParaRPr lang="fr-FR" sz="1300" b="1" dirty="0"/>
            </a:p>
          </p:txBody>
        </p:sp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20C7A180-BE18-4057-B31C-15FEE55ED233}"/>
                </a:ext>
              </a:extLst>
            </p:cNvPr>
            <p:cNvSpPr txBox="1">
              <a:spLocks/>
            </p:cNvSpPr>
            <p:nvPr/>
          </p:nvSpPr>
          <p:spPr>
            <a:xfrm>
              <a:off x="11546633" y="604902"/>
              <a:ext cx="4567334" cy="6029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3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Ce projet illustre un pipeline, allant de l'ingestion et de la transformation des données brutes à leur visualisation interactive. Les principaux atouts du projet incluent :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Utilisation de données publiques Open Data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Architecture distribuée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basée sur Kafka.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Gestion de la persistance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avec basculement automatique entre MySQL et H2.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Flexibilité et scalabilité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grâce à Kafka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Streams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Accessibilité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via une application mobile intuitive.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projet démontre une intégration réussie de technologies modernes et répond efficacement aux besoins de gestion et de visualisation de données en temps réel.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3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11947072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Conclusion</a:t>
              </a:r>
            </a:p>
          </p:txBody>
        </p:sp>
        <p:sp>
          <p:nvSpPr>
            <p:cNvPr id="6" name="Espace réservé du contenu 2">
              <a:extLst>
                <a:ext uri="{FF2B5EF4-FFF2-40B4-BE49-F238E27FC236}">
                  <a16:creationId xmlns:a16="http://schemas.microsoft.com/office/drawing/2014/main" id="{F8052620-4457-445F-B577-86942532DC15}"/>
                </a:ext>
              </a:extLst>
            </p:cNvPr>
            <p:cNvSpPr txBox="1">
              <a:spLocks/>
            </p:cNvSpPr>
            <p:nvPr/>
          </p:nvSpPr>
          <p:spPr>
            <a:xfrm>
              <a:off x="5973147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Architecture Globale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1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4D255E-1955-4EB8-8B8E-E4AA7F73B04B}"/>
              </a:ext>
            </a:extLst>
          </p:cNvPr>
          <p:cNvSpPr txBox="1"/>
          <p:nvPr/>
        </p:nvSpPr>
        <p:spPr>
          <a:xfrm>
            <a:off x="3023119" y="195944"/>
            <a:ext cx="620485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Annexe1 : Console de démarrage du serveur </a:t>
            </a:r>
            <a:r>
              <a:rPr lang="fr-FR" sz="2000" dirty="0" err="1"/>
              <a:t>Zookeeper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153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4AB922-9694-D508-468F-715B3AA9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6661"/>
            <a:ext cx="12204683" cy="527020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E4D255E-1955-4EB8-8B8E-E4AA7F73B04B}"/>
              </a:ext>
            </a:extLst>
          </p:cNvPr>
          <p:cNvSpPr txBox="1"/>
          <p:nvPr/>
        </p:nvSpPr>
        <p:spPr>
          <a:xfrm>
            <a:off x="3788229" y="195944"/>
            <a:ext cx="563568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Annexe 2 : Console de démarrage du serveur Kafka</a:t>
            </a:r>
          </a:p>
        </p:txBody>
      </p:sp>
    </p:spTree>
    <p:extLst>
      <p:ext uri="{BB962C8B-B14F-4D97-AF65-F5344CB8AC3E}">
        <p14:creationId xmlns:p14="http://schemas.microsoft.com/office/powerpoint/2010/main" val="41052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4D255E-1955-4EB8-8B8E-E4AA7F73B04B}"/>
              </a:ext>
            </a:extLst>
          </p:cNvPr>
          <p:cNvSpPr txBox="1"/>
          <p:nvPr/>
        </p:nvSpPr>
        <p:spPr>
          <a:xfrm>
            <a:off x="3788229" y="195944"/>
            <a:ext cx="573832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Annexe 3 : Le projet sur </a:t>
            </a:r>
            <a:r>
              <a:rPr lang="fr-FR" sz="2000" dirty="0" err="1"/>
              <a:t>gitHub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20655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</TotalTime>
  <Words>1023</Words>
  <Application>Microsoft Office PowerPoint</Application>
  <PresentationFormat>Grand écran</PresentationFormat>
  <Paragraphs>117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Impact</vt:lpstr>
      <vt:lpstr>Symbol</vt:lpstr>
      <vt:lpstr>Wingdings</vt:lpstr>
      <vt:lpstr>Badge</vt:lpstr>
      <vt:lpstr>Rapport Descriptif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Descriptif du Projet</dc:title>
  <dc:creator>Holali David GAVI</dc:creator>
  <cp:lastModifiedBy>GAVI Holali David</cp:lastModifiedBy>
  <cp:revision>6</cp:revision>
  <dcterms:created xsi:type="dcterms:W3CDTF">2025-01-19T08:09:40Z</dcterms:created>
  <dcterms:modified xsi:type="dcterms:W3CDTF">2025-01-20T14:35:13Z</dcterms:modified>
</cp:coreProperties>
</file>