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Override PartName="/ppt/slides/slide11.xml" ContentType="application/vnd.openxmlformats-officedocument.presentationml.slide+xml"/>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slides/slide20.xml" ContentType="application/vnd.openxmlformats-officedocument.presentationml.slid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3"/>
  </p:notesMasterIdLst>
  <p:sldIdLst>
    <p:sldId id="263" r:id="rId2"/>
    <p:sldId id="264" r:id="rId3"/>
    <p:sldId id="272" r:id="rId4"/>
    <p:sldId id="269" r:id="rId5"/>
    <p:sldId id="295" r:id="rId6"/>
    <p:sldId id="296" r:id="rId7"/>
    <p:sldId id="278" r:id="rId8"/>
    <p:sldId id="281" r:id="rId9"/>
    <p:sldId id="282" r:id="rId10"/>
    <p:sldId id="283" r:id="rId11"/>
    <p:sldId id="284" r:id="rId12"/>
    <p:sldId id="285" r:id="rId13"/>
    <p:sldId id="277" r:id="rId14"/>
    <p:sldId id="286" r:id="rId15"/>
    <p:sldId id="287" r:id="rId16"/>
    <p:sldId id="288" r:id="rId17"/>
    <p:sldId id="292" r:id="rId18"/>
    <p:sldId id="290" r:id="rId19"/>
    <p:sldId id="294" r:id="rId20"/>
    <p:sldId id="298" r:id="rId21"/>
    <p:sldId id="299"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07" d="100"/>
          <a:sy n="107" d="100"/>
        </p:scale>
        <p:origin x="-176"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1A2094-F652-D242-B2E1-0D4D831FD872}" type="datetimeFigureOut">
              <a:rPr lang="en-US" smtClean="0"/>
              <a:pPr/>
              <a:t>12/2/23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0E1830-AD68-0A44-A031-363831FADC3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Key:  The marked man now adds</a:t>
            </a:r>
            <a:r>
              <a:rPr lang="en-US" baseline="0" dirty="0" smtClean="0"/>
              <a:t> words at the click. </a:t>
            </a:r>
            <a:endParaRPr lang="en-US" dirty="0"/>
          </a:p>
        </p:txBody>
      </p:sp>
      <p:sp>
        <p:nvSpPr>
          <p:cNvPr id="4" name="Slide Number Placeholder 3"/>
          <p:cNvSpPr>
            <a:spLocks noGrp="1"/>
          </p:cNvSpPr>
          <p:nvPr>
            <p:ph type="sldNum" sz="quarter" idx="10"/>
          </p:nvPr>
        </p:nvSpPr>
        <p:spPr/>
        <p:txBody>
          <a:bodyPr/>
          <a:lstStyle/>
          <a:p>
            <a:fld id="{97836CA2-EAE1-A641-809C-B8AB1050BA8E}" type="slidenum">
              <a:rPr lang="en-US" smtClean="0"/>
              <a:pPr/>
              <a:t>17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Key: a blue box appears…when clicked</a:t>
            </a:r>
            <a:r>
              <a:rPr lang="en-US" baseline="0" dirty="0" smtClean="0"/>
              <a:t> the UPC will appear and the automated pictures will follow. </a:t>
            </a:r>
            <a:endParaRPr lang="en-US" dirty="0"/>
          </a:p>
        </p:txBody>
      </p:sp>
      <p:sp>
        <p:nvSpPr>
          <p:cNvPr id="4" name="Slide Number Placeholder 3"/>
          <p:cNvSpPr>
            <a:spLocks noGrp="1"/>
          </p:cNvSpPr>
          <p:nvPr>
            <p:ph type="sldNum" sz="quarter" idx="10"/>
          </p:nvPr>
        </p:nvSpPr>
        <p:spPr/>
        <p:txBody>
          <a:bodyPr/>
          <a:lstStyle/>
          <a:p>
            <a:fld id="{97836CA2-EAE1-A641-809C-B8AB1050BA8E}" type="slidenum">
              <a:rPr lang="en-US" smtClean="0"/>
              <a:pPr/>
              <a:t>18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Key:  The UPC remains and will automate to form the 666.</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7836CA2-EAE1-A641-809C-B8AB1050BA8E}" type="slidenum">
              <a:rPr lang="en-US" smtClean="0"/>
              <a:pPr/>
              <a:t>19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Key….the monetary arm of the NWO</a:t>
            </a:r>
            <a:endParaRPr lang="en-US" dirty="0"/>
          </a:p>
        </p:txBody>
      </p:sp>
      <p:sp>
        <p:nvSpPr>
          <p:cNvPr id="4" name="Slide Number Placeholder 3"/>
          <p:cNvSpPr>
            <a:spLocks noGrp="1"/>
          </p:cNvSpPr>
          <p:nvPr>
            <p:ph type="sldNum" sz="quarter" idx="10"/>
          </p:nvPr>
        </p:nvSpPr>
        <p:spPr/>
        <p:txBody>
          <a:bodyPr/>
          <a:lstStyle/>
          <a:p>
            <a:fld id="{97836CA2-EAE1-A641-809C-B8AB1050BA8E}" type="slidenum">
              <a:rPr lang="en-US" smtClean="0"/>
              <a:pPr/>
              <a:t>20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Key….the monetary arm of the NWO</a:t>
            </a:r>
            <a:endParaRPr lang="en-US" dirty="0"/>
          </a:p>
        </p:txBody>
      </p:sp>
      <p:sp>
        <p:nvSpPr>
          <p:cNvPr id="4" name="Slide Number Placeholder 3"/>
          <p:cNvSpPr>
            <a:spLocks noGrp="1"/>
          </p:cNvSpPr>
          <p:nvPr>
            <p:ph type="sldNum" sz="quarter" idx="10"/>
          </p:nvPr>
        </p:nvSpPr>
        <p:spPr/>
        <p:txBody>
          <a:bodyPr/>
          <a:lstStyle/>
          <a:p>
            <a:fld id="{97836CA2-EAE1-A641-809C-B8AB1050BA8E}" type="slidenum">
              <a:rPr lang="en-US" smtClean="0"/>
              <a:pPr/>
              <a:t>21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851594-2346-8046-9080-6D478C1BBB96}" type="datetimeFigureOut">
              <a:rPr lang="en-US" smtClean="0"/>
              <a:pPr/>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D08A3B-042F-1947-B492-EF274EA29F8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851594-2346-8046-9080-6D478C1BBB96}" type="datetimeFigureOut">
              <a:rPr lang="en-US" smtClean="0"/>
              <a:pPr/>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D08A3B-042F-1947-B492-EF274EA29F8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851594-2346-8046-9080-6D478C1BBB96}" type="datetimeFigureOut">
              <a:rPr lang="en-US" smtClean="0"/>
              <a:pPr/>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D08A3B-042F-1947-B492-EF274EA29F8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851594-2346-8046-9080-6D478C1BBB96}" type="datetimeFigureOut">
              <a:rPr lang="en-US" smtClean="0"/>
              <a:pPr/>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D08A3B-042F-1947-B492-EF274EA29F8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851594-2346-8046-9080-6D478C1BBB96}" type="datetimeFigureOut">
              <a:rPr lang="en-US" smtClean="0"/>
              <a:pPr/>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D08A3B-042F-1947-B492-EF274EA29F8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851594-2346-8046-9080-6D478C1BBB96}" type="datetimeFigureOut">
              <a:rPr lang="en-US" smtClean="0"/>
              <a:pPr/>
              <a:t>12/2/23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D08A3B-042F-1947-B492-EF274EA29F8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851594-2346-8046-9080-6D478C1BBB96}" type="datetimeFigureOut">
              <a:rPr lang="en-US" smtClean="0"/>
              <a:pPr/>
              <a:t>12/2/23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4D08A3B-042F-1947-B492-EF274EA29F8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851594-2346-8046-9080-6D478C1BBB96}" type="datetimeFigureOut">
              <a:rPr lang="en-US" smtClean="0"/>
              <a:pPr/>
              <a:t>12/2/23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4D08A3B-042F-1947-B492-EF274EA29F8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51594-2346-8046-9080-6D478C1BBB96}" type="datetimeFigureOut">
              <a:rPr lang="en-US" smtClean="0"/>
              <a:pPr/>
              <a:t>12/2/23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4D08A3B-042F-1947-B492-EF274EA29F8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851594-2346-8046-9080-6D478C1BBB96}" type="datetimeFigureOut">
              <a:rPr lang="en-US" smtClean="0"/>
              <a:pPr/>
              <a:t>12/2/23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D08A3B-042F-1947-B492-EF274EA29F8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851594-2346-8046-9080-6D478C1BBB96}" type="datetimeFigureOut">
              <a:rPr lang="en-US" smtClean="0"/>
              <a:pPr/>
              <a:t>12/2/23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D08A3B-042F-1947-B492-EF274EA29F8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851594-2346-8046-9080-6D478C1BBB96}" type="datetimeFigureOut">
              <a:rPr lang="en-US" smtClean="0"/>
              <a:pPr/>
              <a:t>12/2/23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08A3B-042F-1947-B492-EF274EA29F8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Box 5"/>
          <p:cNvSpPr txBox="1"/>
          <p:nvPr/>
        </p:nvSpPr>
        <p:spPr>
          <a:xfrm>
            <a:off x="256347" y="314574"/>
            <a:ext cx="8401177" cy="1015663"/>
          </a:xfrm>
          <a:prstGeom prst="rect">
            <a:avLst/>
          </a:prstGeom>
          <a:noFill/>
        </p:spPr>
        <p:txBody>
          <a:bodyPr wrap="square" rtlCol="0">
            <a:spAutoFit/>
          </a:bodyPr>
          <a:lstStyle/>
          <a:p>
            <a:endParaRPr lang="en-US" sz="2000" i="1" dirty="0" smtClean="0">
              <a:solidFill>
                <a:schemeClr val="bg1"/>
              </a:solidFill>
              <a:latin typeface="Arial Black"/>
            </a:endParaRPr>
          </a:p>
          <a:p>
            <a:endParaRPr lang="en-US" sz="2000" i="1" dirty="0" smtClean="0">
              <a:solidFill>
                <a:schemeClr val="bg1"/>
              </a:solidFill>
              <a:latin typeface="Arial Black"/>
            </a:endParaRPr>
          </a:p>
          <a:p>
            <a:r>
              <a:rPr lang="en-US" sz="2000" i="1" dirty="0" smtClean="0">
                <a:solidFill>
                  <a:schemeClr val="bg1"/>
                </a:solidFill>
                <a:latin typeface="Arial Rounded MT Bold"/>
              </a:rPr>
              <a:t>                         </a:t>
            </a:r>
            <a:endParaRPr lang="en-US" sz="2000" i="1" dirty="0">
              <a:solidFill>
                <a:schemeClr val="bg1"/>
              </a:solidFill>
              <a:latin typeface="Arial Rounded MT Bold"/>
            </a:endParaRPr>
          </a:p>
        </p:txBody>
      </p:sp>
      <p:sp>
        <p:nvSpPr>
          <p:cNvPr id="5" name="TextBox 4"/>
          <p:cNvSpPr txBox="1"/>
          <p:nvPr/>
        </p:nvSpPr>
        <p:spPr>
          <a:xfrm>
            <a:off x="256347" y="278270"/>
            <a:ext cx="4135384" cy="461665"/>
          </a:xfrm>
          <a:prstGeom prst="rect">
            <a:avLst/>
          </a:prstGeom>
          <a:noFill/>
        </p:spPr>
        <p:txBody>
          <a:bodyPr wrap="square" rtlCol="0">
            <a:spAutoFit/>
          </a:bodyPr>
          <a:lstStyle/>
          <a:p>
            <a:r>
              <a:rPr lang="en-US" sz="2400" i="1" dirty="0" smtClean="0">
                <a:solidFill>
                  <a:schemeClr val="bg1"/>
                </a:solidFill>
                <a:latin typeface="Arial Rounded MT Bold"/>
              </a:rPr>
              <a:t>God’s Plan of the Ages....</a:t>
            </a:r>
            <a:endParaRPr lang="en-US" sz="2400" i="1" dirty="0">
              <a:solidFill>
                <a:schemeClr val="bg1"/>
              </a:solidFill>
              <a:latin typeface="Arial Rounded MT Bold"/>
            </a:endParaRPr>
          </a:p>
        </p:txBody>
      </p:sp>
      <p:sp>
        <p:nvSpPr>
          <p:cNvPr id="7" name="Rectangle 6"/>
          <p:cNvSpPr/>
          <p:nvPr/>
        </p:nvSpPr>
        <p:spPr>
          <a:xfrm flipV="1">
            <a:off x="1608100" y="3368488"/>
            <a:ext cx="2231697"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Moon 7"/>
          <p:cNvSpPr/>
          <p:nvPr/>
        </p:nvSpPr>
        <p:spPr>
          <a:xfrm rot="10800000">
            <a:off x="1150900" y="2968828"/>
            <a:ext cx="457200" cy="914400"/>
          </a:xfrm>
          <a:prstGeom prst="moon">
            <a:avLst>
              <a:gd name="adj" fmla="val 1365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256347" y="2968828"/>
            <a:ext cx="1608100" cy="707886"/>
          </a:xfrm>
          <a:prstGeom prst="rect">
            <a:avLst/>
          </a:prstGeom>
          <a:noFill/>
        </p:spPr>
        <p:txBody>
          <a:bodyPr wrap="square" rtlCol="0">
            <a:spAutoFit/>
          </a:bodyPr>
          <a:lstStyle/>
          <a:p>
            <a:r>
              <a:rPr lang="en-US" sz="2000" i="1" dirty="0" smtClean="0">
                <a:solidFill>
                  <a:schemeClr val="bg1"/>
                </a:solidFill>
                <a:latin typeface="Arial Rounded MT Bold"/>
              </a:rPr>
              <a:t>Eternity Past</a:t>
            </a:r>
            <a:endParaRPr lang="en-US" sz="2000" i="1" dirty="0">
              <a:solidFill>
                <a:schemeClr val="bg1"/>
              </a:solidFill>
              <a:latin typeface="Arial Rounded MT Bold"/>
            </a:endParaRPr>
          </a:p>
        </p:txBody>
      </p:sp>
      <p:sp>
        <p:nvSpPr>
          <p:cNvPr id="10" name="Rectangle 9"/>
          <p:cNvSpPr/>
          <p:nvPr/>
        </p:nvSpPr>
        <p:spPr>
          <a:xfrm>
            <a:off x="3418428" y="2296682"/>
            <a:ext cx="166174"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flipV="1">
            <a:off x="3163233" y="2528350"/>
            <a:ext cx="676564" cy="1424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flipH="1">
            <a:off x="4023774" y="1946711"/>
            <a:ext cx="45719" cy="14674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Isosceles Triangle 12"/>
          <p:cNvSpPr/>
          <p:nvPr/>
        </p:nvSpPr>
        <p:spPr>
          <a:xfrm>
            <a:off x="3839797" y="1661826"/>
            <a:ext cx="393454" cy="284885"/>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2991125" y="1013790"/>
            <a:ext cx="2089040" cy="646331"/>
          </a:xfrm>
          <a:prstGeom prst="rect">
            <a:avLst/>
          </a:prstGeom>
          <a:noFill/>
        </p:spPr>
        <p:txBody>
          <a:bodyPr wrap="square" rtlCol="0">
            <a:spAutoFit/>
          </a:bodyPr>
          <a:lstStyle/>
          <a:p>
            <a:r>
              <a:rPr lang="en-US" i="1" dirty="0" smtClean="0">
                <a:solidFill>
                  <a:schemeClr val="bg1"/>
                </a:solidFill>
                <a:latin typeface="Arial Rounded MT Bold"/>
              </a:rPr>
              <a:t>Ascension/ Christ to Heaven</a:t>
            </a:r>
            <a:endParaRPr lang="en-US" i="1" dirty="0">
              <a:solidFill>
                <a:schemeClr val="bg1"/>
              </a:solidFill>
              <a:latin typeface="Arial Rounded MT Bold"/>
            </a:endParaRPr>
          </a:p>
        </p:txBody>
      </p:sp>
      <p:sp>
        <p:nvSpPr>
          <p:cNvPr id="15" name="Rectangle 14"/>
          <p:cNvSpPr/>
          <p:nvPr/>
        </p:nvSpPr>
        <p:spPr>
          <a:xfrm flipH="1">
            <a:off x="6787122" y="1383122"/>
            <a:ext cx="45719" cy="14674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Isosceles Triangle 15"/>
          <p:cNvSpPr/>
          <p:nvPr/>
        </p:nvSpPr>
        <p:spPr>
          <a:xfrm rot="10800000">
            <a:off x="6636114" y="2926197"/>
            <a:ext cx="393454" cy="284885"/>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6510004" y="736791"/>
            <a:ext cx="1911878" cy="646331"/>
          </a:xfrm>
          <a:prstGeom prst="rect">
            <a:avLst/>
          </a:prstGeom>
          <a:noFill/>
        </p:spPr>
        <p:txBody>
          <a:bodyPr wrap="square" rtlCol="0">
            <a:spAutoFit/>
          </a:bodyPr>
          <a:lstStyle/>
          <a:p>
            <a:r>
              <a:rPr lang="en-US" i="1" dirty="0" smtClean="0">
                <a:solidFill>
                  <a:schemeClr val="bg1"/>
                </a:solidFill>
                <a:latin typeface="Arial Rounded MT Bold"/>
              </a:rPr>
              <a:t>Return/ w His Church </a:t>
            </a:r>
            <a:endParaRPr lang="en-US" i="1" dirty="0">
              <a:solidFill>
                <a:schemeClr val="bg1"/>
              </a:solidFill>
              <a:latin typeface="Arial Rounded MT Bold"/>
            </a:endParaRPr>
          </a:p>
        </p:txBody>
      </p:sp>
      <p:sp>
        <p:nvSpPr>
          <p:cNvPr id="18" name="Rectangle 17"/>
          <p:cNvSpPr/>
          <p:nvPr/>
        </p:nvSpPr>
        <p:spPr>
          <a:xfrm flipV="1">
            <a:off x="6256127" y="3226045"/>
            <a:ext cx="75009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Moon 18"/>
          <p:cNvSpPr/>
          <p:nvPr/>
        </p:nvSpPr>
        <p:spPr>
          <a:xfrm>
            <a:off x="7012587" y="2850618"/>
            <a:ext cx="453356" cy="826096"/>
          </a:xfrm>
          <a:prstGeom prst="moon">
            <a:avLst>
              <a:gd name="adj" fmla="val 21443"/>
            </a:avLst>
          </a:prstGeom>
          <a:ln/>
        </p:spPr>
        <p:style>
          <a:lnRef idx="1">
            <a:schemeClr val="accent1"/>
          </a:lnRef>
          <a:fillRef idx="3">
            <a:schemeClr val="accent1"/>
          </a:fillRef>
          <a:effectRef idx="2">
            <a:schemeClr val="accent1"/>
          </a:effectRef>
          <a:fontRef idx="minor">
            <a:schemeClr val="lt1"/>
          </a:fontRef>
        </p:style>
      </p:sp>
      <p:sp>
        <p:nvSpPr>
          <p:cNvPr id="20" name="TextBox 19"/>
          <p:cNvSpPr txBox="1"/>
          <p:nvPr/>
        </p:nvSpPr>
        <p:spPr>
          <a:xfrm>
            <a:off x="7442204" y="2968828"/>
            <a:ext cx="1554909" cy="923330"/>
          </a:xfrm>
          <a:prstGeom prst="rect">
            <a:avLst/>
          </a:prstGeom>
          <a:noFill/>
        </p:spPr>
        <p:txBody>
          <a:bodyPr wrap="square" rtlCol="0">
            <a:spAutoFit/>
          </a:bodyPr>
          <a:lstStyle/>
          <a:p>
            <a:r>
              <a:rPr lang="en-US" i="1" dirty="0" smtClean="0">
                <a:solidFill>
                  <a:schemeClr val="bg1"/>
                </a:solidFill>
                <a:latin typeface="Arial Rounded MT Bold"/>
              </a:rPr>
              <a:t>Millennium &amp; Eternity</a:t>
            </a:r>
          </a:p>
          <a:p>
            <a:r>
              <a:rPr lang="en-US" i="1" dirty="0" smtClean="0">
                <a:solidFill>
                  <a:schemeClr val="bg1"/>
                </a:solidFill>
                <a:latin typeface="Arial Rounded MT Bold"/>
              </a:rPr>
              <a:t>Future </a:t>
            </a:r>
            <a:endParaRPr lang="en-US" i="1" dirty="0">
              <a:solidFill>
                <a:schemeClr val="bg1"/>
              </a:solidFill>
              <a:latin typeface="Arial Rounded MT Bold"/>
            </a:endParaRPr>
          </a:p>
        </p:txBody>
      </p:sp>
      <p:pic>
        <p:nvPicPr>
          <p:cNvPr id="21" name="Picture 20" descr="Seven Flames Seven Churches.png"/>
          <p:cNvPicPr>
            <a:picLocks noChangeAspect="1"/>
          </p:cNvPicPr>
          <p:nvPr/>
        </p:nvPicPr>
        <p:blipFill>
          <a:blip r:embed="rId2"/>
          <a:stretch>
            <a:fillRect/>
          </a:stretch>
        </p:blipFill>
        <p:spPr>
          <a:xfrm>
            <a:off x="4124774" y="2118635"/>
            <a:ext cx="2003055" cy="2534478"/>
          </a:xfrm>
          <a:prstGeom prst="rect">
            <a:avLst/>
          </a:prstGeom>
        </p:spPr>
      </p:pic>
      <p:sp>
        <p:nvSpPr>
          <p:cNvPr id="22" name="Rectangle 21"/>
          <p:cNvSpPr/>
          <p:nvPr/>
        </p:nvSpPr>
        <p:spPr>
          <a:xfrm>
            <a:off x="6013681" y="735952"/>
            <a:ext cx="45719" cy="39171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Isosceles Triangle 22"/>
          <p:cNvSpPr/>
          <p:nvPr/>
        </p:nvSpPr>
        <p:spPr>
          <a:xfrm>
            <a:off x="5862673" y="639717"/>
            <a:ext cx="393454" cy="284885"/>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4759688" y="139771"/>
            <a:ext cx="4237426" cy="646331"/>
          </a:xfrm>
          <a:prstGeom prst="rect">
            <a:avLst/>
          </a:prstGeom>
          <a:noFill/>
        </p:spPr>
        <p:txBody>
          <a:bodyPr wrap="square" rtlCol="0">
            <a:spAutoFit/>
          </a:bodyPr>
          <a:lstStyle/>
          <a:p>
            <a:r>
              <a:rPr lang="en-US" i="1" dirty="0" smtClean="0">
                <a:solidFill>
                  <a:schemeClr val="bg1"/>
                </a:solidFill>
                <a:latin typeface="Arial Rounded MT Bold"/>
              </a:rPr>
              <a:t>Rapture - Christ calls </a:t>
            </a:r>
          </a:p>
          <a:p>
            <a:r>
              <a:rPr lang="en-US" i="1" dirty="0" smtClean="0">
                <a:solidFill>
                  <a:schemeClr val="bg1"/>
                </a:solidFill>
                <a:latin typeface="Arial Rounded MT Bold"/>
              </a:rPr>
              <a:t>up His Church </a:t>
            </a:r>
            <a:endParaRPr lang="en-US" i="1" dirty="0">
              <a:solidFill>
                <a:schemeClr val="bg1"/>
              </a:solidFill>
              <a:latin typeface="Arial Rounded MT Bold"/>
            </a:endParaRPr>
          </a:p>
        </p:txBody>
      </p:sp>
      <p:sp>
        <p:nvSpPr>
          <p:cNvPr id="25" name="TextBox 24"/>
          <p:cNvSpPr txBox="1"/>
          <p:nvPr/>
        </p:nvSpPr>
        <p:spPr>
          <a:xfrm>
            <a:off x="3396697" y="4653113"/>
            <a:ext cx="3414413" cy="923330"/>
          </a:xfrm>
          <a:prstGeom prst="rect">
            <a:avLst/>
          </a:prstGeom>
          <a:noFill/>
        </p:spPr>
        <p:txBody>
          <a:bodyPr wrap="square" rtlCol="0">
            <a:spAutoFit/>
          </a:bodyPr>
          <a:lstStyle/>
          <a:p>
            <a:r>
              <a:rPr lang="en-US" i="1" dirty="0" smtClean="0">
                <a:solidFill>
                  <a:schemeClr val="bg1"/>
                </a:solidFill>
                <a:latin typeface="Arial Rounded MT Bold"/>
              </a:rPr>
              <a:t>The Church...in seven forms over a period of at least 2000 years. </a:t>
            </a:r>
            <a:endParaRPr lang="en-US" i="1" dirty="0">
              <a:solidFill>
                <a:schemeClr val="bg1"/>
              </a:solidFill>
              <a:latin typeface="Arial Rounded MT Bold"/>
            </a:endParaRPr>
          </a:p>
        </p:txBody>
      </p:sp>
      <p:sp>
        <p:nvSpPr>
          <p:cNvPr id="26" name="TextBox 25"/>
          <p:cNvSpPr txBox="1"/>
          <p:nvPr/>
        </p:nvSpPr>
        <p:spPr>
          <a:xfrm>
            <a:off x="569738" y="4653113"/>
            <a:ext cx="2593495" cy="369332"/>
          </a:xfrm>
          <a:prstGeom prst="rect">
            <a:avLst/>
          </a:prstGeom>
          <a:noFill/>
        </p:spPr>
        <p:txBody>
          <a:bodyPr wrap="square" rtlCol="0">
            <a:spAutoFit/>
          </a:bodyPr>
          <a:lstStyle/>
          <a:p>
            <a:r>
              <a:rPr lang="en-US" i="1" dirty="0" smtClean="0">
                <a:solidFill>
                  <a:srgbClr val="FFFF00"/>
                </a:solidFill>
                <a:latin typeface="Arial Rounded MT Bold"/>
              </a:rPr>
              <a:t>“What was”</a:t>
            </a:r>
            <a:endParaRPr lang="en-US" i="1" dirty="0">
              <a:solidFill>
                <a:srgbClr val="FFFF00"/>
              </a:solidFill>
              <a:latin typeface="Arial Rounded MT Bold"/>
            </a:endParaRPr>
          </a:p>
        </p:txBody>
      </p:sp>
      <p:sp>
        <p:nvSpPr>
          <p:cNvPr id="27" name="TextBox 26"/>
          <p:cNvSpPr txBox="1"/>
          <p:nvPr/>
        </p:nvSpPr>
        <p:spPr>
          <a:xfrm>
            <a:off x="4069493" y="5972465"/>
            <a:ext cx="2173884" cy="369332"/>
          </a:xfrm>
          <a:prstGeom prst="rect">
            <a:avLst/>
          </a:prstGeom>
          <a:noFill/>
        </p:spPr>
        <p:txBody>
          <a:bodyPr wrap="square" rtlCol="0">
            <a:spAutoFit/>
          </a:bodyPr>
          <a:lstStyle/>
          <a:p>
            <a:r>
              <a:rPr lang="en-US" i="1" dirty="0" smtClean="0">
                <a:solidFill>
                  <a:srgbClr val="FFFF00"/>
                </a:solidFill>
                <a:latin typeface="Arial Rounded MT Bold"/>
              </a:rPr>
              <a:t>        “What is”   </a:t>
            </a:r>
            <a:endParaRPr lang="en-US" i="1" dirty="0">
              <a:solidFill>
                <a:srgbClr val="FFFF00"/>
              </a:solidFill>
              <a:latin typeface="Arial Rounded MT Bold"/>
            </a:endParaRPr>
          </a:p>
        </p:txBody>
      </p:sp>
      <p:sp>
        <p:nvSpPr>
          <p:cNvPr id="28" name="TextBox 27"/>
          <p:cNvSpPr txBox="1"/>
          <p:nvPr/>
        </p:nvSpPr>
        <p:spPr>
          <a:xfrm>
            <a:off x="6787122" y="4653113"/>
            <a:ext cx="2209991" cy="369332"/>
          </a:xfrm>
          <a:prstGeom prst="rect">
            <a:avLst/>
          </a:prstGeom>
          <a:noFill/>
        </p:spPr>
        <p:txBody>
          <a:bodyPr wrap="square" rtlCol="0">
            <a:spAutoFit/>
          </a:bodyPr>
          <a:lstStyle/>
          <a:p>
            <a:endParaRPr lang="en-US" dirty="0"/>
          </a:p>
        </p:txBody>
      </p:sp>
      <p:sp>
        <p:nvSpPr>
          <p:cNvPr id="29" name="TextBox 28"/>
          <p:cNvSpPr txBox="1"/>
          <p:nvPr/>
        </p:nvSpPr>
        <p:spPr>
          <a:xfrm>
            <a:off x="6744698" y="4283781"/>
            <a:ext cx="2252415" cy="369332"/>
          </a:xfrm>
          <a:prstGeom prst="rect">
            <a:avLst/>
          </a:prstGeom>
          <a:noFill/>
        </p:spPr>
        <p:txBody>
          <a:bodyPr wrap="square" rtlCol="0">
            <a:spAutoFit/>
          </a:bodyPr>
          <a:lstStyle/>
          <a:p>
            <a:r>
              <a:rPr lang="en-US" i="1" dirty="0" smtClean="0">
                <a:solidFill>
                  <a:srgbClr val="FFFF00"/>
                </a:solidFill>
                <a:latin typeface="Arial Rounded MT Bold"/>
              </a:rPr>
              <a:t>“What is to come”</a:t>
            </a:r>
            <a:endParaRPr lang="en-US" i="1" dirty="0">
              <a:solidFill>
                <a:srgbClr val="FFFF00"/>
              </a:solidFill>
              <a:latin typeface="Arial Rounded MT Bold"/>
            </a:endParaRPr>
          </a:p>
        </p:txBody>
      </p:sp>
      <p:sp>
        <p:nvSpPr>
          <p:cNvPr id="31" name="TextBox 30"/>
          <p:cNvSpPr txBox="1"/>
          <p:nvPr/>
        </p:nvSpPr>
        <p:spPr>
          <a:xfrm rot="5400000">
            <a:off x="5035779" y="2665952"/>
            <a:ext cx="2739900" cy="369332"/>
          </a:xfrm>
          <a:prstGeom prst="rect">
            <a:avLst/>
          </a:prstGeom>
          <a:noFill/>
        </p:spPr>
        <p:txBody>
          <a:bodyPr wrap="square" rtlCol="0">
            <a:spAutoFit/>
          </a:bodyPr>
          <a:lstStyle/>
          <a:p>
            <a:r>
              <a:rPr lang="en-US" i="1" dirty="0" smtClean="0">
                <a:solidFill>
                  <a:schemeClr val="bg1"/>
                </a:solidFill>
                <a:latin typeface="Arial Black"/>
              </a:rPr>
              <a:t>Tribulation</a:t>
            </a:r>
            <a:endParaRPr lang="en-US" i="1" dirty="0">
              <a:solidFill>
                <a:schemeClr val="bg1"/>
              </a:solidFill>
              <a:latin typeface="Arial Black"/>
            </a:endParaRPr>
          </a:p>
        </p:txBody>
      </p:sp>
      <p:sp>
        <p:nvSpPr>
          <p:cNvPr id="32" name="TextBox 31"/>
          <p:cNvSpPr txBox="1"/>
          <p:nvPr/>
        </p:nvSpPr>
        <p:spPr>
          <a:xfrm rot="3801325">
            <a:off x="789102" y="2883722"/>
            <a:ext cx="1637997" cy="369332"/>
          </a:xfrm>
          <a:prstGeom prst="rect">
            <a:avLst/>
          </a:prstGeom>
          <a:noFill/>
        </p:spPr>
        <p:txBody>
          <a:bodyPr wrap="square" rtlCol="0">
            <a:spAutoFit/>
          </a:bodyPr>
          <a:lstStyle/>
          <a:p>
            <a:r>
              <a:rPr lang="en-US" i="1" dirty="0" smtClean="0">
                <a:solidFill>
                  <a:schemeClr val="bg1"/>
                </a:solidFill>
                <a:latin typeface="Arial Rounded MT Bold"/>
              </a:rPr>
              <a:t>The Fall</a:t>
            </a:r>
            <a:endParaRPr lang="en-US" i="1" dirty="0">
              <a:solidFill>
                <a:schemeClr val="bg1"/>
              </a:solidFill>
              <a:latin typeface="Arial Rounded MT Bold"/>
            </a:endParaRPr>
          </a:p>
        </p:txBody>
      </p:sp>
      <p:sp>
        <p:nvSpPr>
          <p:cNvPr id="33" name="TextBox 32"/>
          <p:cNvSpPr txBox="1"/>
          <p:nvPr/>
        </p:nvSpPr>
        <p:spPr>
          <a:xfrm rot="3827892">
            <a:off x="1188572" y="2621931"/>
            <a:ext cx="1351752" cy="369332"/>
          </a:xfrm>
          <a:prstGeom prst="rect">
            <a:avLst/>
          </a:prstGeom>
          <a:noFill/>
        </p:spPr>
        <p:txBody>
          <a:bodyPr wrap="square" rtlCol="0">
            <a:spAutoFit/>
          </a:bodyPr>
          <a:lstStyle/>
          <a:p>
            <a:r>
              <a:rPr lang="en-US" i="1" dirty="0" smtClean="0">
                <a:solidFill>
                  <a:schemeClr val="bg1"/>
                </a:solidFill>
                <a:latin typeface="Arial Rounded MT Bold"/>
              </a:rPr>
              <a:t>The Flood</a:t>
            </a:r>
            <a:endParaRPr lang="en-US" i="1" dirty="0">
              <a:solidFill>
                <a:schemeClr val="bg1"/>
              </a:solidFill>
              <a:latin typeface="Arial Rounded MT Bold"/>
            </a:endParaRPr>
          </a:p>
        </p:txBody>
      </p:sp>
      <p:sp>
        <p:nvSpPr>
          <p:cNvPr id="30" name="Donut 29"/>
          <p:cNvSpPr/>
          <p:nvPr/>
        </p:nvSpPr>
        <p:spPr>
          <a:xfrm>
            <a:off x="392161" y="4204510"/>
            <a:ext cx="1936400" cy="1371934"/>
          </a:xfrm>
          <a:prstGeom prst="donut">
            <a:avLst>
              <a:gd name="adj" fmla="val 5336"/>
            </a:avLst>
          </a:prstGeom>
          <a:ln/>
        </p:spPr>
        <p:style>
          <a:lnRef idx="1">
            <a:schemeClr val="accent1"/>
          </a:lnRef>
          <a:fillRef idx="3">
            <a:schemeClr val="accent1"/>
          </a:fillRef>
          <a:effectRef idx="2">
            <a:schemeClr val="accent1"/>
          </a:effectRef>
          <a:fontRef idx="minor">
            <a:schemeClr val="lt1"/>
          </a:fontRef>
        </p:style>
      </p:sp>
      <p:sp>
        <p:nvSpPr>
          <p:cNvPr id="35" name="Donut 34"/>
          <p:cNvSpPr/>
          <p:nvPr/>
        </p:nvSpPr>
        <p:spPr>
          <a:xfrm>
            <a:off x="4124774" y="5486066"/>
            <a:ext cx="1936400" cy="1371934"/>
          </a:xfrm>
          <a:prstGeom prst="donut">
            <a:avLst>
              <a:gd name="adj" fmla="val 5336"/>
            </a:avLst>
          </a:prstGeom>
          <a:ln/>
        </p:spPr>
        <p:style>
          <a:lnRef idx="1">
            <a:schemeClr val="accent1"/>
          </a:lnRef>
          <a:fillRef idx="3">
            <a:schemeClr val="accent1"/>
          </a:fillRef>
          <a:effectRef idx="2">
            <a:schemeClr val="accent1"/>
          </a:effectRef>
          <a:fontRef idx="minor">
            <a:schemeClr val="lt1"/>
          </a:fontRef>
        </p:style>
      </p:sp>
      <p:sp>
        <p:nvSpPr>
          <p:cNvPr id="36" name="Donut 35"/>
          <p:cNvSpPr/>
          <p:nvPr/>
        </p:nvSpPr>
        <p:spPr>
          <a:xfrm>
            <a:off x="6721124" y="3883228"/>
            <a:ext cx="2275990" cy="1371934"/>
          </a:xfrm>
          <a:prstGeom prst="donut">
            <a:avLst>
              <a:gd name="adj" fmla="val 5336"/>
            </a:avLst>
          </a:prstGeom>
          <a:ln/>
        </p:spPr>
        <p:style>
          <a:lnRef idx="1">
            <a:schemeClr val="accent1"/>
          </a:lnRef>
          <a:fillRef idx="3">
            <a:schemeClr val="accent1"/>
          </a:fillRef>
          <a:effectRef idx="2">
            <a:schemeClr val="accent1"/>
          </a:effectRef>
          <a:fontRef idx="minor">
            <a:schemeClr val="lt1"/>
          </a:fontRef>
        </p:style>
      </p:sp>
      <p:sp>
        <p:nvSpPr>
          <p:cNvPr id="34" name="TextBox 33"/>
          <p:cNvSpPr txBox="1"/>
          <p:nvPr/>
        </p:nvSpPr>
        <p:spPr>
          <a:xfrm>
            <a:off x="-1" y="5576444"/>
            <a:ext cx="4069493" cy="1200329"/>
          </a:xfrm>
          <a:prstGeom prst="rect">
            <a:avLst/>
          </a:prstGeom>
          <a:noFill/>
        </p:spPr>
        <p:txBody>
          <a:bodyPr wrap="square" rtlCol="0">
            <a:spAutoFit/>
          </a:bodyPr>
          <a:lstStyle/>
          <a:p>
            <a:r>
              <a:rPr lang="en-US" i="1" dirty="0" smtClean="0">
                <a:solidFill>
                  <a:schemeClr val="tx2">
                    <a:lumMod val="40000"/>
                    <a:lumOff val="60000"/>
                  </a:schemeClr>
                </a:solidFill>
                <a:latin typeface="Arial Rounded MT Bold"/>
              </a:rPr>
              <a:t>Rev. 1:19 “Write...the things which you have seen, and the things which are, and the things which shall take place after these things.”</a:t>
            </a:r>
            <a:endParaRPr lang="en-US" i="1" dirty="0">
              <a:solidFill>
                <a:schemeClr val="tx2">
                  <a:lumMod val="40000"/>
                  <a:lumOff val="60000"/>
                </a:schemeClr>
              </a:solidFill>
              <a:latin typeface="Arial Rounded MT Bold"/>
            </a:endParaRPr>
          </a:p>
        </p:txBody>
      </p:sp>
      <p:sp>
        <p:nvSpPr>
          <p:cNvPr id="37" name="TextBox 36"/>
          <p:cNvSpPr txBox="1"/>
          <p:nvPr/>
        </p:nvSpPr>
        <p:spPr>
          <a:xfrm>
            <a:off x="6243377" y="5486066"/>
            <a:ext cx="2753736" cy="1200329"/>
          </a:xfrm>
          <a:prstGeom prst="rect">
            <a:avLst/>
          </a:prstGeom>
          <a:noFill/>
        </p:spPr>
        <p:txBody>
          <a:bodyPr wrap="square" rtlCol="0">
            <a:spAutoFit/>
          </a:bodyPr>
          <a:lstStyle/>
          <a:p>
            <a:r>
              <a:rPr lang="en-US" i="1" dirty="0" smtClean="0">
                <a:solidFill>
                  <a:schemeClr val="tx2">
                    <a:lumMod val="40000"/>
                    <a:lumOff val="60000"/>
                  </a:schemeClr>
                </a:solidFill>
                <a:latin typeface="Arial Rounded MT Bold"/>
              </a:rPr>
              <a:t>Revelation has it’s own outline and promises to be in clock and calendar order.</a:t>
            </a:r>
            <a:endParaRPr lang="en-US" i="1" dirty="0">
              <a:solidFill>
                <a:schemeClr val="tx2">
                  <a:lumMod val="40000"/>
                  <a:lumOff val="60000"/>
                </a:schemeClr>
              </a:solidFill>
              <a:latin typeface="Arial Rounded MT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par>
                                <p:cTn id="10" presetID="27" presetClass="entr" presetSubtype="0" fill="hold" grpId="0" nodeType="withEffect">
                                  <p:stCondLst>
                                    <p:cond delay="1000"/>
                                  </p:stCondLst>
                                  <p:iterate type="lt">
                                    <p:tmPct val="50000"/>
                                  </p:iterate>
                                  <p:childTnLst>
                                    <p:set>
                                      <p:cBhvr>
                                        <p:cTn id="11" dur="1" fill="hold">
                                          <p:stCondLst>
                                            <p:cond delay="0"/>
                                          </p:stCondLst>
                                        </p:cTn>
                                        <p:tgtEl>
                                          <p:spTgt spid="9"/>
                                        </p:tgtEl>
                                        <p:attrNameLst>
                                          <p:attrName>style.visibility</p:attrName>
                                        </p:attrNameLst>
                                      </p:cBhvr>
                                      <p:to>
                                        <p:strVal val="visible"/>
                                      </p:to>
                                    </p:set>
                                    <p:anim calcmode="discrete" valueType="clr">
                                      <p:cBhvr override="childStyle">
                                        <p:cTn id="12"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9"/>
                                        </p:tgtEl>
                                        <p:attrNameLst>
                                          <p:attrName>fillcolor</p:attrName>
                                        </p:attrNameLst>
                                      </p:cBhvr>
                                      <p:tavLst>
                                        <p:tav tm="0">
                                          <p:val>
                                            <p:clrVal>
                                              <a:schemeClr val="accent2"/>
                                            </p:clrVal>
                                          </p:val>
                                        </p:tav>
                                        <p:tav tm="50000">
                                          <p:val>
                                            <p:clrVal>
                                              <a:schemeClr val="hlink"/>
                                            </p:clrVal>
                                          </p:val>
                                        </p:tav>
                                      </p:tavLst>
                                    </p:anim>
                                    <p:set>
                                      <p:cBhvr>
                                        <p:cTn id="14" dur="80"/>
                                        <p:tgtEl>
                                          <p:spTgt spid="9"/>
                                        </p:tgtEl>
                                        <p:attrNameLst>
                                          <p:attrName>fill.type</p:attrName>
                                        </p:attrNameLst>
                                      </p:cBhvr>
                                      <p:to>
                                        <p:strVal val="solid"/>
                                      </p:to>
                                    </p:set>
                                  </p:childTnLst>
                                </p:cTn>
                              </p:par>
                              <p:par>
                                <p:cTn id="15" presetID="10" presetClass="entr" presetSubtype="0" fill="hold" grpId="0" nodeType="withEffect">
                                  <p:stCondLst>
                                    <p:cond delay="10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childTnLst>
                                </p:cTn>
                              </p:par>
                              <p:par>
                                <p:cTn id="21" presetID="10" presetClass="entr" presetSubtype="0" fill="hold" grpId="0" nodeType="withEffect">
                                  <p:stCondLst>
                                    <p:cond delay="300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2000"/>
                                        <p:tgtEl>
                                          <p:spTgt spid="10"/>
                                        </p:tgtEl>
                                      </p:cBhvr>
                                    </p:animEffect>
                                  </p:childTnLst>
                                </p:cTn>
                              </p:par>
                              <p:par>
                                <p:cTn id="24" presetID="10" presetClass="entr" presetSubtype="0" fill="hold" grpId="0" nodeType="withEffect">
                                  <p:stCondLst>
                                    <p:cond delay="30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2000"/>
                                        <p:tgtEl>
                                          <p:spTgt spid="11"/>
                                        </p:tgtEl>
                                      </p:cBhvr>
                                    </p:animEffect>
                                  </p:childTnLst>
                                </p:cTn>
                              </p:par>
                              <p:par>
                                <p:cTn id="27" presetID="27" presetClass="entr" presetSubtype="0" fill="hold" grpId="0" nodeType="withEffect">
                                  <p:stCondLst>
                                    <p:cond delay="8000"/>
                                  </p:stCondLst>
                                  <p:iterate type="lt">
                                    <p:tmPct val="50000"/>
                                  </p:iterate>
                                  <p:childTnLst>
                                    <p:set>
                                      <p:cBhvr>
                                        <p:cTn id="28" dur="1" fill="hold">
                                          <p:stCondLst>
                                            <p:cond delay="0"/>
                                          </p:stCondLst>
                                        </p:cTn>
                                        <p:tgtEl>
                                          <p:spTgt spid="14"/>
                                        </p:tgtEl>
                                        <p:attrNameLst>
                                          <p:attrName>style.visibility</p:attrName>
                                        </p:attrNameLst>
                                      </p:cBhvr>
                                      <p:to>
                                        <p:strVal val="visible"/>
                                      </p:to>
                                    </p:set>
                                    <p:anim calcmode="discrete" valueType="clr">
                                      <p:cBhvr override="childStyle">
                                        <p:cTn id="29" dur="80"/>
                                        <p:tgtEl>
                                          <p:spTgt spid="14"/>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14"/>
                                        </p:tgtEl>
                                        <p:attrNameLst>
                                          <p:attrName>fillcolor</p:attrName>
                                        </p:attrNameLst>
                                      </p:cBhvr>
                                      <p:tavLst>
                                        <p:tav tm="0">
                                          <p:val>
                                            <p:clrVal>
                                              <a:schemeClr val="accent2"/>
                                            </p:clrVal>
                                          </p:val>
                                        </p:tav>
                                        <p:tav tm="50000">
                                          <p:val>
                                            <p:clrVal>
                                              <a:schemeClr val="hlink"/>
                                            </p:clrVal>
                                          </p:val>
                                        </p:tav>
                                      </p:tavLst>
                                    </p:anim>
                                    <p:set>
                                      <p:cBhvr>
                                        <p:cTn id="31" dur="80"/>
                                        <p:tgtEl>
                                          <p:spTgt spid="14"/>
                                        </p:tgtEl>
                                        <p:attrNameLst>
                                          <p:attrName>fill.type</p:attrName>
                                        </p:attrNameLst>
                                      </p:cBhvr>
                                      <p:to>
                                        <p:strVal val="solid"/>
                                      </p:to>
                                    </p:set>
                                  </p:childTnLst>
                                </p:cTn>
                              </p:par>
                              <p:par>
                                <p:cTn id="32" presetID="10" presetClass="entr" presetSubtype="0" fill="hold" grpId="0" nodeType="withEffect">
                                  <p:stCondLst>
                                    <p:cond delay="50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2000"/>
                                        <p:tgtEl>
                                          <p:spTgt spid="12"/>
                                        </p:tgtEl>
                                      </p:cBhvr>
                                    </p:animEffect>
                                  </p:childTnLst>
                                </p:cTn>
                              </p:par>
                              <p:par>
                                <p:cTn id="35" presetID="10" presetClass="entr" presetSubtype="0" fill="hold" grpId="0" nodeType="withEffect">
                                  <p:stCondLst>
                                    <p:cond delay="500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000"/>
                                        <p:tgtEl>
                                          <p:spTgt spid="13"/>
                                        </p:tgtEl>
                                      </p:cBhvr>
                                    </p:animEffect>
                                  </p:childTnLst>
                                </p:cTn>
                              </p:par>
                              <p:par>
                                <p:cTn id="38" presetID="10" presetClass="entr" presetSubtype="0" fill="hold" nodeType="withEffect">
                                  <p:stCondLst>
                                    <p:cond delay="700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2000"/>
                                        <p:tgtEl>
                                          <p:spTgt spid="21"/>
                                        </p:tgtEl>
                                      </p:cBhvr>
                                    </p:animEffect>
                                  </p:childTnLst>
                                </p:cTn>
                              </p:par>
                              <p:par>
                                <p:cTn id="41" presetID="10" presetClass="entr" presetSubtype="0" fill="hold" grpId="0" nodeType="withEffect">
                                  <p:stCondLst>
                                    <p:cond delay="130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2000"/>
                                        <p:tgtEl>
                                          <p:spTgt spid="25"/>
                                        </p:tgtEl>
                                      </p:cBhvr>
                                    </p:animEffect>
                                  </p:childTnLst>
                                </p:cTn>
                              </p:par>
                              <p:par>
                                <p:cTn id="44" presetID="10" presetClass="entr" presetSubtype="0" fill="hold" grpId="0" nodeType="withEffect">
                                  <p:stCondLst>
                                    <p:cond delay="1000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2000"/>
                                        <p:tgtEl>
                                          <p:spTgt spid="22"/>
                                        </p:tgtEl>
                                      </p:cBhvr>
                                    </p:animEffect>
                                  </p:childTnLst>
                                </p:cTn>
                              </p:par>
                              <p:par>
                                <p:cTn id="47" presetID="10" presetClass="entr" presetSubtype="0" fill="hold" grpId="0" nodeType="withEffect">
                                  <p:stCondLst>
                                    <p:cond delay="1600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2000"/>
                                        <p:tgtEl>
                                          <p:spTgt spid="24"/>
                                        </p:tgtEl>
                                      </p:cBhvr>
                                    </p:animEffect>
                                  </p:childTnLst>
                                </p:cTn>
                              </p:par>
                              <p:par>
                                <p:cTn id="50" presetID="10" presetClass="entr" presetSubtype="0" fill="hold" grpId="0" nodeType="withEffect">
                                  <p:stCondLst>
                                    <p:cond delay="1000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2000"/>
                                        <p:tgtEl>
                                          <p:spTgt spid="23"/>
                                        </p:tgtEl>
                                      </p:cBhvr>
                                    </p:animEffect>
                                  </p:childTnLst>
                                </p:cTn>
                              </p:par>
                              <p:par>
                                <p:cTn id="53" presetID="10" presetClass="entr" presetSubtype="0" fill="hold" grpId="0" nodeType="withEffect">
                                  <p:stCondLst>
                                    <p:cond delay="130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2000"/>
                                        <p:tgtEl>
                                          <p:spTgt spid="17"/>
                                        </p:tgtEl>
                                      </p:cBhvr>
                                    </p:animEffect>
                                  </p:childTnLst>
                                </p:cTn>
                              </p:par>
                              <p:par>
                                <p:cTn id="56" presetID="10" presetClass="entr" presetSubtype="0" fill="hold" grpId="0" nodeType="withEffect">
                                  <p:stCondLst>
                                    <p:cond delay="1300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2000"/>
                                        <p:tgtEl>
                                          <p:spTgt spid="15"/>
                                        </p:tgtEl>
                                      </p:cBhvr>
                                    </p:animEffect>
                                  </p:childTnLst>
                                </p:cTn>
                              </p:par>
                              <p:par>
                                <p:cTn id="59" presetID="10" presetClass="entr" presetSubtype="0" fill="hold" grpId="0" nodeType="withEffect">
                                  <p:stCondLst>
                                    <p:cond delay="1300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2000"/>
                                        <p:tgtEl>
                                          <p:spTgt spid="16"/>
                                        </p:tgtEl>
                                      </p:cBhvr>
                                    </p:animEffect>
                                  </p:childTnLst>
                                </p:cTn>
                              </p:par>
                              <p:par>
                                <p:cTn id="62" presetID="10" presetClass="entr" presetSubtype="0" fill="hold" grpId="0" nodeType="withEffect">
                                  <p:stCondLst>
                                    <p:cond delay="1500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2000"/>
                                        <p:tgtEl>
                                          <p:spTgt spid="18"/>
                                        </p:tgtEl>
                                      </p:cBhvr>
                                    </p:animEffect>
                                  </p:childTnLst>
                                </p:cTn>
                              </p:par>
                              <p:par>
                                <p:cTn id="65" presetID="10" presetClass="entr" presetSubtype="0" fill="hold" nodeType="withEffect">
                                  <p:stCondLst>
                                    <p:cond delay="1300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2000"/>
                                        <p:tgtEl>
                                          <p:spTgt spid="19"/>
                                        </p:tgtEl>
                                      </p:cBhvr>
                                    </p:animEffect>
                                  </p:childTnLst>
                                </p:cTn>
                              </p:par>
                              <p:par>
                                <p:cTn id="68" presetID="10" presetClass="entr" presetSubtype="0" fill="hold" grpId="0" nodeType="withEffect">
                                  <p:stCondLst>
                                    <p:cond delay="1500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2000"/>
                                        <p:tgtEl>
                                          <p:spTgt spid="20"/>
                                        </p:tgtEl>
                                      </p:cBhvr>
                                    </p:animEffect>
                                  </p:childTnLst>
                                </p:cTn>
                              </p:par>
                              <p:par>
                                <p:cTn id="71" presetID="10" presetClass="entr" presetSubtype="0" fill="hold" grpId="0" nodeType="withEffect">
                                  <p:stCondLst>
                                    <p:cond delay="1400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2000"/>
                                        <p:tgtEl>
                                          <p:spTgt spid="31"/>
                                        </p:tgtEl>
                                      </p:cBhvr>
                                    </p:animEffect>
                                  </p:childTnLst>
                                </p:cTn>
                              </p:par>
                              <p:par>
                                <p:cTn id="74" presetID="10" presetClass="entr" presetSubtype="0" fill="hold" grpId="0" nodeType="withEffect">
                                  <p:stCondLst>
                                    <p:cond delay="1400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2000"/>
                                        <p:tgtEl>
                                          <p:spTgt spid="32"/>
                                        </p:tgtEl>
                                      </p:cBhvr>
                                    </p:animEffect>
                                  </p:childTnLst>
                                </p:cTn>
                              </p:par>
                              <p:par>
                                <p:cTn id="77" presetID="10" presetClass="entr" presetSubtype="0" fill="hold" grpId="0" nodeType="withEffect">
                                  <p:stCondLst>
                                    <p:cond delay="1400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2000"/>
                                        <p:tgtEl>
                                          <p:spTgt spid="33"/>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12" accel="50000" decel="50000"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anim calcmode="lin" valueType="num">
                                      <p:cBhvr additive="base">
                                        <p:cTn id="84" dur="500" fill="hold"/>
                                        <p:tgtEl>
                                          <p:spTgt spid="26"/>
                                        </p:tgtEl>
                                        <p:attrNameLst>
                                          <p:attrName>ppt_x</p:attrName>
                                        </p:attrNameLst>
                                      </p:cBhvr>
                                      <p:tavLst>
                                        <p:tav tm="0">
                                          <p:val>
                                            <p:strVal val="0-#ppt_w/2"/>
                                          </p:val>
                                        </p:tav>
                                        <p:tav tm="100000">
                                          <p:val>
                                            <p:strVal val="#ppt_x"/>
                                          </p:val>
                                        </p:tav>
                                      </p:tavLst>
                                    </p:anim>
                                    <p:anim calcmode="lin" valueType="num">
                                      <p:cBhvr additive="base">
                                        <p:cTn id="8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accel="50000" decel="50000"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 calcmode="lin" valueType="num">
                                      <p:cBhvr additive="base">
                                        <p:cTn id="90" dur="500" fill="hold"/>
                                        <p:tgtEl>
                                          <p:spTgt spid="27"/>
                                        </p:tgtEl>
                                        <p:attrNameLst>
                                          <p:attrName>ppt_x</p:attrName>
                                        </p:attrNameLst>
                                      </p:cBhvr>
                                      <p:tavLst>
                                        <p:tav tm="0">
                                          <p:val>
                                            <p:strVal val="#ppt_x"/>
                                          </p:val>
                                        </p:tav>
                                        <p:tav tm="100000">
                                          <p:val>
                                            <p:strVal val="#ppt_x"/>
                                          </p:val>
                                        </p:tav>
                                      </p:tavLst>
                                    </p:anim>
                                    <p:anim calcmode="lin" valueType="num">
                                      <p:cBhvr additive="base">
                                        <p:cTn id="9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6" accel="50000" decel="50000" fill="hold" grpId="0" nodeType="clickEffect">
                                  <p:stCondLst>
                                    <p:cond delay="0"/>
                                  </p:stCondLst>
                                  <p:childTnLst>
                                    <p:set>
                                      <p:cBhvr>
                                        <p:cTn id="95" dur="1" fill="hold">
                                          <p:stCondLst>
                                            <p:cond delay="0"/>
                                          </p:stCondLst>
                                        </p:cTn>
                                        <p:tgtEl>
                                          <p:spTgt spid="29"/>
                                        </p:tgtEl>
                                        <p:attrNameLst>
                                          <p:attrName>style.visibility</p:attrName>
                                        </p:attrNameLst>
                                      </p:cBhvr>
                                      <p:to>
                                        <p:strVal val="visible"/>
                                      </p:to>
                                    </p:set>
                                    <p:anim calcmode="lin" valueType="num">
                                      <p:cBhvr additive="base">
                                        <p:cTn id="96" dur="500" fill="hold"/>
                                        <p:tgtEl>
                                          <p:spTgt spid="29"/>
                                        </p:tgtEl>
                                        <p:attrNameLst>
                                          <p:attrName>ppt_x</p:attrName>
                                        </p:attrNameLst>
                                      </p:cBhvr>
                                      <p:tavLst>
                                        <p:tav tm="0">
                                          <p:val>
                                            <p:strVal val="1+#ppt_w/2"/>
                                          </p:val>
                                        </p:tav>
                                        <p:tav tm="100000">
                                          <p:val>
                                            <p:strVal val="#ppt_x"/>
                                          </p:val>
                                        </p:tav>
                                      </p:tavLst>
                                    </p:anim>
                                    <p:anim calcmode="lin" valueType="num">
                                      <p:cBhvr additive="base">
                                        <p:cTn id="9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7" presetClass="entr" presetSubtype="0" fill="hold" grpId="0" nodeType="clickEffect">
                                  <p:stCondLst>
                                    <p:cond delay="0"/>
                                  </p:stCondLst>
                                  <p:iterate type="lt">
                                    <p:tmPct val="50000"/>
                                  </p:iterate>
                                  <p:childTnLst>
                                    <p:set>
                                      <p:cBhvr>
                                        <p:cTn id="101" dur="1" fill="hold">
                                          <p:stCondLst>
                                            <p:cond delay="0"/>
                                          </p:stCondLst>
                                        </p:cTn>
                                        <p:tgtEl>
                                          <p:spTgt spid="34"/>
                                        </p:tgtEl>
                                        <p:attrNameLst>
                                          <p:attrName>style.visibility</p:attrName>
                                        </p:attrNameLst>
                                      </p:cBhvr>
                                      <p:to>
                                        <p:strVal val="visible"/>
                                      </p:to>
                                    </p:set>
                                    <p:anim calcmode="discrete" valueType="clr">
                                      <p:cBhvr override="childStyle">
                                        <p:cTn id="102" dur="80"/>
                                        <p:tgtEl>
                                          <p:spTgt spid="34"/>
                                        </p:tgtEl>
                                        <p:attrNameLst>
                                          <p:attrName>style.color</p:attrName>
                                        </p:attrNameLst>
                                      </p:cBhvr>
                                      <p:tavLst>
                                        <p:tav tm="0">
                                          <p:val>
                                            <p:clrVal>
                                              <a:schemeClr val="accent2"/>
                                            </p:clrVal>
                                          </p:val>
                                        </p:tav>
                                        <p:tav tm="50000">
                                          <p:val>
                                            <p:clrVal>
                                              <a:schemeClr val="hlink"/>
                                            </p:clrVal>
                                          </p:val>
                                        </p:tav>
                                      </p:tavLst>
                                    </p:anim>
                                    <p:anim calcmode="discrete" valueType="clr">
                                      <p:cBhvr>
                                        <p:cTn id="103" dur="80"/>
                                        <p:tgtEl>
                                          <p:spTgt spid="34"/>
                                        </p:tgtEl>
                                        <p:attrNameLst>
                                          <p:attrName>fillcolor</p:attrName>
                                        </p:attrNameLst>
                                      </p:cBhvr>
                                      <p:tavLst>
                                        <p:tav tm="0">
                                          <p:val>
                                            <p:clrVal>
                                              <a:schemeClr val="accent2"/>
                                            </p:clrVal>
                                          </p:val>
                                        </p:tav>
                                        <p:tav tm="50000">
                                          <p:val>
                                            <p:clrVal>
                                              <a:schemeClr val="hlink"/>
                                            </p:clrVal>
                                          </p:val>
                                        </p:tav>
                                      </p:tavLst>
                                    </p:anim>
                                    <p:set>
                                      <p:cBhvr>
                                        <p:cTn id="104" dur="80"/>
                                        <p:tgtEl>
                                          <p:spTgt spid="34"/>
                                        </p:tgtEl>
                                        <p:attrNameLst>
                                          <p:attrName>fill.type</p:attrName>
                                        </p:attrNameLst>
                                      </p:cBhvr>
                                      <p:to>
                                        <p:strVal val="solid"/>
                                      </p:to>
                                    </p:set>
                                  </p:childTnLst>
                                </p:cTn>
                              </p:par>
                            </p:childTnLst>
                          </p:cTn>
                        </p:par>
                      </p:childTnLst>
                    </p:cTn>
                  </p:par>
                  <p:par>
                    <p:cTn id="105" fill="hold">
                      <p:stCondLst>
                        <p:cond delay="indefinite"/>
                      </p:stCondLst>
                      <p:childTnLst>
                        <p:par>
                          <p:cTn id="106" fill="hold">
                            <p:stCondLst>
                              <p:cond delay="0"/>
                            </p:stCondLst>
                            <p:childTnLst>
                              <p:par>
                                <p:cTn id="107" presetID="27" presetClass="entr" presetSubtype="0" fill="hold" grpId="0" nodeType="clickEffect">
                                  <p:stCondLst>
                                    <p:cond delay="0"/>
                                  </p:stCondLst>
                                  <p:iterate type="lt">
                                    <p:tmPct val="50000"/>
                                  </p:iterate>
                                  <p:childTnLst>
                                    <p:set>
                                      <p:cBhvr>
                                        <p:cTn id="108" dur="1" fill="hold">
                                          <p:stCondLst>
                                            <p:cond delay="0"/>
                                          </p:stCondLst>
                                        </p:cTn>
                                        <p:tgtEl>
                                          <p:spTgt spid="37"/>
                                        </p:tgtEl>
                                        <p:attrNameLst>
                                          <p:attrName>style.visibility</p:attrName>
                                        </p:attrNameLst>
                                      </p:cBhvr>
                                      <p:to>
                                        <p:strVal val="visible"/>
                                      </p:to>
                                    </p:set>
                                    <p:anim calcmode="discrete" valueType="clr">
                                      <p:cBhvr override="childStyle">
                                        <p:cTn id="109"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110" dur="80"/>
                                        <p:tgtEl>
                                          <p:spTgt spid="37"/>
                                        </p:tgtEl>
                                        <p:attrNameLst>
                                          <p:attrName>fillcolor</p:attrName>
                                        </p:attrNameLst>
                                      </p:cBhvr>
                                      <p:tavLst>
                                        <p:tav tm="0">
                                          <p:val>
                                            <p:clrVal>
                                              <a:schemeClr val="accent2"/>
                                            </p:clrVal>
                                          </p:val>
                                        </p:tav>
                                        <p:tav tm="50000">
                                          <p:val>
                                            <p:clrVal>
                                              <a:schemeClr val="hlink"/>
                                            </p:clrVal>
                                          </p:val>
                                        </p:tav>
                                      </p:tavLst>
                                    </p:anim>
                                    <p:set>
                                      <p:cBhvr>
                                        <p:cTn id="111" dur="80"/>
                                        <p:tgtEl>
                                          <p:spTgt spid="3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9" grpId="0"/>
      <p:bldP spid="10" grpId="0" animBg="1"/>
      <p:bldP spid="11" grpId="0" animBg="1"/>
      <p:bldP spid="12" grpId="0" animBg="1"/>
      <p:bldP spid="13" grpId="0" animBg="1"/>
      <p:bldP spid="14" grpId="0"/>
      <p:bldP spid="15" grpId="0" animBg="1"/>
      <p:bldP spid="16" grpId="0" animBg="1"/>
      <p:bldP spid="17" grpId="0"/>
      <p:bldP spid="18" grpId="0" animBg="1"/>
      <p:bldP spid="20" grpId="0"/>
      <p:bldP spid="22" grpId="0" animBg="1"/>
      <p:bldP spid="23" grpId="0" animBg="1"/>
      <p:bldP spid="24" grpId="0"/>
      <p:bldP spid="25" grpId="0"/>
      <p:bldP spid="26" grpId="0"/>
      <p:bldP spid="27" grpId="0"/>
      <p:bldP spid="29" grpId="0"/>
      <p:bldP spid="31" grpId="0"/>
      <p:bldP spid="32" grpId="0"/>
      <p:bldP spid="33" grpId="0"/>
      <p:bldP spid="34" grpId="0"/>
      <p:bldP spid="37" grpId="0"/>
    </p:bld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Box 5"/>
          <p:cNvSpPr txBox="1"/>
          <p:nvPr/>
        </p:nvSpPr>
        <p:spPr>
          <a:xfrm>
            <a:off x="256347" y="314574"/>
            <a:ext cx="8401177" cy="1015663"/>
          </a:xfrm>
          <a:prstGeom prst="rect">
            <a:avLst/>
          </a:prstGeom>
          <a:noFill/>
        </p:spPr>
        <p:txBody>
          <a:bodyPr wrap="square" rtlCol="0">
            <a:spAutoFit/>
          </a:bodyPr>
          <a:lstStyle/>
          <a:p>
            <a:endParaRPr lang="en-US" sz="2000" i="1" dirty="0" smtClean="0">
              <a:solidFill>
                <a:schemeClr val="bg1"/>
              </a:solidFill>
              <a:latin typeface="Arial Black"/>
            </a:endParaRPr>
          </a:p>
          <a:p>
            <a:endParaRPr lang="en-US" sz="2000" i="1" dirty="0" smtClean="0">
              <a:solidFill>
                <a:schemeClr val="bg1"/>
              </a:solidFill>
              <a:latin typeface="Arial Black"/>
            </a:endParaRPr>
          </a:p>
          <a:p>
            <a:r>
              <a:rPr lang="en-US" sz="2000" i="1" dirty="0" smtClean="0">
                <a:solidFill>
                  <a:schemeClr val="bg1"/>
                </a:solidFill>
                <a:latin typeface="Arial Rounded MT Bold"/>
              </a:rPr>
              <a:t>                         </a:t>
            </a:r>
            <a:endParaRPr lang="en-US" sz="2000" i="1" dirty="0">
              <a:solidFill>
                <a:schemeClr val="bg1"/>
              </a:solidFill>
              <a:latin typeface="Arial Rounded MT Bold"/>
            </a:endParaRPr>
          </a:p>
        </p:txBody>
      </p:sp>
      <p:sp>
        <p:nvSpPr>
          <p:cNvPr id="28" name="TextBox 27"/>
          <p:cNvSpPr txBox="1"/>
          <p:nvPr/>
        </p:nvSpPr>
        <p:spPr>
          <a:xfrm>
            <a:off x="6787122" y="4653113"/>
            <a:ext cx="2209991" cy="369332"/>
          </a:xfrm>
          <a:prstGeom prst="rect">
            <a:avLst/>
          </a:prstGeom>
          <a:noFill/>
        </p:spPr>
        <p:txBody>
          <a:bodyPr wrap="square" rtlCol="0">
            <a:spAutoFit/>
          </a:bodyPr>
          <a:lstStyle/>
          <a:p>
            <a:endParaRPr lang="en-US" dirty="0"/>
          </a:p>
        </p:txBody>
      </p:sp>
      <p:sp>
        <p:nvSpPr>
          <p:cNvPr id="33" name="TextBox 32"/>
          <p:cNvSpPr txBox="1"/>
          <p:nvPr/>
        </p:nvSpPr>
        <p:spPr>
          <a:xfrm>
            <a:off x="688434" y="3373838"/>
            <a:ext cx="1281910" cy="1231106"/>
          </a:xfrm>
          <a:prstGeom prst="rect">
            <a:avLst/>
          </a:prstGeom>
          <a:noFill/>
        </p:spPr>
        <p:txBody>
          <a:bodyPr wrap="square" rtlCol="0">
            <a:spAutoFit/>
          </a:bodyPr>
          <a:lstStyle/>
          <a:p>
            <a:r>
              <a:rPr lang="en-US" i="1" dirty="0" smtClean="0">
                <a:solidFill>
                  <a:schemeClr val="bg1"/>
                </a:solidFill>
                <a:latin typeface="Arial Rounded MT Bold"/>
              </a:rPr>
              <a:t>      </a:t>
            </a:r>
            <a:endParaRPr lang="en-US" sz="2800" i="1" dirty="0" smtClean="0">
              <a:solidFill>
                <a:schemeClr val="bg1"/>
              </a:solidFill>
              <a:latin typeface="Arial Rounded MT Bold"/>
            </a:endParaRPr>
          </a:p>
          <a:p>
            <a:endParaRPr lang="en-US" i="1" dirty="0" smtClean="0">
              <a:solidFill>
                <a:schemeClr val="bg1"/>
              </a:solidFill>
              <a:latin typeface="Arial Rounded MT Bold"/>
            </a:endParaRPr>
          </a:p>
          <a:p>
            <a:endParaRPr lang="en-US" i="1" dirty="0" smtClean="0">
              <a:solidFill>
                <a:schemeClr val="bg1"/>
              </a:solidFill>
              <a:latin typeface="Arial Rounded MT Bold"/>
            </a:endParaRPr>
          </a:p>
          <a:p>
            <a:r>
              <a:rPr lang="en-US" i="1" dirty="0" smtClean="0">
                <a:solidFill>
                  <a:schemeClr val="bg1"/>
                </a:solidFill>
                <a:latin typeface="Arial Rounded MT Bold"/>
              </a:rPr>
              <a:t> </a:t>
            </a:r>
            <a:r>
              <a:rPr lang="en-US" sz="2000" i="1" dirty="0" smtClean="0">
                <a:solidFill>
                  <a:schemeClr val="bg1"/>
                </a:solidFill>
                <a:latin typeface="Arial Rounded MT Bold"/>
              </a:rPr>
              <a:t> </a:t>
            </a:r>
            <a:endParaRPr lang="en-US" sz="2000" i="1" dirty="0">
              <a:solidFill>
                <a:schemeClr val="bg1"/>
              </a:solidFill>
              <a:latin typeface="Arial Rounded MT Bold"/>
            </a:endParaRPr>
          </a:p>
        </p:txBody>
      </p:sp>
      <p:sp>
        <p:nvSpPr>
          <p:cNvPr id="52" name="TextBox 51"/>
          <p:cNvSpPr txBox="1"/>
          <p:nvPr/>
        </p:nvSpPr>
        <p:spPr>
          <a:xfrm>
            <a:off x="5962954" y="960905"/>
            <a:ext cx="3181046" cy="369332"/>
          </a:xfrm>
          <a:prstGeom prst="rect">
            <a:avLst/>
          </a:prstGeom>
          <a:noFill/>
        </p:spPr>
        <p:txBody>
          <a:bodyPr wrap="square" rtlCol="0">
            <a:spAutoFit/>
          </a:bodyPr>
          <a:lstStyle/>
          <a:p>
            <a:r>
              <a:rPr lang="en-US" i="1" dirty="0" smtClean="0">
                <a:solidFill>
                  <a:srgbClr val="FFFF00"/>
                </a:solidFill>
                <a:latin typeface="Arial Rounded MT Bold"/>
              </a:rPr>
              <a:t>  </a:t>
            </a:r>
            <a:endParaRPr lang="en-US" i="1" dirty="0">
              <a:solidFill>
                <a:srgbClr val="FFFF00"/>
              </a:solidFill>
              <a:latin typeface="Arial Rounded MT Bold"/>
            </a:endParaRPr>
          </a:p>
        </p:txBody>
      </p:sp>
      <p:sp>
        <p:nvSpPr>
          <p:cNvPr id="29" name="TextBox 28"/>
          <p:cNvSpPr txBox="1"/>
          <p:nvPr/>
        </p:nvSpPr>
        <p:spPr>
          <a:xfrm>
            <a:off x="3621477" y="5741143"/>
            <a:ext cx="2588656" cy="369332"/>
          </a:xfrm>
          <a:prstGeom prst="rect">
            <a:avLst/>
          </a:prstGeom>
          <a:noFill/>
        </p:spPr>
        <p:txBody>
          <a:bodyPr wrap="square" rtlCol="0">
            <a:spAutoFit/>
          </a:bodyPr>
          <a:lstStyle/>
          <a:p>
            <a:r>
              <a:rPr lang="en-US" i="1" dirty="0" smtClean="0">
                <a:solidFill>
                  <a:schemeClr val="bg1"/>
                </a:solidFill>
                <a:latin typeface="Arial Rounded MT Bold"/>
              </a:rPr>
              <a:t> </a:t>
            </a:r>
            <a:endParaRPr lang="en-US" i="1" dirty="0">
              <a:solidFill>
                <a:schemeClr val="bg1"/>
              </a:solidFill>
              <a:latin typeface="Arial Rounded MT Bold"/>
            </a:endParaRPr>
          </a:p>
        </p:txBody>
      </p:sp>
      <p:sp>
        <p:nvSpPr>
          <p:cNvPr id="38" name="TextBox 37"/>
          <p:cNvSpPr txBox="1"/>
          <p:nvPr/>
        </p:nvSpPr>
        <p:spPr>
          <a:xfrm>
            <a:off x="0" y="6110475"/>
            <a:ext cx="8740766" cy="369332"/>
          </a:xfrm>
          <a:prstGeom prst="rect">
            <a:avLst/>
          </a:prstGeom>
          <a:noFill/>
        </p:spPr>
        <p:txBody>
          <a:bodyPr wrap="square" rtlCol="0">
            <a:spAutoFit/>
          </a:bodyPr>
          <a:lstStyle/>
          <a:p>
            <a:endParaRPr lang="en-US" i="1" dirty="0">
              <a:solidFill>
                <a:schemeClr val="tx2">
                  <a:lumMod val="20000"/>
                  <a:lumOff val="80000"/>
                </a:schemeClr>
              </a:solidFill>
              <a:latin typeface="Arial Rounded MT Bold"/>
            </a:endParaRPr>
          </a:p>
        </p:txBody>
      </p:sp>
      <p:sp>
        <p:nvSpPr>
          <p:cNvPr id="39" name="TextBox 38"/>
          <p:cNvSpPr txBox="1"/>
          <p:nvPr/>
        </p:nvSpPr>
        <p:spPr>
          <a:xfrm>
            <a:off x="1139477" y="3680564"/>
            <a:ext cx="1863517" cy="707886"/>
          </a:xfrm>
          <a:prstGeom prst="rect">
            <a:avLst/>
          </a:prstGeom>
          <a:noFill/>
        </p:spPr>
        <p:txBody>
          <a:bodyPr wrap="square" rtlCol="0">
            <a:spAutoFit/>
          </a:bodyPr>
          <a:lstStyle/>
          <a:p>
            <a:endParaRPr lang="en-US" sz="2000" i="1" dirty="0" smtClean="0">
              <a:solidFill>
                <a:schemeClr val="bg1"/>
              </a:solidFill>
              <a:latin typeface="Arial Rounded MT Bold"/>
            </a:endParaRPr>
          </a:p>
          <a:p>
            <a:endParaRPr lang="en-US" sz="2000" i="1" dirty="0" smtClean="0">
              <a:solidFill>
                <a:schemeClr val="bg1"/>
              </a:solidFill>
              <a:latin typeface="Arial Rounded MT Bold"/>
            </a:endParaRPr>
          </a:p>
        </p:txBody>
      </p:sp>
      <p:sp>
        <p:nvSpPr>
          <p:cNvPr id="44" name="TextBox 43"/>
          <p:cNvSpPr txBox="1"/>
          <p:nvPr/>
        </p:nvSpPr>
        <p:spPr>
          <a:xfrm>
            <a:off x="6210134" y="3152981"/>
            <a:ext cx="2205374" cy="461665"/>
          </a:xfrm>
          <a:prstGeom prst="rect">
            <a:avLst/>
          </a:prstGeom>
          <a:noFill/>
        </p:spPr>
        <p:txBody>
          <a:bodyPr wrap="square" rtlCol="0">
            <a:spAutoFit/>
          </a:bodyPr>
          <a:lstStyle/>
          <a:p>
            <a:r>
              <a:rPr lang="en-US" sz="2400" i="1" dirty="0" smtClean="0">
                <a:solidFill>
                  <a:schemeClr val="accent4">
                    <a:lumMod val="40000"/>
                    <a:lumOff val="60000"/>
                  </a:schemeClr>
                </a:solidFill>
                <a:latin typeface="PortagoITC TT"/>
              </a:rPr>
              <a:t>	</a:t>
            </a:r>
            <a:endParaRPr lang="en-US" sz="2400" i="1" dirty="0">
              <a:solidFill>
                <a:schemeClr val="accent4">
                  <a:lumMod val="40000"/>
                  <a:lumOff val="60000"/>
                </a:schemeClr>
              </a:solidFill>
              <a:latin typeface="PortagoITC TT"/>
            </a:endParaRPr>
          </a:p>
        </p:txBody>
      </p:sp>
      <p:sp>
        <p:nvSpPr>
          <p:cNvPr id="12" name="TextBox 11"/>
          <p:cNvSpPr txBox="1"/>
          <p:nvPr/>
        </p:nvSpPr>
        <p:spPr>
          <a:xfrm>
            <a:off x="256347" y="314574"/>
            <a:ext cx="8401177" cy="461665"/>
          </a:xfrm>
          <a:prstGeom prst="rect">
            <a:avLst/>
          </a:prstGeom>
          <a:noFill/>
        </p:spPr>
        <p:txBody>
          <a:bodyPr wrap="square" rtlCol="0">
            <a:spAutoFit/>
          </a:bodyPr>
          <a:lstStyle/>
          <a:p>
            <a:endParaRPr lang="en-US" sz="2400" i="1" dirty="0">
              <a:solidFill>
                <a:srgbClr val="FFFF00"/>
              </a:solidFill>
              <a:latin typeface="Arial Rounded MT Bold"/>
            </a:endParaRPr>
          </a:p>
        </p:txBody>
      </p:sp>
      <p:sp>
        <p:nvSpPr>
          <p:cNvPr id="15" name="TextBox 14"/>
          <p:cNvSpPr txBox="1"/>
          <p:nvPr/>
        </p:nvSpPr>
        <p:spPr>
          <a:xfrm>
            <a:off x="256347" y="314574"/>
            <a:ext cx="8159161" cy="4401205"/>
          </a:xfrm>
          <a:prstGeom prst="rect">
            <a:avLst/>
          </a:prstGeom>
          <a:noFill/>
        </p:spPr>
        <p:txBody>
          <a:bodyPr wrap="square" rtlCol="0">
            <a:spAutoFit/>
          </a:bodyPr>
          <a:lstStyle/>
          <a:p>
            <a:r>
              <a:rPr lang="en-US" sz="2000" i="1" dirty="0" smtClean="0">
                <a:solidFill>
                  <a:schemeClr val="bg1"/>
                </a:solidFill>
                <a:latin typeface="Arial Rounded MT Bold"/>
              </a:rPr>
              <a:t>vs. 11 and following </a:t>
            </a:r>
            <a:r>
              <a:rPr lang="en-US" sz="2000" i="1" dirty="0" smtClean="0">
                <a:solidFill>
                  <a:srgbClr val="FFFF00"/>
                </a:solidFill>
                <a:latin typeface="Arial Rounded MT Bold"/>
              </a:rPr>
              <a:t>“Then I kept looking because of the sound of the boastful words which the horn was speaking;</a:t>
            </a:r>
            <a:r>
              <a:rPr lang="en-US" sz="2000" i="1" dirty="0" smtClean="0">
                <a:solidFill>
                  <a:srgbClr val="FFFF00"/>
                </a:solidFill>
                <a:latin typeface="Arial Rounded MT Bold"/>
              </a:rPr>
              <a:t> ...until </a:t>
            </a:r>
            <a:r>
              <a:rPr lang="en-US" sz="2000" i="1" dirty="0" smtClean="0">
                <a:solidFill>
                  <a:srgbClr val="FFFF00"/>
                </a:solidFill>
                <a:latin typeface="Arial Rounded MT Bold"/>
              </a:rPr>
              <a:t>the beast was slain, and its body was destroyed and given to the burning fire. </a:t>
            </a:r>
          </a:p>
          <a:p>
            <a:endParaRPr lang="en-US" sz="2000" i="1" dirty="0" smtClean="0">
              <a:solidFill>
                <a:srgbClr val="FFFF00"/>
              </a:solidFill>
              <a:latin typeface="Arial Rounded MT Bold"/>
            </a:endParaRPr>
          </a:p>
          <a:p>
            <a:r>
              <a:rPr lang="en-US" sz="2000" i="1" dirty="0" smtClean="0">
                <a:solidFill>
                  <a:srgbClr val="FFFF00"/>
                </a:solidFill>
                <a:latin typeface="Arial Rounded MT Bold"/>
              </a:rPr>
              <a:t>As for the rest of the beasts their dominion was taken away,...</a:t>
            </a:r>
          </a:p>
          <a:p>
            <a:endParaRPr lang="en-US" sz="2000" i="1" dirty="0" smtClean="0">
              <a:solidFill>
                <a:srgbClr val="FFFF00"/>
              </a:solidFill>
              <a:latin typeface="Arial Rounded MT Bold"/>
            </a:endParaRPr>
          </a:p>
          <a:p>
            <a:r>
              <a:rPr lang="en-US" sz="2000" i="1" dirty="0" smtClean="0">
                <a:solidFill>
                  <a:srgbClr val="FFFF00"/>
                </a:solidFill>
                <a:latin typeface="Arial Rounded MT Bold"/>
              </a:rPr>
              <a:t>I kept looking in the night visions, One like a Son of Man was coming, And He came up to the Ancient of Days And was presented before Him, and to Him was given dominion...His dominion is an everlasting dominion.</a:t>
            </a:r>
          </a:p>
          <a:p>
            <a:endParaRPr lang="en-US" sz="2000" i="1" dirty="0" smtClean="0">
              <a:solidFill>
                <a:srgbClr val="FFFF00"/>
              </a:solidFill>
              <a:latin typeface="Arial Rounded MT Bold"/>
            </a:endParaRPr>
          </a:p>
          <a:p>
            <a:r>
              <a:rPr lang="en-US" sz="2000" i="1" dirty="0" smtClean="0">
                <a:solidFill>
                  <a:srgbClr val="FFFF00"/>
                </a:solidFill>
                <a:latin typeface="Arial Rounded MT Bold"/>
              </a:rPr>
              <a:t>As for me, Daniel my spirit was distressed within me, and the visions in my mind kept alarming me.”</a:t>
            </a:r>
            <a:endParaRPr lang="en-US" sz="2000" i="1" dirty="0">
              <a:solidFill>
                <a:srgbClr val="FFFF00"/>
              </a:solidFill>
              <a:latin typeface="Arial Rounded MT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Box 5"/>
          <p:cNvSpPr txBox="1"/>
          <p:nvPr/>
        </p:nvSpPr>
        <p:spPr>
          <a:xfrm>
            <a:off x="256347" y="314574"/>
            <a:ext cx="8401177" cy="1015663"/>
          </a:xfrm>
          <a:prstGeom prst="rect">
            <a:avLst/>
          </a:prstGeom>
          <a:noFill/>
        </p:spPr>
        <p:txBody>
          <a:bodyPr wrap="square" rtlCol="0">
            <a:spAutoFit/>
          </a:bodyPr>
          <a:lstStyle/>
          <a:p>
            <a:endParaRPr lang="en-US" sz="2000" i="1" dirty="0" smtClean="0">
              <a:solidFill>
                <a:schemeClr val="bg1"/>
              </a:solidFill>
              <a:latin typeface="Arial Black"/>
            </a:endParaRPr>
          </a:p>
          <a:p>
            <a:endParaRPr lang="en-US" sz="2000" i="1" dirty="0" smtClean="0">
              <a:solidFill>
                <a:schemeClr val="bg1"/>
              </a:solidFill>
              <a:latin typeface="Arial Black"/>
            </a:endParaRPr>
          </a:p>
          <a:p>
            <a:r>
              <a:rPr lang="en-US" sz="2000" i="1" dirty="0" smtClean="0">
                <a:solidFill>
                  <a:schemeClr val="bg1"/>
                </a:solidFill>
                <a:latin typeface="Arial Rounded MT Bold"/>
              </a:rPr>
              <a:t>                         </a:t>
            </a:r>
            <a:endParaRPr lang="en-US" sz="2000" i="1" dirty="0">
              <a:solidFill>
                <a:schemeClr val="bg1"/>
              </a:solidFill>
              <a:latin typeface="Arial Rounded MT Bold"/>
            </a:endParaRPr>
          </a:p>
        </p:txBody>
      </p:sp>
      <p:sp>
        <p:nvSpPr>
          <p:cNvPr id="28" name="TextBox 27"/>
          <p:cNvSpPr txBox="1"/>
          <p:nvPr/>
        </p:nvSpPr>
        <p:spPr>
          <a:xfrm>
            <a:off x="6787122" y="4653113"/>
            <a:ext cx="2209991" cy="369332"/>
          </a:xfrm>
          <a:prstGeom prst="rect">
            <a:avLst/>
          </a:prstGeom>
          <a:noFill/>
        </p:spPr>
        <p:txBody>
          <a:bodyPr wrap="square" rtlCol="0">
            <a:spAutoFit/>
          </a:bodyPr>
          <a:lstStyle/>
          <a:p>
            <a:endParaRPr lang="en-US" dirty="0"/>
          </a:p>
        </p:txBody>
      </p:sp>
      <p:sp>
        <p:nvSpPr>
          <p:cNvPr id="33" name="TextBox 32"/>
          <p:cNvSpPr txBox="1"/>
          <p:nvPr/>
        </p:nvSpPr>
        <p:spPr>
          <a:xfrm>
            <a:off x="688434" y="3373838"/>
            <a:ext cx="1281910" cy="1231106"/>
          </a:xfrm>
          <a:prstGeom prst="rect">
            <a:avLst/>
          </a:prstGeom>
          <a:noFill/>
        </p:spPr>
        <p:txBody>
          <a:bodyPr wrap="square" rtlCol="0">
            <a:spAutoFit/>
          </a:bodyPr>
          <a:lstStyle/>
          <a:p>
            <a:r>
              <a:rPr lang="en-US" i="1" dirty="0" smtClean="0">
                <a:solidFill>
                  <a:schemeClr val="bg1"/>
                </a:solidFill>
                <a:latin typeface="Arial Rounded MT Bold"/>
              </a:rPr>
              <a:t>      </a:t>
            </a:r>
            <a:endParaRPr lang="en-US" sz="2800" i="1" dirty="0" smtClean="0">
              <a:solidFill>
                <a:schemeClr val="bg1"/>
              </a:solidFill>
              <a:latin typeface="Arial Rounded MT Bold"/>
            </a:endParaRPr>
          </a:p>
          <a:p>
            <a:endParaRPr lang="en-US" i="1" dirty="0" smtClean="0">
              <a:solidFill>
                <a:schemeClr val="bg1"/>
              </a:solidFill>
              <a:latin typeface="Arial Rounded MT Bold"/>
            </a:endParaRPr>
          </a:p>
          <a:p>
            <a:endParaRPr lang="en-US" i="1" dirty="0" smtClean="0">
              <a:solidFill>
                <a:schemeClr val="bg1"/>
              </a:solidFill>
              <a:latin typeface="Arial Rounded MT Bold"/>
            </a:endParaRPr>
          </a:p>
          <a:p>
            <a:r>
              <a:rPr lang="en-US" i="1" dirty="0" smtClean="0">
                <a:solidFill>
                  <a:schemeClr val="bg1"/>
                </a:solidFill>
                <a:latin typeface="Arial Rounded MT Bold"/>
              </a:rPr>
              <a:t> </a:t>
            </a:r>
            <a:r>
              <a:rPr lang="en-US" sz="2000" i="1" dirty="0" smtClean="0">
                <a:solidFill>
                  <a:schemeClr val="bg1"/>
                </a:solidFill>
                <a:latin typeface="Arial Rounded MT Bold"/>
              </a:rPr>
              <a:t> </a:t>
            </a:r>
            <a:endParaRPr lang="en-US" sz="2000" i="1" dirty="0">
              <a:solidFill>
                <a:schemeClr val="bg1"/>
              </a:solidFill>
              <a:latin typeface="Arial Rounded MT Bold"/>
            </a:endParaRPr>
          </a:p>
        </p:txBody>
      </p:sp>
      <p:sp>
        <p:nvSpPr>
          <p:cNvPr id="52" name="TextBox 51"/>
          <p:cNvSpPr txBox="1"/>
          <p:nvPr/>
        </p:nvSpPr>
        <p:spPr>
          <a:xfrm>
            <a:off x="5962954" y="960905"/>
            <a:ext cx="3181046" cy="369332"/>
          </a:xfrm>
          <a:prstGeom prst="rect">
            <a:avLst/>
          </a:prstGeom>
          <a:noFill/>
        </p:spPr>
        <p:txBody>
          <a:bodyPr wrap="square" rtlCol="0">
            <a:spAutoFit/>
          </a:bodyPr>
          <a:lstStyle/>
          <a:p>
            <a:r>
              <a:rPr lang="en-US" i="1" dirty="0" smtClean="0">
                <a:solidFill>
                  <a:srgbClr val="FFFF00"/>
                </a:solidFill>
                <a:latin typeface="Arial Rounded MT Bold"/>
              </a:rPr>
              <a:t>  </a:t>
            </a:r>
            <a:endParaRPr lang="en-US" i="1" dirty="0">
              <a:solidFill>
                <a:srgbClr val="FFFF00"/>
              </a:solidFill>
              <a:latin typeface="Arial Rounded MT Bold"/>
            </a:endParaRPr>
          </a:p>
        </p:txBody>
      </p:sp>
      <p:sp>
        <p:nvSpPr>
          <p:cNvPr id="29" name="TextBox 28"/>
          <p:cNvSpPr txBox="1"/>
          <p:nvPr/>
        </p:nvSpPr>
        <p:spPr>
          <a:xfrm>
            <a:off x="3621477" y="5741143"/>
            <a:ext cx="2588656" cy="369332"/>
          </a:xfrm>
          <a:prstGeom prst="rect">
            <a:avLst/>
          </a:prstGeom>
          <a:noFill/>
        </p:spPr>
        <p:txBody>
          <a:bodyPr wrap="square" rtlCol="0">
            <a:spAutoFit/>
          </a:bodyPr>
          <a:lstStyle/>
          <a:p>
            <a:r>
              <a:rPr lang="en-US" i="1" dirty="0" smtClean="0">
                <a:solidFill>
                  <a:schemeClr val="bg1"/>
                </a:solidFill>
                <a:latin typeface="Arial Rounded MT Bold"/>
              </a:rPr>
              <a:t> </a:t>
            </a:r>
            <a:endParaRPr lang="en-US" i="1" dirty="0">
              <a:solidFill>
                <a:schemeClr val="bg1"/>
              </a:solidFill>
              <a:latin typeface="Arial Rounded MT Bold"/>
            </a:endParaRPr>
          </a:p>
        </p:txBody>
      </p:sp>
      <p:sp>
        <p:nvSpPr>
          <p:cNvPr id="38" name="TextBox 37"/>
          <p:cNvSpPr txBox="1"/>
          <p:nvPr/>
        </p:nvSpPr>
        <p:spPr>
          <a:xfrm>
            <a:off x="0" y="6110475"/>
            <a:ext cx="8740766" cy="369332"/>
          </a:xfrm>
          <a:prstGeom prst="rect">
            <a:avLst/>
          </a:prstGeom>
          <a:noFill/>
        </p:spPr>
        <p:txBody>
          <a:bodyPr wrap="square" rtlCol="0">
            <a:spAutoFit/>
          </a:bodyPr>
          <a:lstStyle/>
          <a:p>
            <a:endParaRPr lang="en-US" i="1" dirty="0">
              <a:solidFill>
                <a:schemeClr val="tx2">
                  <a:lumMod val="20000"/>
                  <a:lumOff val="80000"/>
                </a:schemeClr>
              </a:solidFill>
              <a:latin typeface="Arial Rounded MT Bold"/>
            </a:endParaRPr>
          </a:p>
        </p:txBody>
      </p:sp>
      <p:sp>
        <p:nvSpPr>
          <p:cNvPr id="39" name="TextBox 38"/>
          <p:cNvSpPr txBox="1"/>
          <p:nvPr/>
        </p:nvSpPr>
        <p:spPr>
          <a:xfrm>
            <a:off x="1139477" y="3680564"/>
            <a:ext cx="1863517" cy="707886"/>
          </a:xfrm>
          <a:prstGeom prst="rect">
            <a:avLst/>
          </a:prstGeom>
          <a:noFill/>
        </p:spPr>
        <p:txBody>
          <a:bodyPr wrap="square" rtlCol="0">
            <a:spAutoFit/>
          </a:bodyPr>
          <a:lstStyle/>
          <a:p>
            <a:endParaRPr lang="en-US" sz="2000" i="1" dirty="0" smtClean="0">
              <a:solidFill>
                <a:schemeClr val="bg1"/>
              </a:solidFill>
              <a:latin typeface="Arial Rounded MT Bold"/>
            </a:endParaRPr>
          </a:p>
          <a:p>
            <a:endParaRPr lang="en-US" sz="2000" i="1" dirty="0" smtClean="0">
              <a:solidFill>
                <a:schemeClr val="bg1"/>
              </a:solidFill>
              <a:latin typeface="Arial Rounded MT Bold"/>
            </a:endParaRPr>
          </a:p>
        </p:txBody>
      </p:sp>
      <p:sp>
        <p:nvSpPr>
          <p:cNvPr id="44" name="TextBox 43"/>
          <p:cNvSpPr txBox="1"/>
          <p:nvPr/>
        </p:nvSpPr>
        <p:spPr>
          <a:xfrm>
            <a:off x="6210134" y="3152981"/>
            <a:ext cx="2205374" cy="461665"/>
          </a:xfrm>
          <a:prstGeom prst="rect">
            <a:avLst/>
          </a:prstGeom>
          <a:noFill/>
        </p:spPr>
        <p:txBody>
          <a:bodyPr wrap="square" rtlCol="0">
            <a:spAutoFit/>
          </a:bodyPr>
          <a:lstStyle/>
          <a:p>
            <a:r>
              <a:rPr lang="en-US" sz="2400" i="1" dirty="0" smtClean="0">
                <a:solidFill>
                  <a:schemeClr val="accent4">
                    <a:lumMod val="40000"/>
                    <a:lumOff val="60000"/>
                  </a:schemeClr>
                </a:solidFill>
                <a:latin typeface="PortagoITC TT"/>
              </a:rPr>
              <a:t>	</a:t>
            </a:r>
            <a:endParaRPr lang="en-US" sz="2400" i="1" dirty="0">
              <a:solidFill>
                <a:schemeClr val="accent4">
                  <a:lumMod val="40000"/>
                  <a:lumOff val="60000"/>
                </a:schemeClr>
              </a:solidFill>
              <a:latin typeface="PortagoITC TT"/>
            </a:endParaRPr>
          </a:p>
        </p:txBody>
      </p:sp>
      <p:sp>
        <p:nvSpPr>
          <p:cNvPr id="12" name="TextBox 11"/>
          <p:cNvSpPr txBox="1"/>
          <p:nvPr/>
        </p:nvSpPr>
        <p:spPr>
          <a:xfrm>
            <a:off x="256347" y="314574"/>
            <a:ext cx="8401177" cy="461665"/>
          </a:xfrm>
          <a:prstGeom prst="rect">
            <a:avLst/>
          </a:prstGeom>
          <a:noFill/>
        </p:spPr>
        <p:txBody>
          <a:bodyPr wrap="square" rtlCol="0">
            <a:spAutoFit/>
          </a:bodyPr>
          <a:lstStyle/>
          <a:p>
            <a:endParaRPr lang="en-US" sz="2400" i="1" dirty="0">
              <a:solidFill>
                <a:srgbClr val="FFFF00"/>
              </a:solidFill>
              <a:latin typeface="Arial Rounded MT Bold"/>
            </a:endParaRPr>
          </a:p>
        </p:txBody>
      </p:sp>
      <p:pic>
        <p:nvPicPr>
          <p:cNvPr id="13" name="Picture 12" descr="Daniel's Animals.png"/>
          <p:cNvPicPr>
            <a:picLocks noChangeAspect="1"/>
          </p:cNvPicPr>
          <p:nvPr/>
        </p:nvPicPr>
        <p:blipFill>
          <a:blip r:embed="rId2"/>
          <a:stretch>
            <a:fillRect/>
          </a:stretch>
        </p:blipFill>
        <p:spPr>
          <a:xfrm>
            <a:off x="4209883" y="1168400"/>
            <a:ext cx="4000500" cy="5689600"/>
          </a:xfrm>
          <a:prstGeom prst="rect">
            <a:avLst/>
          </a:prstGeom>
        </p:spPr>
      </p:pic>
      <p:sp>
        <p:nvSpPr>
          <p:cNvPr id="14" name="TextBox 13"/>
          <p:cNvSpPr txBox="1"/>
          <p:nvPr/>
        </p:nvSpPr>
        <p:spPr>
          <a:xfrm>
            <a:off x="256347" y="114519"/>
            <a:ext cx="3365130" cy="1323439"/>
          </a:xfrm>
          <a:prstGeom prst="rect">
            <a:avLst/>
          </a:prstGeom>
          <a:noFill/>
        </p:spPr>
        <p:txBody>
          <a:bodyPr wrap="square" rtlCol="0">
            <a:spAutoFit/>
          </a:bodyPr>
          <a:lstStyle/>
          <a:p>
            <a:r>
              <a:rPr lang="en-US" sz="2000" i="1" dirty="0" smtClean="0">
                <a:solidFill>
                  <a:schemeClr val="bg1"/>
                </a:solidFill>
                <a:latin typeface="Arial Rounded MT Bold"/>
              </a:rPr>
              <a:t>The vision Daniel saw was God’s perspective of the Great Statue vision of Daniel 2</a:t>
            </a:r>
            <a:endParaRPr lang="en-US" sz="2000" i="1" dirty="0">
              <a:solidFill>
                <a:schemeClr val="bg1"/>
              </a:solidFill>
              <a:latin typeface="Arial Rounded MT Bold"/>
            </a:endParaRPr>
          </a:p>
        </p:txBody>
      </p:sp>
      <p:sp>
        <p:nvSpPr>
          <p:cNvPr id="16" name="TextBox 15"/>
          <p:cNvSpPr txBox="1"/>
          <p:nvPr/>
        </p:nvSpPr>
        <p:spPr>
          <a:xfrm>
            <a:off x="584889" y="1639824"/>
            <a:ext cx="3624994" cy="400110"/>
          </a:xfrm>
          <a:prstGeom prst="rect">
            <a:avLst/>
          </a:prstGeom>
          <a:noFill/>
        </p:spPr>
        <p:txBody>
          <a:bodyPr wrap="square" rtlCol="0">
            <a:spAutoFit/>
          </a:bodyPr>
          <a:lstStyle/>
          <a:p>
            <a:r>
              <a:rPr lang="en-US" sz="2000" i="1" dirty="0" smtClean="0">
                <a:solidFill>
                  <a:schemeClr val="bg1"/>
                </a:solidFill>
                <a:latin typeface="Arial Rounded MT Bold"/>
              </a:rPr>
              <a:t>Babylon – Head of Gold</a:t>
            </a:r>
            <a:endParaRPr lang="en-US" sz="2000" i="1" dirty="0">
              <a:solidFill>
                <a:schemeClr val="bg1"/>
              </a:solidFill>
              <a:latin typeface="Arial Rounded MT Bold"/>
            </a:endParaRPr>
          </a:p>
        </p:txBody>
      </p:sp>
      <p:sp>
        <p:nvSpPr>
          <p:cNvPr id="17" name="TextBox 16"/>
          <p:cNvSpPr txBox="1"/>
          <p:nvPr/>
        </p:nvSpPr>
        <p:spPr>
          <a:xfrm>
            <a:off x="256347" y="2692794"/>
            <a:ext cx="3953536" cy="400110"/>
          </a:xfrm>
          <a:prstGeom prst="rect">
            <a:avLst/>
          </a:prstGeom>
          <a:noFill/>
        </p:spPr>
        <p:txBody>
          <a:bodyPr wrap="square" rtlCol="0">
            <a:spAutoFit/>
          </a:bodyPr>
          <a:lstStyle/>
          <a:p>
            <a:r>
              <a:rPr lang="en-US" sz="2000" i="1" dirty="0" smtClean="0">
                <a:solidFill>
                  <a:schemeClr val="bg1"/>
                </a:solidFill>
                <a:latin typeface="Arial Rounded MT Bold"/>
              </a:rPr>
              <a:t>Medio</a:t>
            </a:r>
            <a:r>
              <a:rPr lang="en-US" sz="2000" i="1" dirty="0" smtClean="0">
                <a:solidFill>
                  <a:schemeClr val="bg1"/>
                </a:solidFill>
                <a:latin typeface="Arial Rounded MT Bold"/>
              </a:rPr>
              <a:t> Persia -  Chest of Silver</a:t>
            </a:r>
            <a:endParaRPr lang="en-US" sz="2000" i="1" dirty="0">
              <a:solidFill>
                <a:schemeClr val="bg1"/>
              </a:solidFill>
              <a:latin typeface="Arial Rounded MT Bold"/>
            </a:endParaRPr>
          </a:p>
        </p:txBody>
      </p:sp>
      <p:sp>
        <p:nvSpPr>
          <p:cNvPr id="18" name="TextBox 17"/>
          <p:cNvSpPr txBox="1"/>
          <p:nvPr/>
        </p:nvSpPr>
        <p:spPr>
          <a:xfrm>
            <a:off x="439173" y="3680564"/>
            <a:ext cx="3620211" cy="400110"/>
          </a:xfrm>
          <a:prstGeom prst="rect">
            <a:avLst/>
          </a:prstGeom>
          <a:noFill/>
        </p:spPr>
        <p:txBody>
          <a:bodyPr wrap="square" rtlCol="0">
            <a:spAutoFit/>
          </a:bodyPr>
          <a:lstStyle/>
          <a:p>
            <a:r>
              <a:rPr lang="en-US" sz="2000" i="1" dirty="0" smtClean="0">
                <a:solidFill>
                  <a:schemeClr val="bg1"/>
                </a:solidFill>
                <a:latin typeface="Arial Rounded MT Bold"/>
              </a:rPr>
              <a:t>Greece – Belly of Bronze</a:t>
            </a:r>
            <a:endParaRPr lang="en-US" sz="2000" i="1" dirty="0">
              <a:solidFill>
                <a:schemeClr val="bg1"/>
              </a:solidFill>
              <a:latin typeface="Arial Rounded MT Bold"/>
            </a:endParaRPr>
          </a:p>
        </p:txBody>
      </p:sp>
      <p:sp>
        <p:nvSpPr>
          <p:cNvPr id="19" name="TextBox 18"/>
          <p:cNvSpPr txBox="1"/>
          <p:nvPr/>
        </p:nvSpPr>
        <p:spPr>
          <a:xfrm>
            <a:off x="584889" y="4853550"/>
            <a:ext cx="3474495" cy="369332"/>
          </a:xfrm>
          <a:prstGeom prst="rect">
            <a:avLst/>
          </a:prstGeom>
          <a:noFill/>
        </p:spPr>
        <p:txBody>
          <a:bodyPr wrap="square" rtlCol="0">
            <a:spAutoFit/>
          </a:bodyPr>
          <a:lstStyle/>
          <a:p>
            <a:r>
              <a:rPr lang="en-US" i="1" dirty="0" smtClean="0">
                <a:solidFill>
                  <a:schemeClr val="bg1"/>
                </a:solidFill>
                <a:latin typeface="Arial Rounded MT Bold"/>
              </a:rPr>
              <a:t>    Rome  -  Legs of Iron</a:t>
            </a:r>
            <a:endParaRPr lang="en-US" i="1" dirty="0">
              <a:solidFill>
                <a:schemeClr val="bg1"/>
              </a:solidFill>
              <a:latin typeface="Arial Rounded MT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Box 5"/>
          <p:cNvSpPr txBox="1"/>
          <p:nvPr/>
        </p:nvSpPr>
        <p:spPr>
          <a:xfrm>
            <a:off x="256347" y="314574"/>
            <a:ext cx="8401177" cy="1015663"/>
          </a:xfrm>
          <a:prstGeom prst="rect">
            <a:avLst/>
          </a:prstGeom>
          <a:noFill/>
        </p:spPr>
        <p:txBody>
          <a:bodyPr wrap="square" rtlCol="0">
            <a:spAutoFit/>
          </a:bodyPr>
          <a:lstStyle/>
          <a:p>
            <a:endParaRPr lang="en-US" sz="2000" i="1" dirty="0" smtClean="0">
              <a:solidFill>
                <a:schemeClr val="bg1"/>
              </a:solidFill>
              <a:latin typeface="Arial Black"/>
            </a:endParaRPr>
          </a:p>
          <a:p>
            <a:endParaRPr lang="en-US" sz="2000" i="1" dirty="0" smtClean="0">
              <a:solidFill>
                <a:schemeClr val="bg1"/>
              </a:solidFill>
              <a:latin typeface="Arial Black"/>
            </a:endParaRPr>
          </a:p>
          <a:p>
            <a:r>
              <a:rPr lang="en-US" sz="2000" i="1" dirty="0" smtClean="0">
                <a:solidFill>
                  <a:schemeClr val="bg1"/>
                </a:solidFill>
                <a:latin typeface="Arial Rounded MT Bold"/>
              </a:rPr>
              <a:t>                         </a:t>
            </a:r>
            <a:endParaRPr lang="en-US" sz="2000" i="1" dirty="0">
              <a:solidFill>
                <a:schemeClr val="bg1"/>
              </a:solidFill>
              <a:latin typeface="Arial Rounded MT Bold"/>
            </a:endParaRPr>
          </a:p>
        </p:txBody>
      </p:sp>
      <p:sp>
        <p:nvSpPr>
          <p:cNvPr id="28" name="TextBox 27"/>
          <p:cNvSpPr txBox="1"/>
          <p:nvPr/>
        </p:nvSpPr>
        <p:spPr>
          <a:xfrm>
            <a:off x="6787122" y="4653113"/>
            <a:ext cx="2209991" cy="369332"/>
          </a:xfrm>
          <a:prstGeom prst="rect">
            <a:avLst/>
          </a:prstGeom>
          <a:noFill/>
        </p:spPr>
        <p:txBody>
          <a:bodyPr wrap="square" rtlCol="0">
            <a:spAutoFit/>
          </a:bodyPr>
          <a:lstStyle/>
          <a:p>
            <a:endParaRPr lang="en-US" dirty="0"/>
          </a:p>
        </p:txBody>
      </p:sp>
      <p:sp>
        <p:nvSpPr>
          <p:cNvPr id="33" name="TextBox 32"/>
          <p:cNvSpPr txBox="1"/>
          <p:nvPr/>
        </p:nvSpPr>
        <p:spPr>
          <a:xfrm>
            <a:off x="688434" y="3373838"/>
            <a:ext cx="1281910" cy="1231106"/>
          </a:xfrm>
          <a:prstGeom prst="rect">
            <a:avLst/>
          </a:prstGeom>
          <a:noFill/>
        </p:spPr>
        <p:txBody>
          <a:bodyPr wrap="square" rtlCol="0">
            <a:spAutoFit/>
          </a:bodyPr>
          <a:lstStyle/>
          <a:p>
            <a:r>
              <a:rPr lang="en-US" i="1" dirty="0" smtClean="0">
                <a:solidFill>
                  <a:schemeClr val="bg1"/>
                </a:solidFill>
                <a:latin typeface="Arial Rounded MT Bold"/>
              </a:rPr>
              <a:t>      </a:t>
            </a:r>
            <a:endParaRPr lang="en-US" sz="2800" i="1" dirty="0" smtClean="0">
              <a:solidFill>
                <a:schemeClr val="bg1"/>
              </a:solidFill>
              <a:latin typeface="Arial Rounded MT Bold"/>
            </a:endParaRPr>
          </a:p>
          <a:p>
            <a:endParaRPr lang="en-US" i="1" dirty="0" smtClean="0">
              <a:solidFill>
                <a:schemeClr val="bg1"/>
              </a:solidFill>
              <a:latin typeface="Arial Rounded MT Bold"/>
            </a:endParaRPr>
          </a:p>
          <a:p>
            <a:endParaRPr lang="en-US" i="1" dirty="0" smtClean="0">
              <a:solidFill>
                <a:schemeClr val="bg1"/>
              </a:solidFill>
              <a:latin typeface="Arial Rounded MT Bold"/>
            </a:endParaRPr>
          </a:p>
          <a:p>
            <a:r>
              <a:rPr lang="en-US" i="1" dirty="0" smtClean="0">
                <a:solidFill>
                  <a:schemeClr val="bg1"/>
                </a:solidFill>
                <a:latin typeface="Arial Rounded MT Bold"/>
              </a:rPr>
              <a:t> </a:t>
            </a:r>
            <a:r>
              <a:rPr lang="en-US" sz="2000" i="1" dirty="0" smtClean="0">
                <a:solidFill>
                  <a:schemeClr val="bg1"/>
                </a:solidFill>
                <a:latin typeface="Arial Rounded MT Bold"/>
              </a:rPr>
              <a:t> </a:t>
            </a:r>
            <a:endParaRPr lang="en-US" sz="2000" i="1" dirty="0">
              <a:solidFill>
                <a:schemeClr val="bg1"/>
              </a:solidFill>
              <a:latin typeface="Arial Rounded MT Bold"/>
            </a:endParaRPr>
          </a:p>
        </p:txBody>
      </p:sp>
      <p:sp>
        <p:nvSpPr>
          <p:cNvPr id="52" name="TextBox 51"/>
          <p:cNvSpPr txBox="1"/>
          <p:nvPr/>
        </p:nvSpPr>
        <p:spPr>
          <a:xfrm>
            <a:off x="5962954" y="960905"/>
            <a:ext cx="3181046" cy="369332"/>
          </a:xfrm>
          <a:prstGeom prst="rect">
            <a:avLst/>
          </a:prstGeom>
          <a:noFill/>
        </p:spPr>
        <p:txBody>
          <a:bodyPr wrap="square" rtlCol="0">
            <a:spAutoFit/>
          </a:bodyPr>
          <a:lstStyle/>
          <a:p>
            <a:r>
              <a:rPr lang="en-US" i="1" dirty="0" smtClean="0">
                <a:solidFill>
                  <a:srgbClr val="FFFF00"/>
                </a:solidFill>
                <a:latin typeface="Arial Rounded MT Bold"/>
              </a:rPr>
              <a:t>  </a:t>
            </a:r>
            <a:endParaRPr lang="en-US" i="1" dirty="0">
              <a:solidFill>
                <a:srgbClr val="FFFF00"/>
              </a:solidFill>
              <a:latin typeface="Arial Rounded MT Bold"/>
            </a:endParaRPr>
          </a:p>
        </p:txBody>
      </p:sp>
      <p:sp>
        <p:nvSpPr>
          <p:cNvPr id="29" name="TextBox 28"/>
          <p:cNvSpPr txBox="1"/>
          <p:nvPr/>
        </p:nvSpPr>
        <p:spPr>
          <a:xfrm>
            <a:off x="3621477" y="5741143"/>
            <a:ext cx="2588656" cy="369332"/>
          </a:xfrm>
          <a:prstGeom prst="rect">
            <a:avLst/>
          </a:prstGeom>
          <a:noFill/>
        </p:spPr>
        <p:txBody>
          <a:bodyPr wrap="square" rtlCol="0">
            <a:spAutoFit/>
          </a:bodyPr>
          <a:lstStyle/>
          <a:p>
            <a:r>
              <a:rPr lang="en-US" i="1" dirty="0" smtClean="0">
                <a:solidFill>
                  <a:schemeClr val="bg1"/>
                </a:solidFill>
                <a:latin typeface="Arial Rounded MT Bold"/>
              </a:rPr>
              <a:t> </a:t>
            </a:r>
            <a:endParaRPr lang="en-US" i="1" dirty="0">
              <a:solidFill>
                <a:schemeClr val="bg1"/>
              </a:solidFill>
              <a:latin typeface="Arial Rounded MT Bold"/>
            </a:endParaRPr>
          </a:p>
        </p:txBody>
      </p:sp>
      <p:sp>
        <p:nvSpPr>
          <p:cNvPr id="38" name="TextBox 37"/>
          <p:cNvSpPr txBox="1"/>
          <p:nvPr/>
        </p:nvSpPr>
        <p:spPr>
          <a:xfrm>
            <a:off x="0" y="6110475"/>
            <a:ext cx="8740766" cy="369332"/>
          </a:xfrm>
          <a:prstGeom prst="rect">
            <a:avLst/>
          </a:prstGeom>
          <a:noFill/>
        </p:spPr>
        <p:txBody>
          <a:bodyPr wrap="square" rtlCol="0">
            <a:spAutoFit/>
          </a:bodyPr>
          <a:lstStyle/>
          <a:p>
            <a:endParaRPr lang="en-US" i="1" dirty="0">
              <a:solidFill>
                <a:schemeClr val="tx2">
                  <a:lumMod val="20000"/>
                  <a:lumOff val="80000"/>
                </a:schemeClr>
              </a:solidFill>
              <a:latin typeface="Arial Rounded MT Bold"/>
            </a:endParaRPr>
          </a:p>
        </p:txBody>
      </p:sp>
      <p:sp>
        <p:nvSpPr>
          <p:cNvPr id="39" name="TextBox 38"/>
          <p:cNvSpPr txBox="1"/>
          <p:nvPr/>
        </p:nvSpPr>
        <p:spPr>
          <a:xfrm>
            <a:off x="1139477" y="3680564"/>
            <a:ext cx="1863517" cy="707886"/>
          </a:xfrm>
          <a:prstGeom prst="rect">
            <a:avLst/>
          </a:prstGeom>
          <a:noFill/>
        </p:spPr>
        <p:txBody>
          <a:bodyPr wrap="square" rtlCol="0">
            <a:spAutoFit/>
          </a:bodyPr>
          <a:lstStyle/>
          <a:p>
            <a:endParaRPr lang="en-US" sz="2000" i="1" dirty="0" smtClean="0">
              <a:solidFill>
                <a:schemeClr val="bg1"/>
              </a:solidFill>
              <a:latin typeface="Arial Rounded MT Bold"/>
            </a:endParaRPr>
          </a:p>
          <a:p>
            <a:endParaRPr lang="en-US" sz="2000" i="1" dirty="0" smtClean="0">
              <a:solidFill>
                <a:schemeClr val="bg1"/>
              </a:solidFill>
              <a:latin typeface="Arial Rounded MT Bold"/>
            </a:endParaRPr>
          </a:p>
        </p:txBody>
      </p:sp>
      <p:sp>
        <p:nvSpPr>
          <p:cNvPr id="44" name="TextBox 43"/>
          <p:cNvSpPr txBox="1"/>
          <p:nvPr/>
        </p:nvSpPr>
        <p:spPr>
          <a:xfrm>
            <a:off x="6210134" y="3152981"/>
            <a:ext cx="2205374" cy="461665"/>
          </a:xfrm>
          <a:prstGeom prst="rect">
            <a:avLst/>
          </a:prstGeom>
          <a:noFill/>
        </p:spPr>
        <p:txBody>
          <a:bodyPr wrap="square" rtlCol="0">
            <a:spAutoFit/>
          </a:bodyPr>
          <a:lstStyle/>
          <a:p>
            <a:r>
              <a:rPr lang="en-US" sz="2400" i="1" dirty="0" smtClean="0">
                <a:solidFill>
                  <a:schemeClr val="accent4">
                    <a:lumMod val="40000"/>
                    <a:lumOff val="60000"/>
                  </a:schemeClr>
                </a:solidFill>
                <a:latin typeface="PortagoITC TT"/>
              </a:rPr>
              <a:t>	</a:t>
            </a:r>
            <a:endParaRPr lang="en-US" sz="2400" i="1" dirty="0">
              <a:solidFill>
                <a:schemeClr val="accent4">
                  <a:lumMod val="40000"/>
                  <a:lumOff val="60000"/>
                </a:schemeClr>
              </a:solidFill>
              <a:latin typeface="PortagoITC TT"/>
            </a:endParaRPr>
          </a:p>
        </p:txBody>
      </p:sp>
      <p:sp>
        <p:nvSpPr>
          <p:cNvPr id="12" name="TextBox 11"/>
          <p:cNvSpPr txBox="1"/>
          <p:nvPr/>
        </p:nvSpPr>
        <p:spPr>
          <a:xfrm>
            <a:off x="256347" y="314574"/>
            <a:ext cx="8401177" cy="461665"/>
          </a:xfrm>
          <a:prstGeom prst="rect">
            <a:avLst/>
          </a:prstGeom>
          <a:noFill/>
        </p:spPr>
        <p:txBody>
          <a:bodyPr wrap="square" rtlCol="0">
            <a:spAutoFit/>
          </a:bodyPr>
          <a:lstStyle/>
          <a:p>
            <a:endParaRPr lang="en-US" sz="2400" i="1" dirty="0">
              <a:solidFill>
                <a:srgbClr val="FFFF00"/>
              </a:solidFill>
              <a:latin typeface="Arial Rounded MT Bold"/>
            </a:endParaRPr>
          </a:p>
        </p:txBody>
      </p:sp>
      <p:sp>
        <p:nvSpPr>
          <p:cNvPr id="19" name="TextBox 18"/>
          <p:cNvSpPr txBox="1"/>
          <p:nvPr/>
        </p:nvSpPr>
        <p:spPr>
          <a:xfrm>
            <a:off x="584889" y="4853550"/>
            <a:ext cx="3474495" cy="369332"/>
          </a:xfrm>
          <a:prstGeom prst="rect">
            <a:avLst/>
          </a:prstGeom>
          <a:noFill/>
        </p:spPr>
        <p:txBody>
          <a:bodyPr wrap="square" rtlCol="0">
            <a:spAutoFit/>
          </a:bodyPr>
          <a:lstStyle/>
          <a:p>
            <a:r>
              <a:rPr lang="en-US" i="1" dirty="0" smtClean="0">
                <a:solidFill>
                  <a:schemeClr val="bg1"/>
                </a:solidFill>
                <a:latin typeface="Arial Rounded MT Bold"/>
              </a:rPr>
              <a:t>    </a:t>
            </a:r>
            <a:endParaRPr lang="en-US" i="1" dirty="0">
              <a:solidFill>
                <a:schemeClr val="bg1"/>
              </a:solidFill>
              <a:latin typeface="Arial Rounded MT Bold"/>
            </a:endParaRPr>
          </a:p>
        </p:txBody>
      </p:sp>
      <p:pic>
        <p:nvPicPr>
          <p:cNvPr id="20" name="Picture 19" descr="The Little Horn.png"/>
          <p:cNvPicPr>
            <a:picLocks noChangeAspect="1"/>
          </p:cNvPicPr>
          <p:nvPr/>
        </p:nvPicPr>
        <p:blipFill>
          <a:blip r:embed="rId2"/>
          <a:stretch>
            <a:fillRect/>
          </a:stretch>
        </p:blipFill>
        <p:spPr>
          <a:xfrm>
            <a:off x="3532188" y="1563688"/>
            <a:ext cx="5067300" cy="3733800"/>
          </a:xfrm>
          <a:prstGeom prst="rect">
            <a:avLst/>
          </a:prstGeom>
        </p:spPr>
      </p:pic>
      <p:sp>
        <p:nvSpPr>
          <p:cNvPr id="21" name="TextBox 20"/>
          <p:cNvSpPr txBox="1"/>
          <p:nvPr/>
        </p:nvSpPr>
        <p:spPr>
          <a:xfrm>
            <a:off x="256347" y="314574"/>
            <a:ext cx="2746647" cy="4401205"/>
          </a:xfrm>
          <a:prstGeom prst="rect">
            <a:avLst/>
          </a:prstGeom>
          <a:noFill/>
        </p:spPr>
        <p:txBody>
          <a:bodyPr wrap="square" rtlCol="0">
            <a:spAutoFit/>
          </a:bodyPr>
          <a:lstStyle/>
          <a:p>
            <a:r>
              <a:rPr lang="en-US" sz="2000" i="1" dirty="0" smtClean="0">
                <a:solidFill>
                  <a:schemeClr val="bg1"/>
                </a:solidFill>
                <a:latin typeface="Arial Rounded MT Bold"/>
              </a:rPr>
              <a:t>Antichrist ...the little boastful horn has many names. Man of Sin, the Beast, etc. But he apparently comes to power in the midst of a 10 nation confederation and must conquer 3 of them to gain the</a:t>
            </a:r>
            <a:r>
              <a:rPr lang="en-US" sz="2000" i="1" dirty="0" smtClean="0">
                <a:solidFill>
                  <a:schemeClr val="bg1"/>
                </a:solidFill>
                <a:latin typeface="Arial Rounded MT Bold"/>
              </a:rPr>
              <a:t> ascendency. </a:t>
            </a:r>
            <a:endParaRPr lang="en-US" sz="2000" i="1" dirty="0" smtClean="0">
              <a:solidFill>
                <a:schemeClr val="bg1"/>
              </a:solidFill>
              <a:latin typeface="Arial Rounded MT Bold"/>
            </a:endParaRPr>
          </a:p>
          <a:p>
            <a:endParaRPr lang="en-US" sz="2000" i="1" dirty="0" smtClean="0">
              <a:solidFill>
                <a:schemeClr val="bg1"/>
              </a:solidFill>
              <a:latin typeface="Arial Rounded MT Bold"/>
            </a:endParaRPr>
          </a:p>
          <a:p>
            <a:endParaRPr lang="en-US" sz="2000" i="1" dirty="0" smtClean="0">
              <a:solidFill>
                <a:schemeClr val="bg1"/>
              </a:solidFill>
              <a:latin typeface="Arial Rounded MT Bold"/>
            </a:endParaRPr>
          </a:p>
          <a:p>
            <a:r>
              <a:rPr lang="en-US" sz="2000" i="1" dirty="0" smtClean="0">
                <a:solidFill>
                  <a:schemeClr val="bg1"/>
                </a:solidFill>
                <a:latin typeface="Arial Rounded MT Bold"/>
              </a:rPr>
              <a:t>Read Daniel 7:24-28</a:t>
            </a:r>
            <a:endParaRPr lang="en-US" sz="2000" i="1" dirty="0">
              <a:solidFill>
                <a:schemeClr val="bg1"/>
              </a:solidFill>
              <a:latin typeface="Arial Rounded MT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38666" y="401805"/>
            <a:ext cx="6773333" cy="1200328"/>
          </a:xfrm>
          <a:prstGeom prst="rect">
            <a:avLst/>
          </a:prstGeom>
          <a:noFill/>
        </p:spPr>
        <p:txBody>
          <a:bodyPr wrap="square" rtlCol="0">
            <a:spAutoFit/>
          </a:bodyPr>
          <a:lstStyle/>
          <a:p>
            <a:r>
              <a:rPr lang="en-US" sz="2400" i="1" dirty="0" smtClean="0">
                <a:solidFill>
                  <a:srgbClr val="FFFF00"/>
                </a:solidFill>
                <a:latin typeface="Arial Rounded MT Bold"/>
              </a:rPr>
              <a:t>And he [the dragon-Satan] stood on the sand of the seashore.</a:t>
            </a:r>
          </a:p>
          <a:p>
            <a:r>
              <a:rPr lang="en-US" sz="2400" i="1" dirty="0" smtClean="0">
                <a:solidFill>
                  <a:srgbClr val="FFFF00"/>
                </a:solidFill>
                <a:latin typeface="Arial Rounded MT Bold"/>
              </a:rPr>
              <a:t>	                                                 Rev. 13:1</a:t>
            </a:r>
            <a:endParaRPr lang="en-US" sz="2400" i="1" dirty="0">
              <a:solidFill>
                <a:srgbClr val="FFFF00"/>
              </a:solidFill>
              <a:latin typeface="Arial Rounded MT Bold"/>
            </a:endParaRPr>
          </a:p>
        </p:txBody>
      </p:sp>
      <p:pic>
        <p:nvPicPr>
          <p:cNvPr id="4" name="Picture 3" descr="The Dragon.png"/>
          <p:cNvPicPr>
            <a:picLocks noChangeAspect="1"/>
          </p:cNvPicPr>
          <p:nvPr/>
        </p:nvPicPr>
        <p:blipFill>
          <a:blip r:embed="rId2"/>
          <a:stretch>
            <a:fillRect/>
          </a:stretch>
        </p:blipFill>
        <p:spPr>
          <a:xfrm>
            <a:off x="1130300" y="1627560"/>
            <a:ext cx="5981699" cy="5281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accel="50000" decel="50000" fill="hold" grpId="0" nodeType="withEffect">
                                  <p:stCondLst>
                                    <p:cond delay="40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0" fill="hold"/>
                                        <p:tgtEl>
                                          <p:spTgt spid="5"/>
                                        </p:tgtEl>
                                        <p:attrNameLst>
                                          <p:attrName>ppt_x</p:attrName>
                                        </p:attrNameLst>
                                      </p:cBhvr>
                                      <p:tavLst>
                                        <p:tav tm="0">
                                          <p:val>
                                            <p:strVal val="1+#ppt_w/2"/>
                                          </p:val>
                                        </p:tav>
                                        <p:tav tm="100000">
                                          <p:val>
                                            <p:strVal val="#ppt_x"/>
                                          </p:val>
                                        </p:tav>
                                      </p:tavLst>
                                    </p:anim>
                                    <p:anim calcmode="lin" valueType="num">
                                      <p:cBhvr additive="base">
                                        <p:cTn id="8" dur="3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38666" y="401805"/>
            <a:ext cx="6773333" cy="830997"/>
          </a:xfrm>
          <a:prstGeom prst="rect">
            <a:avLst/>
          </a:prstGeom>
          <a:noFill/>
        </p:spPr>
        <p:txBody>
          <a:bodyPr wrap="square" rtlCol="0">
            <a:spAutoFit/>
          </a:bodyPr>
          <a:lstStyle/>
          <a:p>
            <a:r>
              <a:rPr lang="en-US" sz="2400" i="1" dirty="0" smtClean="0">
                <a:solidFill>
                  <a:srgbClr val="FFFF00"/>
                </a:solidFill>
                <a:latin typeface="Arial Rounded MT Bold"/>
              </a:rPr>
              <a:t>The beasts are obviously related to those Daniel saw and pertain to the end of days. </a:t>
            </a:r>
            <a:endParaRPr lang="en-US" sz="2400" i="1" dirty="0">
              <a:solidFill>
                <a:srgbClr val="FFFF00"/>
              </a:solidFill>
              <a:latin typeface="Arial Rounded MT Bold"/>
            </a:endParaRPr>
          </a:p>
        </p:txBody>
      </p:sp>
      <p:pic>
        <p:nvPicPr>
          <p:cNvPr id="4" name="Picture 3" descr="The Dragon.png"/>
          <p:cNvPicPr>
            <a:picLocks noChangeAspect="1"/>
          </p:cNvPicPr>
          <p:nvPr/>
        </p:nvPicPr>
        <p:blipFill>
          <a:blip r:embed="rId2"/>
          <a:stretch>
            <a:fillRect/>
          </a:stretch>
        </p:blipFill>
        <p:spPr>
          <a:xfrm>
            <a:off x="1130300" y="1627560"/>
            <a:ext cx="5981699" cy="5281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accel="50000" decel="50000" fill="hold" grpId="0" nodeType="withEffect">
                                  <p:stCondLst>
                                    <p:cond delay="40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0" fill="hold"/>
                                        <p:tgtEl>
                                          <p:spTgt spid="5"/>
                                        </p:tgtEl>
                                        <p:attrNameLst>
                                          <p:attrName>ppt_x</p:attrName>
                                        </p:attrNameLst>
                                      </p:cBhvr>
                                      <p:tavLst>
                                        <p:tav tm="0">
                                          <p:val>
                                            <p:strVal val="1+#ppt_w/2"/>
                                          </p:val>
                                        </p:tav>
                                        <p:tav tm="100000">
                                          <p:val>
                                            <p:strVal val="#ppt_x"/>
                                          </p:val>
                                        </p:tav>
                                      </p:tavLst>
                                    </p:anim>
                                    <p:anim calcmode="lin" valueType="num">
                                      <p:cBhvr additive="base">
                                        <p:cTn id="8" dur="3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Box 5"/>
          <p:cNvSpPr txBox="1"/>
          <p:nvPr/>
        </p:nvSpPr>
        <p:spPr>
          <a:xfrm>
            <a:off x="256347" y="314574"/>
            <a:ext cx="8401177" cy="1015663"/>
          </a:xfrm>
          <a:prstGeom prst="rect">
            <a:avLst/>
          </a:prstGeom>
          <a:noFill/>
        </p:spPr>
        <p:txBody>
          <a:bodyPr wrap="square" rtlCol="0">
            <a:spAutoFit/>
          </a:bodyPr>
          <a:lstStyle/>
          <a:p>
            <a:endParaRPr lang="en-US" sz="2000" i="1" dirty="0" smtClean="0">
              <a:solidFill>
                <a:schemeClr val="bg1"/>
              </a:solidFill>
              <a:latin typeface="Arial Black"/>
            </a:endParaRPr>
          </a:p>
          <a:p>
            <a:endParaRPr lang="en-US" sz="2000" i="1" dirty="0" smtClean="0">
              <a:solidFill>
                <a:schemeClr val="bg1"/>
              </a:solidFill>
              <a:latin typeface="Arial Black"/>
            </a:endParaRPr>
          </a:p>
          <a:p>
            <a:r>
              <a:rPr lang="en-US" sz="2000" i="1" dirty="0" smtClean="0">
                <a:solidFill>
                  <a:schemeClr val="bg1"/>
                </a:solidFill>
                <a:latin typeface="Arial Rounded MT Bold"/>
              </a:rPr>
              <a:t>                         </a:t>
            </a:r>
            <a:endParaRPr lang="en-US" sz="2000" i="1" dirty="0">
              <a:solidFill>
                <a:schemeClr val="bg1"/>
              </a:solidFill>
              <a:latin typeface="Arial Rounded MT Bold"/>
            </a:endParaRPr>
          </a:p>
        </p:txBody>
      </p:sp>
      <p:sp>
        <p:nvSpPr>
          <p:cNvPr id="28" name="TextBox 27"/>
          <p:cNvSpPr txBox="1"/>
          <p:nvPr/>
        </p:nvSpPr>
        <p:spPr>
          <a:xfrm>
            <a:off x="6787122" y="4653113"/>
            <a:ext cx="2209991" cy="369332"/>
          </a:xfrm>
          <a:prstGeom prst="rect">
            <a:avLst/>
          </a:prstGeom>
          <a:noFill/>
        </p:spPr>
        <p:txBody>
          <a:bodyPr wrap="square" rtlCol="0">
            <a:spAutoFit/>
          </a:bodyPr>
          <a:lstStyle/>
          <a:p>
            <a:endParaRPr lang="en-US" dirty="0"/>
          </a:p>
        </p:txBody>
      </p:sp>
      <p:sp>
        <p:nvSpPr>
          <p:cNvPr id="33" name="TextBox 32"/>
          <p:cNvSpPr txBox="1"/>
          <p:nvPr/>
        </p:nvSpPr>
        <p:spPr>
          <a:xfrm>
            <a:off x="688434" y="3373838"/>
            <a:ext cx="1281910" cy="1231106"/>
          </a:xfrm>
          <a:prstGeom prst="rect">
            <a:avLst/>
          </a:prstGeom>
          <a:noFill/>
        </p:spPr>
        <p:txBody>
          <a:bodyPr wrap="square" rtlCol="0">
            <a:spAutoFit/>
          </a:bodyPr>
          <a:lstStyle/>
          <a:p>
            <a:r>
              <a:rPr lang="en-US" i="1" dirty="0" smtClean="0">
                <a:solidFill>
                  <a:schemeClr val="bg1"/>
                </a:solidFill>
                <a:latin typeface="Arial Rounded MT Bold"/>
              </a:rPr>
              <a:t>      </a:t>
            </a:r>
            <a:endParaRPr lang="en-US" sz="2800" i="1" dirty="0" smtClean="0">
              <a:solidFill>
                <a:schemeClr val="bg1"/>
              </a:solidFill>
              <a:latin typeface="Arial Rounded MT Bold"/>
            </a:endParaRPr>
          </a:p>
          <a:p>
            <a:endParaRPr lang="en-US" i="1" dirty="0" smtClean="0">
              <a:solidFill>
                <a:schemeClr val="bg1"/>
              </a:solidFill>
              <a:latin typeface="Arial Rounded MT Bold"/>
            </a:endParaRPr>
          </a:p>
          <a:p>
            <a:endParaRPr lang="en-US" i="1" dirty="0" smtClean="0">
              <a:solidFill>
                <a:schemeClr val="bg1"/>
              </a:solidFill>
              <a:latin typeface="Arial Rounded MT Bold"/>
            </a:endParaRPr>
          </a:p>
          <a:p>
            <a:r>
              <a:rPr lang="en-US" i="1" dirty="0" smtClean="0">
                <a:solidFill>
                  <a:schemeClr val="bg1"/>
                </a:solidFill>
                <a:latin typeface="Arial Rounded MT Bold"/>
              </a:rPr>
              <a:t> </a:t>
            </a:r>
            <a:r>
              <a:rPr lang="en-US" sz="2000" i="1" dirty="0" smtClean="0">
                <a:solidFill>
                  <a:schemeClr val="bg1"/>
                </a:solidFill>
                <a:latin typeface="Arial Rounded MT Bold"/>
              </a:rPr>
              <a:t> </a:t>
            </a:r>
            <a:endParaRPr lang="en-US" sz="2000" i="1" dirty="0">
              <a:solidFill>
                <a:schemeClr val="bg1"/>
              </a:solidFill>
              <a:latin typeface="Arial Rounded MT Bold"/>
            </a:endParaRPr>
          </a:p>
        </p:txBody>
      </p:sp>
      <p:sp>
        <p:nvSpPr>
          <p:cNvPr id="52" name="TextBox 51"/>
          <p:cNvSpPr txBox="1"/>
          <p:nvPr/>
        </p:nvSpPr>
        <p:spPr>
          <a:xfrm>
            <a:off x="5962954" y="960905"/>
            <a:ext cx="3181046" cy="369332"/>
          </a:xfrm>
          <a:prstGeom prst="rect">
            <a:avLst/>
          </a:prstGeom>
          <a:noFill/>
        </p:spPr>
        <p:txBody>
          <a:bodyPr wrap="square" rtlCol="0">
            <a:spAutoFit/>
          </a:bodyPr>
          <a:lstStyle/>
          <a:p>
            <a:r>
              <a:rPr lang="en-US" i="1" dirty="0" smtClean="0">
                <a:solidFill>
                  <a:srgbClr val="FFFF00"/>
                </a:solidFill>
                <a:latin typeface="Arial Rounded MT Bold"/>
              </a:rPr>
              <a:t>  </a:t>
            </a:r>
            <a:endParaRPr lang="en-US" i="1" dirty="0">
              <a:solidFill>
                <a:srgbClr val="FFFF00"/>
              </a:solidFill>
              <a:latin typeface="Arial Rounded MT Bold"/>
            </a:endParaRPr>
          </a:p>
        </p:txBody>
      </p:sp>
      <p:sp>
        <p:nvSpPr>
          <p:cNvPr id="29" name="TextBox 28"/>
          <p:cNvSpPr txBox="1"/>
          <p:nvPr/>
        </p:nvSpPr>
        <p:spPr>
          <a:xfrm>
            <a:off x="3621477" y="5741143"/>
            <a:ext cx="2588656" cy="369332"/>
          </a:xfrm>
          <a:prstGeom prst="rect">
            <a:avLst/>
          </a:prstGeom>
          <a:noFill/>
        </p:spPr>
        <p:txBody>
          <a:bodyPr wrap="square" rtlCol="0">
            <a:spAutoFit/>
          </a:bodyPr>
          <a:lstStyle/>
          <a:p>
            <a:r>
              <a:rPr lang="en-US" i="1" dirty="0" smtClean="0">
                <a:solidFill>
                  <a:schemeClr val="bg1"/>
                </a:solidFill>
                <a:latin typeface="Arial Rounded MT Bold"/>
              </a:rPr>
              <a:t> </a:t>
            </a:r>
            <a:endParaRPr lang="en-US" i="1" dirty="0">
              <a:solidFill>
                <a:schemeClr val="bg1"/>
              </a:solidFill>
              <a:latin typeface="Arial Rounded MT Bold"/>
            </a:endParaRPr>
          </a:p>
        </p:txBody>
      </p:sp>
      <p:sp>
        <p:nvSpPr>
          <p:cNvPr id="38" name="TextBox 37"/>
          <p:cNvSpPr txBox="1"/>
          <p:nvPr/>
        </p:nvSpPr>
        <p:spPr>
          <a:xfrm>
            <a:off x="0" y="6110475"/>
            <a:ext cx="8740766" cy="369332"/>
          </a:xfrm>
          <a:prstGeom prst="rect">
            <a:avLst/>
          </a:prstGeom>
          <a:noFill/>
        </p:spPr>
        <p:txBody>
          <a:bodyPr wrap="square" rtlCol="0">
            <a:spAutoFit/>
          </a:bodyPr>
          <a:lstStyle/>
          <a:p>
            <a:endParaRPr lang="en-US" i="1" dirty="0">
              <a:solidFill>
                <a:schemeClr val="tx2">
                  <a:lumMod val="20000"/>
                  <a:lumOff val="80000"/>
                </a:schemeClr>
              </a:solidFill>
              <a:latin typeface="Arial Rounded MT Bold"/>
            </a:endParaRPr>
          </a:p>
        </p:txBody>
      </p:sp>
      <p:sp>
        <p:nvSpPr>
          <p:cNvPr id="39" name="TextBox 38"/>
          <p:cNvSpPr txBox="1"/>
          <p:nvPr/>
        </p:nvSpPr>
        <p:spPr>
          <a:xfrm>
            <a:off x="1139477" y="3680564"/>
            <a:ext cx="1863517" cy="707886"/>
          </a:xfrm>
          <a:prstGeom prst="rect">
            <a:avLst/>
          </a:prstGeom>
          <a:noFill/>
        </p:spPr>
        <p:txBody>
          <a:bodyPr wrap="square" rtlCol="0">
            <a:spAutoFit/>
          </a:bodyPr>
          <a:lstStyle/>
          <a:p>
            <a:endParaRPr lang="en-US" sz="2000" i="1" dirty="0" smtClean="0">
              <a:solidFill>
                <a:schemeClr val="bg1"/>
              </a:solidFill>
              <a:latin typeface="Arial Rounded MT Bold"/>
            </a:endParaRPr>
          </a:p>
          <a:p>
            <a:endParaRPr lang="en-US" sz="2000" i="1" dirty="0" smtClean="0">
              <a:solidFill>
                <a:schemeClr val="bg1"/>
              </a:solidFill>
              <a:latin typeface="Arial Rounded MT Bold"/>
            </a:endParaRPr>
          </a:p>
        </p:txBody>
      </p:sp>
      <p:sp>
        <p:nvSpPr>
          <p:cNvPr id="44" name="TextBox 43"/>
          <p:cNvSpPr txBox="1"/>
          <p:nvPr/>
        </p:nvSpPr>
        <p:spPr>
          <a:xfrm>
            <a:off x="6210134" y="3152981"/>
            <a:ext cx="2205374" cy="461665"/>
          </a:xfrm>
          <a:prstGeom prst="rect">
            <a:avLst/>
          </a:prstGeom>
          <a:noFill/>
        </p:spPr>
        <p:txBody>
          <a:bodyPr wrap="square" rtlCol="0">
            <a:spAutoFit/>
          </a:bodyPr>
          <a:lstStyle/>
          <a:p>
            <a:r>
              <a:rPr lang="en-US" sz="2400" i="1" dirty="0" smtClean="0">
                <a:solidFill>
                  <a:schemeClr val="accent4">
                    <a:lumMod val="40000"/>
                    <a:lumOff val="60000"/>
                  </a:schemeClr>
                </a:solidFill>
                <a:latin typeface="PortagoITC TT"/>
              </a:rPr>
              <a:t>	</a:t>
            </a:r>
            <a:endParaRPr lang="en-US" sz="2400" i="1" dirty="0">
              <a:solidFill>
                <a:schemeClr val="accent4">
                  <a:lumMod val="40000"/>
                  <a:lumOff val="60000"/>
                </a:schemeClr>
              </a:solidFill>
              <a:latin typeface="PortagoITC TT"/>
            </a:endParaRPr>
          </a:p>
        </p:txBody>
      </p:sp>
      <p:sp>
        <p:nvSpPr>
          <p:cNvPr id="12" name="TextBox 11"/>
          <p:cNvSpPr txBox="1"/>
          <p:nvPr/>
        </p:nvSpPr>
        <p:spPr>
          <a:xfrm>
            <a:off x="256347" y="314574"/>
            <a:ext cx="8401177" cy="461665"/>
          </a:xfrm>
          <a:prstGeom prst="rect">
            <a:avLst/>
          </a:prstGeom>
          <a:noFill/>
        </p:spPr>
        <p:txBody>
          <a:bodyPr wrap="square" rtlCol="0">
            <a:spAutoFit/>
          </a:bodyPr>
          <a:lstStyle/>
          <a:p>
            <a:endParaRPr lang="en-US" sz="2400" i="1" dirty="0">
              <a:solidFill>
                <a:srgbClr val="FFFF00"/>
              </a:solidFill>
              <a:latin typeface="Arial Rounded MT Bold"/>
            </a:endParaRPr>
          </a:p>
        </p:txBody>
      </p:sp>
      <p:pic>
        <p:nvPicPr>
          <p:cNvPr id="13" name="Picture 12" descr="Stormy Black Sea.png"/>
          <p:cNvPicPr>
            <a:picLocks noChangeAspect="1"/>
          </p:cNvPicPr>
          <p:nvPr/>
        </p:nvPicPr>
        <p:blipFill>
          <a:blip r:embed="rId2"/>
          <a:stretch>
            <a:fillRect/>
          </a:stretch>
        </p:blipFill>
        <p:spPr>
          <a:xfrm>
            <a:off x="0" y="0"/>
            <a:ext cx="9144000" cy="6858000"/>
          </a:xfrm>
          <a:prstGeom prst="rect">
            <a:avLst/>
          </a:prstGeom>
        </p:spPr>
      </p:pic>
      <p:sp>
        <p:nvSpPr>
          <p:cNvPr id="15" name="TextBox 14"/>
          <p:cNvSpPr txBox="1"/>
          <p:nvPr/>
        </p:nvSpPr>
        <p:spPr>
          <a:xfrm>
            <a:off x="256347" y="314574"/>
            <a:ext cx="6817901" cy="1323439"/>
          </a:xfrm>
          <a:prstGeom prst="rect">
            <a:avLst/>
          </a:prstGeom>
          <a:noFill/>
        </p:spPr>
        <p:txBody>
          <a:bodyPr wrap="square" rtlCol="0">
            <a:spAutoFit/>
          </a:bodyPr>
          <a:lstStyle/>
          <a:p>
            <a:r>
              <a:rPr lang="en-US" sz="2000" i="1" dirty="0" smtClean="0">
                <a:solidFill>
                  <a:schemeClr val="bg1"/>
                </a:solidFill>
                <a:latin typeface="Arial Rounded MT Bold"/>
              </a:rPr>
              <a:t>And the beast which I [John] saw was like a leopard, and his feet were like those of a bear, and his mouth was like the mouth of a lion. And the dragon gave him his power and his throne and great authority. </a:t>
            </a:r>
            <a:endParaRPr lang="en-US" sz="2000" i="1" dirty="0">
              <a:solidFill>
                <a:schemeClr val="bg1"/>
              </a:solidFill>
              <a:latin typeface="Arial Rounded MT Bold"/>
            </a:endParaRPr>
          </a:p>
        </p:txBody>
      </p:sp>
      <p:sp>
        <p:nvSpPr>
          <p:cNvPr id="16" name="TextBox 15"/>
          <p:cNvSpPr txBox="1"/>
          <p:nvPr/>
        </p:nvSpPr>
        <p:spPr>
          <a:xfrm>
            <a:off x="534129" y="5555247"/>
            <a:ext cx="8206637" cy="1015663"/>
          </a:xfrm>
          <a:prstGeom prst="rect">
            <a:avLst/>
          </a:prstGeom>
          <a:noFill/>
        </p:spPr>
        <p:txBody>
          <a:bodyPr wrap="square" rtlCol="0">
            <a:spAutoFit/>
          </a:bodyPr>
          <a:lstStyle/>
          <a:p>
            <a:r>
              <a:rPr lang="en-US" sz="2000" i="1" dirty="0" smtClean="0">
                <a:solidFill>
                  <a:srgbClr val="FFFF00"/>
                </a:solidFill>
                <a:latin typeface="Arial Rounded MT Bold"/>
              </a:rPr>
              <a:t>“And I saw one of his heads as if it had been slain, and his fatal wound was healed. And the whole earth was amazed and followed after the beast.”    Rev. 13:3</a:t>
            </a:r>
            <a:endParaRPr lang="en-US" sz="2000" i="1" dirty="0">
              <a:solidFill>
                <a:srgbClr val="FFFF00"/>
              </a:solidFill>
              <a:latin typeface="Arial Rounded MT Bold"/>
            </a:endParaRPr>
          </a:p>
        </p:txBody>
      </p:sp>
      <p:pic>
        <p:nvPicPr>
          <p:cNvPr id="14" name="Picture 13" descr="Daniel's Animals.png"/>
          <p:cNvPicPr>
            <a:picLocks noChangeAspect="1"/>
          </p:cNvPicPr>
          <p:nvPr/>
        </p:nvPicPr>
        <p:blipFill>
          <a:blip r:embed="rId3"/>
          <a:stretch>
            <a:fillRect/>
          </a:stretch>
        </p:blipFill>
        <p:spPr>
          <a:xfrm>
            <a:off x="6032939" y="1448271"/>
            <a:ext cx="2707827" cy="38511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
                                        <p:tgtEl>
                                          <p:spTgt spid="15"/>
                                        </p:tgtEl>
                                      </p:cBhvr>
                                    </p:animEffect>
                                    <p:anim calcmode="lin" valueType="num">
                                      <p:cBhvr>
                                        <p:cTn id="8" dur="400" fill="hold"/>
                                        <p:tgtEl>
                                          <p:spTgt spid="15"/>
                                        </p:tgtEl>
                                        <p:attrNameLst>
                                          <p:attrName>ppt_x</p:attrName>
                                        </p:attrNameLst>
                                      </p:cBhvr>
                                      <p:tavLst>
                                        <p:tav tm="0">
                                          <p:val>
                                            <p:strVal val="#ppt_x"/>
                                          </p:val>
                                        </p:tav>
                                        <p:tav tm="100000">
                                          <p:val>
                                            <p:strVal val="#ppt_x"/>
                                          </p:val>
                                        </p:tav>
                                      </p:tavLst>
                                    </p:anim>
                                    <p:anim calcmode="lin" valueType="num">
                                      <p:cBhvr>
                                        <p:cTn id="9" dur="400" fill="hold"/>
                                        <p:tgtEl>
                                          <p:spTgt spid="15"/>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9" presetClass="entr" presetSubtype="0" decel="10000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 calcmode="lin" valueType="num">
                                      <p:cBhvr>
                                        <p:cTn id="18" dur="500" fill="hold"/>
                                        <p:tgtEl>
                                          <p:spTgt spid="14"/>
                                        </p:tgtEl>
                                        <p:attrNameLst>
                                          <p:attrName>style.rotation</p:attrName>
                                        </p:attrNameLst>
                                      </p:cBhvr>
                                      <p:tavLst>
                                        <p:tav tm="0">
                                          <p:val>
                                            <p:fltVal val="360"/>
                                          </p:val>
                                        </p:tav>
                                        <p:tav tm="100000">
                                          <p:val>
                                            <p:fltVal val="0"/>
                                          </p:val>
                                        </p:tav>
                                      </p:tavLst>
                                    </p:anim>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9" accel="50000" decel="5000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0-#ppt_w/2"/>
                                          </p:val>
                                        </p:tav>
                                        <p:tav tm="100000">
                                          <p:val>
                                            <p:strVal val="#ppt_x"/>
                                          </p:val>
                                        </p:tav>
                                      </p:tavLst>
                                    </p:anim>
                                    <p:anim calcmode="lin" valueType="num">
                                      <p:cBhvr additive="base">
                                        <p:cTn id="25"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Box 5"/>
          <p:cNvSpPr txBox="1"/>
          <p:nvPr/>
        </p:nvSpPr>
        <p:spPr>
          <a:xfrm>
            <a:off x="256347" y="314574"/>
            <a:ext cx="8401177" cy="1015663"/>
          </a:xfrm>
          <a:prstGeom prst="rect">
            <a:avLst/>
          </a:prstGeom>
          <a:noFill/>
        </p:spPr>
        <p:txBody>
          <a:bodyPr wrap="square" rtlCol="0">
            <a:spAutoFit/>
          </a:bodyPr>
          <a:lstStyle/>
          <a:p>
            <a:endParaRPr lang="en-US" sz="2000" i="1" dirty="0" smtClean="0">
              <a:solidFill>
                <a:schemeClr val="bg1"/>
              </a:solidFill>
              <a:latin typeface="Arial Black"/>
            </a:endParaRPr>
          </a:p>
          <a:p>
            <a:endParaRPr lang="en-US" sz="2000" i="1" dirty="0" smtClean="0">
              <a:solidFill>
                <a:schemeClr val="bg1"/>
              </a:solidFill>
              <a:latin typeface="Arial Black"/>
            </a:endParaRPr>
          </a:p>
          <a:p>
            <a:r>
              <a:rPr lang="en-US" sz="2000" i="1" dirty="0" smtClean="0">
                <a:solidFill>
                  <a:schemeClr val="bg1"/>
                </a:solidFill>
                <a:latin typeface="Arial Rounded MT Bold"/>
              </a:rPr>
              <a:t>                         </a:t>
            </a:r>
            <a:endParaRPr lang="en-US" sz="2000" i="1" dirty="0">
              <a:solidFill>
                <a:schemeClr val="bg1"/>
              </a:solidFill>
              <a:latin typeface="Arial Rounded MT Bold"/>
            </a:endParaRPr>
          </a:p>
        </p:txBody>
      </p:sp>
      <p:sp>
        <p:nvSpPr>
          <p:cNvPr id="28" name="TextBox 27"/>
          <p:cNvSpPr txBox="1"/>
          <p:nvPr/>
        </p:nvSpPr>
        <p:spPr>
          <a:xfrm>
            <a:off x="6787122" y="4653113"/>
            <a:ext cx="2209991" cy="369332"/>
          </a:xfrm>
          <a:prstGeom prst="rect">
            <a:avLst/>
          </a:prstGeom>
          <a:noFill/>
        </p:spPr>
        <p:txBody>
          <a:bodyPr wrap="square" rtlCol="0">
            <a:spAutoFit/>
          </a:bodyPr>
          <a:lstStyle/>
          <a:p>
            <a:endParaRPr lang="en-US" dirty="0"/>
          </a:p>
        </p:txBody>
      </p:sp>
      <p:sp>
        <p:nvSpPr>
          <p:cNvPr id="33" name="TextBox 32"/>
          <p:cNvSpPr txBox="1"/>
          <p:nvPr/>
        </p:nvSpPr>
        <p:spPr>
          <a:xfrm>
            <a:off x="688434" y="3373838"/>
            <a:ext cx="1281910" cy="1231106"/>
          </a:xfrm>
          <a:prstGeom prst="rect">
            <a:avLst/>
          </a:prstGeom>
          <a:noFill/>
        </p:spPr>
        <p:txBody>
          <a:bodyPr wrap="square" rtlCol="0">
            <a:spAutoFit/>
          </a:bodyPr>
          <a:lstStyle/>
          <a:p>
            <a:r>
              <a:rPr lang="en-US" i="1" dirty="0" smtClean="0">
                <a:solidFill>
                  <a:schemeClr val="bg1"/>
                </a:solidFill>
                <a:latin typeface="Arial Rounded MT Bold"/>
              </a:rPr>
              <a:t>      </a:t>
            </a:r>
            <a:endParaRPr lang="en-US" sz="2800" i="1" dirty="0" smtClean="0">
              <a:solidFill>
                <a:schemeClr val="bg1"/>
              </a:solidFill>
              <a:latin typeface="Arial Rounded MT Bold"/>
            </a:endParaRPr>
          </a:p>
          <a:p>
            <a:endParaRPr lang="en-US" i="1" dirty="0" smtClean="0">
              <a:solidFill>
                <a:schemeClr val="bg1"/>
              </a:solidFill>
              <a:latin typeface="Arial Rounded MT Bold"/>
            </a:endParaRPr>
          </a:p>
          <a:p>
            <a:endParaRPr lang="en-US" i="1" dirty="0" smtClean="0">
              <a:solidFill>
                <a:schemeClr val="bg1"/>
              </a:solidFill>
              <a:latin typeface="Arial Rounded MT Bold"/>
            </a:endParaRPr>
          </a:p>
          <a:p>
            <a:r>
              <a:rPr lang="en-US" i="1" dirty="0" smtClean="0">
                <a:solidFill>
                  <a:schemeClr val="bg1"/>
                </a:solidFill>
                <a:latin typeface="Arial Rounded MT Bold"/>
              </a:rPr>
              <a:t> </a:t>
            </a:r>
            <a:r>
              <a:rPr lang="en-US" sz="2000" i="1" dirty="0" smtClean="0">
                <a:solidFill>
                  <a:schemeClr val="bg1"/>
                </a:solidFill>
                <a:latin typeface="Arial Rounded MT Bold"/>
              </a:rPr>
              <a:t> </a:t>
            </a:r>
            <a:endParaRPr lang="en-US" sz="2000" i="1" dirty="0">
              <a:solidFill>
                <a:schemeClr val="bg1"/>
              </a:solidFill>
              <a:latin typeface="Arial Rounded MT Bold"/>
            </a:endParaRPr>
          </a:p>
        </p:txBody>
      </p:sp>
      <p:sp>
        <p:nvSpPr>
          <p:cNvPr id="52" name="TextBox 51"/>
          <p:cNvSpPr txBox="1"/>
          <p:nvPr/>
        </p:nvSpPr>
        <p:spPr>
          <a:xfrm>
            <a:off x="5962954" y="960905"/>
            <a:ext cx="3181046" cy="369332"/>
          </a:xfrm>
          <a:prstGeom prst="rect">
            <a:avLst/>
          </a:prstGeom>
          <a:noFill/>
        </p:spPr>
        <p:txBody>
          <a:bodyPr wrap="square" rtlCol="0">
            <a:spAutoFit/>
          </a:bodyPr>
          <a:lstStyle/>
          <a:p>
            <a:r>
              <a:rPr lang="en-US" i="1" dirty="0" smtClean="0">
                <a:solidFill>
                  <a:srgbClr val="FFFF00"/>
                </a:solidFill>
                <a:latin typeface="Arial Rounded MT Bold"/>
              </a:rPr>
              <a:t>  </a:t>
            </a:r>
            <a:endParaRPr lang="en-US" i="1" dirty="0">
              <a:solidFill>
                <a:srgbClr val="FFFF00"/>
              </a:solidFill>
              <a:latin typeface="Arial Rounded MT Bold"/>
            </a:endParaRPr>
          </a:p>
        </p:txBody>
      </p:sp>
      <p:sp>
        <p:nvSpPr>
          <p:cNvPr id="29" name="TextBox 28"/>
          <p:cNvSpPr txBox="1"/>
          <p:nvPr/>
        </p:nvSpPr>
        <p:spPr>
          <a:xfrm>
            <a:off x="3621477" y="5741143"/>
            <a:ext cx="2588656" cy="369332"/>
          </a:xfrm>
          <a:prstGeom prst="rect">
            <a:avLst/>
          </a:prstGeom>
          <a:noFill/>
        </p:spPr>
        <p:txBody>
          <a:bodyPr wrap="square" rtlCol="0">
            <a:spAutoFit/>
          </a:bodyPr>
          <a:lstStyle/>
          <a:p>
            <a:r>
              <a:rPr lang="en-US" i="1" dirty="0" smtClean="0">
                <a:solidFill>
                  <a:schemeClr val="bg1"/>
                </a:solidFill>
                <a:latin typeface="Arial Rounded MT Bold"/>
              </a:rPr>
              <a:t> </a:t>
            </a:r>
            <a:endParaRPr lang="en-US" i="1" dirty="0">
              <a:solidFill>
                <a:schemeClr val="bg1"/>
              </a:solidFill>
              <a:latin typeface="Arial Rounded MT Bold"/>
            </a:endParaRPr>
          </a:p>
        </p:txBody>
      </p:sp>
      <p:sp>
        <p:nvSpPr>
          <p:cNvPr id="38" name="TextBox 37"/>
          <p:cNvSpPr txBox="1"/>
          <p:nvPr/>
        </p:nvSpPr>
        <p:spPr>
          <a:xfrm>
            <a:off x="0" y="6110475"/>
            <a:ext cx="8740766" cy="369332"/>
          </a:xfrm>
          <a:prstGeom prst="rect">
            <a:avLst/>
          </a:prstGeom>
          <a:noFill/>
        </p:spPr>
        <p:txBody>
          <a:bodyPr wrap="square" rtlCol="0">
            <a:spAutoFit/>
          </a:bodyPr>
          <a:lstStyle/>
          <a:p>
            <a:endParaRPr lang="en-US" i="1" dirty="0">
              <a:solidFill>
                <a:schemeClr val="tx2">
                  <a:lumMod val="20000"/>
                  <a:lumOff val="80000"/>
                </a:schemeClr>
              </a:solidFill>
              <a:latin typeface="Arial Rounded MT Bold"/>
            </a:endParaRPr>
          </a:p>
        </p:txBody>
      </p:sp>
      <p:sp>
        <p:nvSpPr>
          <p:cNvPr id="39" name="TextBox 38"/>
          <p:cNvSpPr txBox="1"/>
          <p:nvPr/>
        </p:nvSpPr>
        <p:spPr>
          <a:xfrm>
            <a:off x="1139477" y="3680564"/>
            <a:ext cx="1863517" cy="707886"/>
          </a:xfrm>
          <a:prstGeom prst="rect">
            <a:avLst/>
          </a:prstGeom>
          <a:noFill/>
        </p:spPr>
        <p:txBody>
          <a:bodyPr wrap="square" rtlCol="0">
            <a:spAutoFit/>
          </a:bodyPr>
          <a:lstStyle/>
          <a:p>
            <a:endParaRPr lang="en-US" sz="2000" i="1" dirty="0" smtClean="0">
              <a:solidFill>
                <a:schemeClr val="bg1"/>
              </a:solidFill>
              <a:latin typeface="Arial Rounded MT Bold"/>
            </a:endParaRPr>
          </a:p>
          <a:p>
            <a:endParaRPr lang="en-US" sz="2000" i="1" dirty="0" smtClean="0">
              <a:solidFill>
                <a:schemeClr val="bg1"/>
              </a:solidFill>
              <a:latin typeface="Arial Rounded MT Bold"/>
            </a:endParaRPr>
          </a:p>
        </p:txBody>
      </p:sp>
      <p:sp>
        <p:nvSpPr>
          <p:cNvPr id="44" name="TextBox 43"/>
          <p:cNvSpPr txBox="1"/>
          <p:nvPr/>
        </p:nvSpPr>
        <p:spPr>
          <a:xfrm>
            <a:off x="6210134" y="3152981"/>
            <a:ext cx="2205374" cy="461665"/>
          </a:xfrm>
          <a:prstGeom prst="rect">
            <a:avLst/>
          </a:prstGeom>
          <a:noFill/>
        </p:spPr>
        <p:txBody>
          <a:bodyPr wrap="square" rtlCol="0">
            <a:spAutoFit/>
          </a:bodyPr>
          <a:lstStyle/>
          <a:p>
            <a:r>
              <a:rPr lang="en-US" sz="2400" i="1" dirty="0" smtClean="0">
                <a:solidFill>
                  <a:schemeClr val="accent4">
                    <a:lumMod val="40000"/>
                    <a:lumOff val="60000"/>
                  </a:schemeClr>
                </a:solidFill>
                <a:latin typeface="PortagoITC TT"/>
              </a:rPr>
              <a:t>	</a:t>
            </a:r>
            <a:endParaRPr lang="en-US" sz="2400" i="1" dirty="0">
              <a:solidFill>
                <a:schemeClr val="accent4">
                  <a:lumMod val="40000"/>
                  <a:lumOff val="60000"/>
                </a:schemeClr>
              </a:solidFill>
              <a:latin typeface="PortagoITC TT"/>
            </a:endParaRPr>
          </a:p>
        </p:txBody>
      </p:sp>
      <p:sp>
        <p:nvSpPr>
          <p:cNvPr id="12" name="TextBox 11"/>
          <p:cNvSpPr txBox="1"/>
          <p:nvPr/>
        </p:nvSpPr>
        <p:spPr>
          <a:xfrm>
            <a:off x="256347" y="314574"/>
            <a:ext cx="8401177" cy="461665"/>
          </a:xfrm>
          <a:prstGeom prst="rect">
            <a:avLst/>
          </a:prstGeom>
          <a:noFill/>
        </p:spPr>
        <p:txBody>
          <a:bodyPr wrap="square" rtlCol="0">
            <a:spAutoFit/>
          </a:bodyPr>
          <a:lstStyle/>
          <a:p>
            <a:endParaRPr lang="en-US" sz="2400" i="1" dirty="0">
              <a:solidFill>
                <a:srgbClr val="FFFF00"/>
              </a:solidFill>
              <a:latin typeface="Arial Rounded MT Bold"/>
            </a:endParaRPr>
          </a:p>
        </p:txBody>
      </p:sp>
      <p:sp>
        <p:nvSpPr>
          <p:cNvPr id="15" name="TextBox 14"/>
          <p:cNvSpPr txBox="1"/>
          <p:nvPr/>
        </p:nvSpPr>
        <p:spPr>
          <a:xfrm>
            <a:off x="256347" y="314574"/>
            <a:ext cx="6817901" cy="400110"/>
          </a:xfrm>
          <a:prstGeom prst="rect">
            <a:avLst/>
          </a:prstGeom>
          <a:noFill/>
        </p:spPr>
        <p:txBody>
          <a:bodyPr wrap="square" rtlCol="0">
            <a:spAutoFit/>
          </a:bodyPr>
          <a:lstStyle/>
          <a:p>
            <a:r>
              <a:rPr lang="en-US" sz="2000" i="1" dirty="0" smtClean="0">
                <a:solidFill>
                  <a:schemeClr val="bg1"/>
                </a:solidFill>
                <a:latin typeface="Arial Rounded MT Bold"/>
              </a:rPr>
              <a:t> </a:t>
            </a:r>
            <a:endParaRPr lang="en-US" sz="2000" i="1" dirty="0">
              <a:solidFill>
                <a:schemeClr val="bg1"/>
              </a:solidFill>
              <a:latin typeface="Arial Rounded MT Bold"/>
            </a:endParaRPr>
          </a:p>
        </p:txBody>
      </p:sp>
      <p:sp>
        <p:nvSpPr>
          <p:cNvPr id="14" name="TextBox 13"/>
          <p:cNvSpPr txBox="1"/>
          <p:nvPr/>
        </p:nvSpPr>
        <p:spPr>
          <a:xfrm>
            <a:off x="439173" y="314574"/>
            <a:ext cx="8301593" cy="1323439"/>
          </a:xfrm>
          <a:prstGeom prst="rect">
            <a:avLst/>
          </a:prstGeom>
          <a:noFill/>
        </p:spPr>
        <p:txBody>
          <a:bodyPr wrap="square" rtlCol="0">
            <a:spAutoFit/>
          </a:bodyPr>
          <a:lstStyle/>
          <a:p>
            <a:r>
              <a:rPr lang="en-US" sz="2000" i="1" dirty="0" smtClean="0">
                <a:solidFill>
                  <a:schemeClr val="bg1"/>
                </a:solidFill>
                <a:latin typeface="Arial Rounded MT Bold"/>
              </a:rPr>
              <a:t>Jesus is the Good Shepherd Who lays down His life for the sheep...but according to Zechariah there will come a Worthless Shepherd.   Zechariah 11:15-17 who will be severely wounded in the eye and arm.</a:t>
            </a:r>
            <a:endParaRPr lang="en-US" sz="2000" i="1" dirty="0">
              <a:solidFill>
                <a:schemeClr val="bg1"/>
              </a:solidFill>
              <a:latin typeface="Arial Rounded MT Bold"/>
            </a:endParaRPr>
          </a:p>
        </p:txBody>
      </p:sp>
      <p:pic>
        <p:nvPicPr>
          <p:cNvPr id="18" name="Picture 17" descr="Mark over the eye.png"/>
          <p:cNvPicPr>
            <a:picLocks noChangeAspect="1"/>
          </p:cNvPicPr>
          <p:nvPr/>
        </p:nvPicPr>
        <p:blipFill>
          <a:blip r:embed="rId2"/>
          <a:stretch>
            <a:fillRect/>
          </a:stretch>
        </p:blipFill>
        <p:spPr>
          <a:xfrm>
            <a:off x="2715869" y="1506273"/>
            <a:ext cx="4071253" cy="5351728"/>
          </a:xfrm>
          <a:prstGeom prst="rect">
            <a:avLst/>
          </a:prstGeom>
        </p:spPr>
      </p:pic>
      <p:sp>
        <p:nvSpPr>
          <p:cNvPr id="19" name="TextBox 18"/>
          <p:cNvSpPr txBox="1"/>
          <p:nvPr/>
        </p:nvSpPr>
        <p:spPr>
          <a:xfrm>
            <a:off x="439173" y="2112893"/>
            <a:ext cx="2112779" cy="4401205"/>
          </a:xfrm>
          <a:prstGeom prst="rect">
            <a:avLst/>
          </a:prstGeom>
          <a:noFill/>
        </p:spPr>
        <p:txBody>
          <a:bodyPr wrap="square" rtlCol="0">
            <a:spAutoFit/>
          </a:bodyPr>
          <a:lstStyle/>
          <a:p>
            <a:r>
              <a:rPr lang="en-US" sz="2000" i="1" dirty="0" smtClean="0">
                <a:solidFill>
                  <a:schemeClr val="bg1"/>
                </a:solidFill>
                <a:latin typeface="Arial Rounded MT Bold"/>
              </a:rPr>
              <a:t>In Rev. 13 this “worthless shepherd” emulating the Son of </a:t>
            </a:r>
            <a:r>
              <a:rPr lang="en-US" sz="2000" i="1" dirty="0" smtClean="0">
                <a:solidFill>
                  <a:schemeClr val="bg1"/>
                </a:solidFill>
                <a:latin typeface="Arial Rounded MT Bold"/>
              </a:rPr>
              <a:t>God by staging some sort of a resurrection. He </a:t>
            </a:r>
            <a:r>
              <a:rPr lang="en-US" sz="2000" i="1" dirty="0" smtClean="0">
                <a:solidFill>
                  <a:schemeClr val="bg1"/>
                </a:solidFill>
                <a:latin typeface="Arial Rounded MT Bold"/>
              </a:rPr>
              <a:t>will behave like a </a:t>
            </a:r>
            <a:r>
              <a:rPr lang="en-US" sz="2000" i="1" dirty="0" smtClean="0">
                <a:solidFill>
                  <a:schemeClr val="bg1"/>
                </a:solidFill>
                <a:latin typeface="Arial Rounded MT Bold"/>
              </a:rPr>
              <a:t>lamb, </a:t>
            </a:r>
            <a:r>
              <a:rPr lang="en-US" sz="2000" i="1" dirty="0" smtClean="0">
                <a:solidFill>
                  <a:schemeClr val="bg1"/>
                </a:solidFill>
                <a:latin typeface="Arial Rounded MT Bold"/>
              </a:rPr>
              <a:t>but will be a wolf in sheep’s clothing</a:t>
            </a:r>
            <a:r>
              <a:rPr lang="en-US" sz="2000" i="1" dirty="0" smtClean="0">
                <a:solidFill>
                  <a:schemeClr val="bg1"/>
                </a:solidFill>
                <a:latin typeface="Arial Rounded MT Bold"/>
              </a:rPr>
              <a:t>.  Revelation 13:3</a:t>
            </a:r>
            <a:endParaRPr lang="en-US" sz="2000" i="1" dirty="0">
              <a:solidFill>
                <a:schemeClr val="bg1"/>
              </a:solidFill>
              <a:latin typeface="Arial Rounded MT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4"/>
                                        </p:tgtEl>
                                        <p:attrNameLst>
                                          <p:attrName>style.visibility</p:attrName>
                                        </p:attrNameLst>
                                      </p:cBhvr>
                                      <p:to>
                                        <p:strVal val="visible"/>
                                      </p:to>
                                    </p:set>
                                    <p:anim calcmode="discrete" valueType="clr">
                                      <p:cBhvr override="childStyle">
                                        <p:cTn id="7" dur="80"/>
                                        <p:tgtEl>
                                          <p:spTgt spid="1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4"/>
                                        </p:tgtEl>
                                        <p:attrNameLst>
                                          <p:attrName>fillcolor</p:attrName>
                                        </p:attrNameLst>
                                      </p:cBhvr>
                                      <p:tavLst>
                                        <p:tav tm="0">
                                          <p:val>
                                            <p:clrVal>
                                              <a:schemeClr val="accent2"/>
                                            </p:clrVal>
                                          </p:val>
                                        </p:tav>
                                        <p:tav tm="50000">
                                          <p:val>
                                            <p:clrVal>
                                              <a:schemeClr val="hlink"/>
                                            </p:clrVal>
                                          </p:val>
                                        </p:tav>
                                      </p:tavLst>
                                    </p:anim>
                                    <p:set>
                                      <p:cBhvr>
                                        <p:cTn id="9" dur="80"/>
                                        <p:tgtEl>
                                          <p:spTgt spid="1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iterate type="lt">
                                    <p:tmPct val="5000"/>
                                  </p:iterate>
                                  <p:childTnLst>
                                    <p:set>
                                      <p:cBhvr>
                                        <p:cTn id="13" dur="1" fill="hold">
                                          <p:stCondLst>
                                            <p:cond delay="0"/>
                                          </p:stCondLst>
                                        </p:cTn>
                                        <p:tgtEl>
                                          <p:spTgt spid="18"/>
                                        </p:tgtEl>
                                        <p:attrNameLst>
                                          <p:attrName>style.visibility</p:attrName>
                                        </p:attrNameLst>
                                      </p:cBhvr>
                                      <p:to>
                                        <p:strVal val="visible"/>
                                      </p:to>
                                    </p:set>
                                    <p:anim calcmode="lin" valueType="num">
                                      <p:cBhvr>
                                        <p:cTn id="14" dur="1000" fill="hold"/>
                                        <p:tgtEl>
                                          <p:spTgt spid="18"/>
                                        </p:tgtEl>
                                        <p:attrNameLst>
                                          <p:attrName>ppt_w</p:attrName>
                                        </p:attrNameLst>
                                      </p:cBhvr>
                                      <p:tavLst>
                                        <p:tav tm="0">
                                          <p:val>
                                            <p:fltVal val="0"/>
                                          </p:val>
                                        </p:tav>
                                        <p:tav tm="100000">
                                          <p:val>
                                            <p:strVal val="#ppt_w"/>
                                          </p:val>
                                        </p:tav>
                                      </p:tavLst>
                                    </p:anim>
                                    <p:anim calcmode="lin" valueType="num">
                                      <p:cBhvr>
                                        <p:cTn id="15" dur="1000" fill="hold"/>
                                        <p:tgtEl>
                                          <p:spTgt spid="18"/>
                                        </p:tgtEl>
                                        <p:attrNameLst>
                                          <p:attrName>ppt_h</p:attrName>
                                        </p:attrNameLst>
                                      </p:cBhvr>
                                      <p:tavLst>
                                        <p:tav tm="0">
                                          <p:val>
                                            <p:fltVal val="0"/>
                                          </p:val>
                                        </p:tav>
                                        <p:tav tm="100000">
                                          <p:val>
                                            <p:strVal val="#ppt_h"/>
                                          </p:val>
                                        </p:tav>
                                      </p:tavLst>
                                    </p:anim>
                                    <p:anim calcmode="lin" valueType="num">
                                      <p:cBhvr>
                                        <p:cTn id="16" dur="1000" fill="hold"/>
                                        <p:tgtEl>
                                          <p:spTgt spid="18"/>
                                        </p:tgtEl>
                                        <p:attrNameLst>
                                          <p:attrName>style.rotation</p:attrName>
                                        </p:attrNameLst>
                                      </p:cBhvr>
                                      <p:tavLst>
                                        <p:tav tm="0">
                                          <p:val>
                                            <p:fltVal val="90"/>
                                          </p:val>
                                        </p:tav>
                                        <p:tav tm="100000">
                                          <p:val>
                                            <p:fltVal val="0"/>
                                          </p:val>
                                        </p:tav>
                                      </p:tavLst>
                                    </p:anim>
                                    <p:animEffect transition="in" filter="fade">
                                      <p:cBhvr>
                                        <p:cTn id="17" dur="1000"/>
                                        <p:tgtEl>
                                          <p:spTgt spid="18"/>
                                        </p:tgtEl>
                                      </p:cBhvr>
                                    </p:animEffect>
                                  </p:childTnLst>
                                </p:cTn>
                              </p:par>
                              <p:par>
                                <p:cTn id="18" presetID="27" presetClass="entr" presetSubtype="0" fill="hold" grpId="0" nodeType="withEffect">
                                  <p:stCondLst>
                                    <p:cond delay="2000"/>
                                  </p:stCondLst>
                                  <p:iterate type="lt">
                                    <p:tmPct val="50000"/>
                                  </p:iterate>
                                  <p:childTnLst>
                                    <p:set>
                                      <p:cBhvr>
                                        <p:cTn id="19" dur="1" fill="hold">
                                          <p:stCondLst>
                                            <p:cond delay="0"/>
                                          </p:stCondLst>
                                        </p:cTn>
                                        <p:tgtEl>
                                          <p:spTgt spid="19"/>
                                        </p:tgtEl>
                                        <p:attrNameLst>
                                          <p:attrName>style.visibility</p:attrName>
                                        </p:attrNameLst>
                                      </p:cBhvr>
                                      <p:to>
                                        <p:strVal val="visible"/>
                                      </p:to>
                                    </p:set>
                                    <p:anim calcmode="discrete" valueType="clr">
                                      <p:cBhvr override="childStyle">
                                        <p:cTn id="20" dur="80"/>
                                        <p:tgtEl>
                                          <p:spTgt spid="19"/>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19"/>
                                        </p:tgtEl>
                                        <p:attrNameLst>
                                          <p:attrName>fillcolor</p:attrName>
                                        </p:attrNameLst>
                                      </p:cBhvr>
                                      <p:tavLst>
                                        <p:tav tm="0">
                                          <p:val>
                                            <p:clrVal>
                                              <a:schemeClr val="accent2"/>
                                            </p:clrVal>
                                          </p:val>
                                        </p:tav>
                                        <p:tav tm="50000">
                                          <p:val>
                                            <p:clrVal>
                                              <a:schemeClr val="hlink"/>
                                            </p:clrVal>
                                          </p:val>
                                        </p:tav>
                                      </p:tavLst>
                                    </p:anim>
                                    <p:set>
                                      <p:cBhvr>
                                        <p:cTn id="22" dur="80"/>
                                        <p:tgtEl>
                                          <p:spTgt spid="1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extBox 8"/>
          <p:cNvSpPr txBox="1"/>
          <p:nvPr/>
        </p:nvSpPr>
        <p:spPr>
          <a:xfrm>
            <a:off x="1601365" y="3064873"/>
            <a:ext cx="5908484" cy="523220"/>
          </a:xfrm>
          <a:prstGeom prst="rect">
            <a:avLst/>
          </a:prstGeom>
          <a:noFill/>
        </p:spPr>
        <p:txBody>
          <a:bodyPr wrap="square" rtlCol="0">
            <a:spAutoFit/>
          </a:bodyPr>
          <a:lstStyle/>
          <a:p>
            <a:r>
              <a:rPr lang="en-US" sz="2800" i="1" dirty="0" smtClean="0">
                <a:solidFill>
                  <a:srgbClr val="FFFF00"/>
                </a:solidFill>
                <a:latin typeface="Arial Rounded MT Bold"/>
              </a:rPr>
              <a:t>  </a:t>
            </a:r>
            <a:endParaRPr lang="en-US" sz="3600" i="1" dirty="0">
              <a:solidFill>
                <a:srgbClr val="FFFF00"/>
              </a:solidFill>
              <a:latin typeface="Arial Rounded MT Bold"/>
            </a:endParaRPr>
          </a:p>
        </p:txBody>
      </p:sp>
      <p:sp>
        <p:nvSpPr>
          <p:cNvPr id="12" name="TextBox 11"/>
          <p:cNvSpPr txBox="1"/>
          <p:nvPr/>
        </p:nvSpPr>
        <p:spPr>
          <a:xfrm>
            <a:off x="289902" y="2804885"/>
            <a:ext cx="8338141" cy="400110"/>
          </a:xfrm>
          <a:prstGeom prst="rect">
            <a:avLst/>
          </a:prstGeom>
          <a:noFill/>
        </p:spPr>
        <p:txBody>
          <a:bodyPr wrap="square" rtlCol="0">
            <a:spAutoFit/>
          </a:bodyPr>
          <a:lstStyle/>
          <a:p>
            <a:endParaRPr lang="en-US" sz="2000" b="1" i="1" dirty="0">
              <a:solidFill>
                <a:schemeClr val="bg1"/>
              </a:solidFill>
              <a:latin typeface="Arial Rounded MT Bold"/>
            </a:endParaRPr>
          </a:p>
        </p:txBody>
      </p:sp>
      <p:sp>
        <p:nvSpPr>
          <p:cNvPr id="7" name="TextBox 6"/>
          <p:cNvSpPr txBox="1"/>
          <p:nvPr/>
        </p:nvSpPr>
        <p:spPr>
          <a:xfrm>
            <a:off x="851234" y="3588093"/>
            <a:ext cx="7431400" cy="584776"/>
          </a:xfrm>
          <a:prstGeom prst="rect">
            <a:avLst/>
          </a:prstGeom>
          <a:noFill/>
        </p:spPr>
        <p:txBody>
          <a:bodyPr wrap="square" rtlCol="0">
            <a:spAutoFit/>
          </a:bodyPr>
          <a:lstStyle/>
          <a:p>
            <a:endParaRPr lang="en-US" sz="3200" b="1" i="1" dirty="0">
              <a:solidFill>
                <a:srgbClr val="FFFF00"/>
              </a:solidFill>
              <a:latin typeface="Arial Rounded MT Bold"/>
            </a:endParaRPr>
          </a:p>
        </p:txBody>
      </p:sp>
      <p:sp>
        <p:nvSpPr>
          <p:cNvPr id="8" name="TextBox 7"/>
          <p:cNvSpPr txBox="1"/>
          <p:nvPr/>
        </p:nvSpPr>
        <p:spPr>
          <a:xfrm>
            <a:off x="289903" y="5106770"/>
            <a:ext cx="8600754" cy="523220"/>
          </a:xfrm>
          <a:prstGeom prst="rect">
            <a:avLst/>
          </a:prstGeom>
          <a:noFill/>
        </p:spPr>
        <p:txBody>
          <a:bodyPr wrap="square" rtlCol="0">
            <a:spAutoFit/>
          </a:bodyPr>
          <a:lstStyle/>
          <a:p>
            <a:endParaRPr lang="en-US" sz="2800" b="1" i="1" dirty="0">
              <a:solidFill>
                <a:schemeClr val="bg1"/>
              </a:solidFill>
              <a:latin typeface="Arial Rounded MT Bold"/>
            </a:endParaRPr>
          </a:p>
        </p:txBody>
      </p:sp>
      <p:sp>
        <p:nvSpPr>
          <p:cNvPr id="11" name="TextBox 10"/>
          <p:cNvSpPr txBox="1"/>
          <p:nvPr/>
        </p:nvSpPr>
        <p:spPr>
          <a:xfrm>
            <a:off x="1601365" y="2804885"/>
            <a:ext cx="5573314" cy="461665"/>
          </a:xfrm>
          <a:prstGeom prst="rect">
            <a:avLst/>
          </a:prstGeom>
          <a:noFill/>
        </p:spPr>
        <p:txBody>
          <a:bodyPr wrap="square" rtlCol="0">
            <a:spAutoFit/>
          </a:bodyPr>
          <a:lstStyle/>
          <a:p>
            <a:r>
              <a:rPr lang="en-US" sz="2400" b="1" i="1" dirty="0" smtClean="0">
                <a:solidFill>
                  <a:srgbClr val="0000FF"/>
                </a:solidFill>
                <a:latin typeface="Arial Rounded MT Bold"/>
              </a:rPr>
              <a:t>			</a:t>
            </a:r>
            <a:endParaRPr lang="en-US" sz="2800" b="1" i="1" dirty="0">
              <a:solidFill>
                <a:srgbClr val="0000FF"/>
              </a:solidFill>
              <a:latin typeface="Arial Rounded MT Bold"/>
            </a:endParaRPr>
          </a:p>
        </p:txBody>
      </p:sp>
      <p:sp>
        <p:nvSpPr>
          <p:cNvPr id="15" name="TextBox 14"/>
          <p:cNvSpPr txBox="1"/>
          <p:nvPr/>
        </p:nvSpPr>
        <p:spPr>
          <a:xfrm>
            <a:off x="1324140" y="5168325"/>
            <a:ext cx="6185709" cy="461665"/>
          </a:xfrm>
          <a:prstGeom prst="rect">
            <a:avLst/>
          </a:prstGeom>
          <a:noFill/>
        </p:spPr>
        <p:txBody>
          <a:bodyPr wrap="square" rtlCol="0">
            <a:spAutoFit/>
          </a:bodyPr>
          <a:lstStyle/>
          <a:p>
            <a:r>
              <a:rPr lang="en-US" sz="2400" i="1" dirty="0" smtClean="0">
                <a:solidFill>
                  <a:schemeClr val="bg1"/>
                </a:solidFill>
                <a:latin typeface="Arial Rounded MT Bold"/>
              </a:rPr>
              <a:t> </a:t>
            </a:r>
            <a:endParaRPr lang="en-US" sz="2400" i="1" dirty="0">
              <a:solidFill>
                <a:schemeClr val="bg1"/>
              </a:solidFill>
              <a:latin typeface="Arial Rounded MT Bold"/>
            </a:endParaRPr>
          </a:p>
        </p:txBody>
      </p:sp>
      <p:sp>
        <p:nvSpPr>
          <p:cNvPr id="19" name="TextBox 18"/>
          <p:cNvSpPr txBox="1"/>
          <p:nvPr/>
        </p:nvSpPr>
        <p:spPr>
          <a:xfrm>
            <a:off x="1324141" y="1960415"/>
            <a:ext cx="6392782" cy="461665"/>
          </a:xfrm>
          <a:prstGeom prst="rect">
            <a:avLst/>
          </a:prstGeom>
          <a:noFill/>
        </p:spPr>
        <p:txBody>
          <a:bodyPr wrap="square" rtlCol="0">
            <a:spAutoFit/>
          </a:bodyPr>
          <a:lstStyle/>
          <a:p>
            <a:r>
              <a:rPr lang="en-US" sz="2400" dirty="0" smtClean="0">
                <a:latin typeface="Blackmoor LET"/>
              </a:rPr>
              <a:t>“</a:t>
            </a:r>
            <a:endParaRPr lang="en-US" sz="2400" dirty="0">
              <a:latin typeface="Blackmoor LET"/>
            </a:endParaRPr>
          </a:p>
        </p:txBody>
      </p:sp>
      <p:sp>
        <p:nvSpPr>
          <p:cNvPr id="25" name="TextBox 24"/>
          <p:cNvSpPr txBox="1"/>
          <p:nvPr/>
        </p:nvSpPr>
        <p:spPr>
          <a:xfrm>
            <a:off x="289902" y="289920"/>
            <a:ext cx="8338141" cy="461665"/>
          </a:xfrm>
          <a:prstGeom prst="rect">
            <a:avLst/>
          </a:prstGeom>
          <a:noFill/>
        </p:spPr>
        <p:txBody>
          <a:bodyPr wrap="square" rtlCol="0">
            <a:spAutoFit/>
          </a:bodyPr>
          <a:lstStyle/>
          <a:p>
            <a:endParaRPr lang="en-US" sz="2400" i="1" dirty="0">
              <a:solidFill>
                <a:srgbClr val="186703"/>
              </a:solidFill>
              <a:latin typeface="Arial Rounded MT Bold"/>
            </a:endParaRPr>
          </a:p>
        </p:txBody>
      </p:sp>
      <p:sp>
        <p:nvSpPr>
          <p:cNvPr id="18" name="TextBox 17"/>
          <p:cNvSpPr txBox="1"/>
          <p:nvPr/>
        </p:nvSpPr>
        <p:spPr>
          <a:xfrm>
            <a:off x="289904" y="0"/>
            <a:ext cx="8338140" cy="461665"/>
          </a:xfrm>
          <a:prstGeom prst="rect">
            <a:avLst/>
          </a:prstGeom>
          <a:noFill/>
        </p:spPr>
        <p:txBody>
          <a:bodyPr wrap="square" rtlCol="0">
            <a:spAutoFit/>
          </a:bodyPr>
          <a:lstStyle/>
          <a:p>
            <a:endParaRPr lang="en-US" sz="2400" i="1" dirty="0">
              <a:solidFill>
                <a:schemeClr val="bg1"/>
              </a:solidFill>
              <a:latin typeface="Arial Rounded MT Bold"/>
            </a:endParaRPr>
          </a:p>
        </p:txBody>
      </p:sp>
      <p:sp>
        <p:nvSpPr>
          <p:cNvPr id="33" name="TextBox 32"/>
          <p:cNvSpPr txBox="1"/>
          <p:nvPr/>
        </p:nvSpPr>
        <p:spPr>
          <a:xfrm>
            <a:off x="3892973" y="5014079"/>
            <a:ext cx="4389661" cy="523220"/>
          </a:xfrm>
          <a:prstGeom prst="rect">
            <a:avLst/>
          </a:prstGeom>
          <a:noFill/>
        </p:spPr>
        <p:txBody>
          <a:bodyPr wrap="square" rtlCol="0">
            <a:spAutoFit/>
          </a:bodyPr>
          <a:lstStyle/>
          <a:p>
            <a:endParaRPr lang="en-US" sz="2800" b="1" i="1" dirty="0">
              <a:solidFill>
                <a:srgbClr val="FFFF00"/>
              </a:solidFill>
              <a:latin typeface="Arial Rounded MT Bold"/>
            </a:endParaRPr>
          </a:p>
        </p:txBody>
      </p:sp>
      <p:sp>
        <p:nvSpPr>
          <p:cNvPr id="28" name="TextBox 27"/>
          <p:cNvSpPr txBox="1"/>
          <p:nvPr/>
        </p:nvSpPr>
        <p:spPr>
          <a:xfrm>
            <a:off x="8598989" y="2215636"/>
            <a:ext cx="184666" cy="369332"/>
          </a:xfrm>
          <a:prstGeom prst="rect">
            <a:avLst/>
          </a:prstGeom>
          <a:noFill/>
        </p:spPr>
        <p:txBody>
          <a:bodyPr wrap="none" rtlCol="0">
            <a:spAutoFit/>
          </a:bodyPr>
          <a:lstStyle/>
          <a:p>
            <a:endParaRPr lang="en-US" dirty="0"/>
          </a:p>
        </p:txBody>
      </p:sp>
      <p:sp>
        <p:nvSpPr>
          <p:cNvPr id="17" name="TextBox 16"/>
          <p:cNvSpPr txBox="1"/>
          <p:nvPr/>
        </p:nvSpPr>
        <p:spPr>
          <a:xfrm>
            <a:off x="5972143" y="461665"/>
            <a:ext cx="2918514" cy="461665"/>
          </a:xfrm>
          <a:prstGeom prst="rect">
            <a:avLst/>
          </a:prstGeom>
          <a:noFill/>
        </p:spPr>
        <p:txBody>
          <a:bodyPr wrap="square" rtlCol="0">
            <a:spAutoFit/>
          </a:bodyPr>
          <a:lstStyle/>
          <a:p>
            <a:endParaRPr lang="en-US" sz="2400" i="1" dirty="0">
              <a:solidFill>
                <a:schemeClr val="bg1"/>
              </a:solidFill>
              <a:latin typeface="Arial Rounded MT Bold"/>
            </a:endParaRPr>
          </a:p>
        </p:txBody>
      </p:sp>
      <p:sp>
        <p:nvSpPr>
          <p:cNvPr id="21" name="TextBox 20"/>
          <p:cNvSpPr txBox="1"/>
          <p:nvPr/>
        </p:nvSpPr>
        <p:spPr>
          <a:xfrm>
            <a:off x="5846728" y="2584968"/>
            <a:ext cx="2655901" cy="830997"/>
          </a:xfrm>
          <a:prstGeom prst="rect">
            <a:avLst/>
          </a:prstGeom>
          <a:noFill/>
        </p:spPr>
        <p:txBody>
          <a:bodyPr wrap="square" rtlCol="0">
            <a:spAutoFit/>
          </a:bodyPr>
          <a:lstStyle/>
          <a:p>
            <a:r>
              <a:rPr lang="en-US" sz="2400" b="1" i="1" dirty="0" smtClean="0">
                <a:solidFill>
                  <a:schemeClr val="tx2">
                    <a:lumMod val="20000"/>
                    <a:lumOff val="80000"/>
                  </a:schemeClr>
                </a:solidFill>
              </a:rPr>
              <a:t> </a:t>
            </a:r>
          </a:p>
          <a:p>
            <a:endParaRPr lang="en-US" sz="2400" i="1" dirty="0">
              <a:solidFill>
                <a:schemeClr val="tx2">
                  <a:lumMod val="20000"/>
                  <a:lumOff val="80000"/>
                </a:schemeClr>
              </a:solidFill>
            </a:endParaRPr>
          </a:p>
        </p:txBody>
      </p:sp>
      <p:sp>
        <p:nvSpPr>
          <p:cNvPr id="30" name="TextBox 29"/>
          <p:cNvSpPr txBox="1"/>
          <p:nvPr/>
        </p:nvSpPr>
        <p:spPr>
          <a:xfrm>
            <a:off x="2567706" y="4172869"/>
            <a:ext cx="3630680" cy="523220"/>
          </a:xfrm>
          <a:prstGeom prst="rect">
            <a:avLst/>
          </a:prstGeom>
          <a:noFill/>
        </p:spPr>
        <p:txBody>
          <a:bodyPr wrap="square" rtlCol="0">
            <a:spAutoFit/>
          </a:bodyPr>
          <a:lstStyle/>
          <a:p>
            <a:r>
              <a:rPr lang="en-US" sz="2800" b="1" i="1" dirty="0" smtClean="0">
                <a:solidFill>
                  <a:schemeClr val="bg1"/>
                </a:solidFill>
                <a:latin typeface="Arial Rounded MT Bold"/>
              </a:rPr>
              <a:t>    </a:t>
            </a:r>
            <a:endParaRPr lang="en-US" sz="2800" b="1" i="1" dirty="0">
              <a:solidFill>
                <a:schemeClr val="bg1"/>
              </a:solidFill>
              <a:latin typeface="Arial Rounded MT Bold"/>
            </a:endParaRPr>
          </a:p>
        </p:txBody>
      </p:sp>
      <p:sp>
        <p:nvSpPr>
          <p:cNvPr id="34" name="TextBox 33"/>
          <p:cNvSpPr txBox="1"/>
          <p:nvPr/>
        </p:nvSpPr>
        <p:spPr>
          <a:xfrm>
            <a:off x="289904" y="289920"/>
            <a:ext cx="8338140" cy="461665"/>
          </a:xfrm>
          <a:prstGeom prst="rect">
            <a:avLst/>
          </a:prstGeom>
          <a:noFill/>
        </p:spPr>
        <p:txBody>
          <a:bodyPr wrap="square" rtlCol="0">
            <a:spAutoFit/>
          </a:bodyPr>
          <a:lstStyle/>
          <a:p>
            <a:r>
              <a:rPr lang="en-US" sz="2400" i="1" dirty="0" smtClean="0">
                <a:solidFill>
                  <a:schemeClr val="bg1"/>
                </a:solidFill>
                <a:latin typeface="Arial Rounded MT Bold"/>
              </a:rPr>
              <a:t>    </a:t>
            </a:r>
            <a:endParaRPr lang="en-US" sz="2400" i="1" dirty="0">
              <a:solidFill>
                <a:schemeClr val="bg1"/>
              </a:solidFill>
              <a:latin typeface="Arial Rounded MT Bold"/>
            </a:endParaRPr>
          </a:p>
        </p:txBody>
      </p:sp>
      <p:sp>
        <p:nvSpPr>
          <p:cNvPr id="44" name="TextBox 43"/>
          <p:cNvSpPr txBox="1"/>
          <p:nvPr/>
        </p:nvSpPr>
        <p:spPr>
          <a:xfrm>
            <a:off x="1601365" y="5780575"/>
            <a:ext cx="5908484" cy="461665"/>
          </a:xfrm>
          <a:prstGeom prst="rect">
            <a:avLst/>
          </a:prstGeom>
          <a:noFill/>
        </p:spPr>
        <p:txBody>
          <a:bodyPr wrap="square" rtlCol="0">
            <a:spAutoFit/>
          </a:bodyPr>
          <a:lstStyle/>
          <a:p>
            <a:endParaRPr lang="en-US" sz="2400" i="1" dirty="0">
              <a:solidFill>
                <a:schemeClr val="bg1"/>
              </a:solidFill>
              <a:latin typeface="Arial Rounded MT Bold"/>
            </a:endParaRPr>
          </a:p>
        </p:txBody>
      </p:sp>
      <p:sp>
        <p:nvSpPr>
          <p:cNvPr id="22" name="TextBox 21"/>
          <p:cNvSpPr txBox="1"/>
          <p:nvPr/>
        </p:nvSpPr>
        <p:spPr>
          <a:xfrm>
            <a:off x="289901" y="289920"/>
            <a:ext cx="8600755" cy="1815882"/>
          </a:xfrm>
          <a:prstGeom prst="rect">
            <a:avLst/>
          </a:prstGeom>
          <a:noFill/>
        </p:spPr>
        <p:txBody>
          <a:bodyPr wrap="square" rtlCol="0">
            <a:spAutoFit/>
          </a:bodyPr>
          <a:lstStyle/>
          <a:p>
            <a:r>
              <a:rPr lang="en-US" sz="2800" b="1" i="1" dirty="0" smtClean="0">
                <a:solidFill>
                  <a:srgbClr val="FFFF00"/>
                </a:solidFill>
                <a:latin typeface="Arial Rounded MT Bold"/>
              </a:rPr>
              <a:t>And he causes all, the small and the great, and the rich and the poor, and the free men and the slaves, to be given a mark on their right hand, or on their forehead, </a:t>
            </a:r>
            <a:endParaRPr lang="en-US" sz="2800" b="1" i="1" dirty="0">
              <a:solidFill>
                <a:srgbClr val="FFFF00"/>
              </a:solidFill>
              <a:latin typeface="Arial Rounded MT Bold"/>
            </a:endParaRPr>
          </a:p>
        </p:txBody>
      </p:sp>
      <p:pic>
        <p:nvPicPr>
          <p:cNvPr id="20" name="Picture 19" descr="Screen shot 2021-01-10 at 10.15.08 PM.png"/>
          <p:cNvPicPr>
            <a:picLocks noChangeAspect="1"/>
          </p:cNvPicPr>
          <p:nvPr/>
        </p:nvPicPr>
        <p:blipFill>
          <a:blip r:embed="rId3"/>
          <a:stretch>
            <a:fillRect/>
          </a:stretch>
        </p:blipFill>
        <p:spPr>
          <a:xfrm>
            <a:off x="1601365" y="2422080"/>
            <a:ext cx="5654355" cy="4245676"/>
          </a:xfrm>
          <a:prstGeom prst="rect">
            <a:avLst/>
          </a:prstGeom>
        </p:spPr>
      </p:pic>
      <p:sp>
        <p:nvSpPr>
          <p:cNvPr id="24" name="TextBox 23"/>
          <p:cNvSpPr txBox="1"/>
          <p:nvPr/>
        </p:nvSpPr>
        <p:spPr>
          <a:xfrm>
            <a:off x="3702189" y="2422080"/>
            <a:ext cx="594512" cy="523220"/>
          </a:xfrm>
          <a:prstGeom prst="rect">
            <a:avLst/>
          </a:prstGeom>
          <a:noFill/>
        </p:spPr>
        <p:txBody>
          <a:bodyPr wrap="square" rtlCol="0">
            <a:spAutoFit/>
          </a:bodyPr>
          <a:lstStyle/>
          <a:p>
            <a:r>
              <a:rPr lang="en-US" sz="2800" dirty="0" smtClean="0">
                <a:solidFill>
                  <a:srgbClr val="1AE548"/>
                </a:solidFill>
                <a:latin typeface="Arial Rounded MT Bold"/>
              </a:rPr>
              <a:t>6</a:t>
            </a:r>
            <a:endParaRPr lang="en-US" sz="2800" dirty="0">
              <a:solidFill>
                <a:srgbClr val="1AE548"/>
              </a:solidFill>
              <a:latin typeface="Arial Rounded MT Bold"/>
            </a:endParaRPr>
          </a:p>
        </p:txBody>
      </p:sp>
      <p:sp>
        <p:nvSpPr>
          <p:cNvPr id="27" name="TextBox 26"/>
          <p:cNvSpPr txBox="1"/>
          <p:nvPr/>
        </p:nvSpPr>
        <p:spPr>
          <a:xfrm>
            <a:off x="7655303" y="1898860"/>
            <a:ext cx="1254661" cy="523220"/>
          </a:xfrm>
          <a:prstGeom prst="rect">
            <a:avLst/>
          </a:prstGeom>
          <a:noFill/>
        </p:spPr>
        <p:txBody>
          <a:bodyPr wrap="square" rtlCol="0">
            <a:spAutoFit/>
          </a:bodyPr>
          <a:lstStyle/>
          <a:p>
            <a:r>
              <a:rPr lang="en-US" sz="2800" dirty="0" smtClean="0">
                <a:solidFill>
                  <a:srgbClr val="1AE548"/>
                </a:solidFill>
                <a:latin typeface="Arial Rounded MT Bold"/>
              </a:rPr>
              <a:t>    </a:t>
            </a:r>
            <a:endParaRPr lang="en-US" sz="2800" dirty="0">
              <a:solidFill>
                <a:srgbClr val="1AE548"/>
              </a:solidFill>
              <a:latin typeface="Arial Rounded MT Bold"/>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extBox 8"/>
          <p:cNvSpPr txBox="1"/>
          <p:nvPr/>
        </p:nvSpPr>
        <p:spPr>
          <a:xfrm>
            <a:off x="1601365" y="3064873"/>
            <a:ext cx="5908484" cy="523220"/>
          </a:xfrm>
          <a:prstGeom prst="rect">
            <a:avLst/>
          </a:prstGeom>
          <a:noFill/>
        </p:spPr>
        <p:txBody>
          <a:bodyPr wrap="square" rtlCol="0">
            <a:spAutoFit/>
          </a:bodyPr>
          <a:lstStyle/>
          <a:p>
            <a:r>
              <a:rPr lang="en-US" sz="2800" i="1" dirty="0" smtClean="0">
                <a:solidFill>
                  <a:srgbClr val="FFFF00"/>
                </a:solidFill>
                <a:latin typeface="Arial Rounded MT Bold"/>
              </a:rPr>
              <a:t>  </a:t>
            </a:r>
            <a:endParaRPr lang="en-US" sz="3600" i="1" dirty="0">
              <a:solidFill>
                <a:srgbClr val="FFFF00"/>
              </a:solidFill>
              <a:latin typeface="Arial Rounded MT Bold"/>
            </a:endParaRPr>
          </a:p>
        </p:txBody>
      </p:sp>
      <p:sp>
        <p:nvSpPr>
          <p:cNvPr id="12" name="TextBox 11"/>
          <p:cNvSpPr txBox="1"/>
          <p:nvPr/>
        </p:nvSpPr>
        <p:spPr>
          <a:xfrm>
            <a:off x="289902" y="2804885"/>
            <a:ext cx="8338141" cy="400110"/>
          </a:xfrm>
          <a:prstGeom prst="rect">
            <a:avLst/>
          </a:prstGeom>
          <a:noFill/>
        </p:spPr>
        <p:txBody>
          <a:bodyPr wrap="square" rtlCol="0">
            <a:spAutoFit/>
          </a:bodyPr>
          <a:lstStyle/>
          <a:p>
            <a:endParaRPr lang="en-US" sz="2000" b="1" i="1" dirty="0">
              <a:solidFill>
                <a:schemeClr val="bg1"/>
              </a:solidFill>
              <a:latin typeface="Arial Rounded MT Bold"/>
            </a:endParaRPr>
          </a:p>
        </p:txBody>
      </p:sp>
      <p:sp>
        <p:nvSpPr>
          <p:cNvPr id="7" name="TextBox 6"/>
          <p:cNvSpPr txBox="1"/>
          <p:nvPr/>
        </p:nvSpPr>
        <p:spPr>
          <a:xfrm>
            <a:off x="851234" y="3588093"/>
            <a:ext cx="7431400" cy="584776"/>
          </a:xfrm>
          <a:prstGeom prst="rect">
            <a:avLst/>
          </a:prstGeom>
          <a:noFill/>
        </p:spPr>
        <p:txBody>
          <a:bodyPr wrap="square" rtlCol="0">
            <a:spAutoFit/>
          </a:bodyPr>
          <a:lstStyle/>
          <a:p>
            <a:endParaRPr lang="en-US" sz="3200" b="1" i="1" dirty="0">
              <a:solidFill>
                <a:srgbClr val="FFFF00"/>
              </a:solidFill>
              <a:latin typeface="Arial Rounded MT Bold"/>
            </a:endParaRPr>
          </a:p>
        </p:txBody>
      </p:sp>
      <p:sp>
        <p:nvSpPr>
          <p:cNvPr id="8" name="TextBox 7"/>
          <p:cNvSpPr txBox="1"/>
          <p:nvPr/>
        </p:nvSpPr>
        <p:spPr>
          <a:xfrm>
            <a:off x="289903" y="5106770"/>
            <a:ext cx="8600754" cy="523220"/>
          </a:xfrm>
          <a:prstGeom prst="rect">
            <a:avLst/>
          </a:prstGeom>
          <a:noFill/>
        </p:spPr>
        <p:txBody>
          <a:bodyPr wrap="square" rtlCol="0">
            <a:spAutoFit/>
          </a:bodyPr>
          <a:lstStyle/>
          <a:p>
            <a:endParaRPr lang="en-US" sz="2800" b="1" i="1" dirty="0">
              <a:solidFill>
                <a:schemeClr val="bg1"/>
              </a:solidFill>
              <a:latin typeface="Arial Rounded MT Bold"/>
            </a:endParaRPr>
          </a:p>
        </p:txBody>
      </p:sp>
      <p:sp>
        <p:nvSpPr>
          <p:cNvPr id="11" name="TextBox 10"/>
          <p:cNvSpPr txBox="1"/>
          <p:nvPr/>
        </p:nvSpPr>
        <p:spPr>
          <a:xfrm>
            <a:off x="1601365" y="2804885"/>
            <a:ext cx="5573314" cy="461665"/>
          </a:xfrm>
          <a:prstGeom prst="rect">
            <a:avLst/>
          </a:prstGeom>
          <a:noFill/>
        </p:spPr>
        <p:txBody>
          <a:bodyPr wrap="square" rtlCol="0">
            <a:spAutoFit/>
          </a:bodyPr>
          <a:lstStyle/>
          <a:p>
            <a:r>
              <a:rPr lang="en-US" sz="2400" b="1" i="1" dirty="0" smtClean="0">
                <a:solidFill>
                  <a:srgbClr val="0000FF"/>
                </a:solidFill>
                <a:latin typeface="Arial Rounded MT Bold"/>
              </a:rPr>
              <a:t>			</a:t>
            </a:r>
            <a:endParaRPr lang="en-US" sz="2800" b="1" i="1" dirty="0">
              <a:solidFill>
                <a:srgbClr val="0000FF"/>
              </a:solidFill>
              <a:latin typeface="Arial Rounded MT Bold"/>
            </a:endParaRPr>
          </a:p>
        </p:txBody>
      </p:sp>
      <p:sp>
        <p:nvSpPr>
          <p:cNvPr id="15" name="TextBox 14"/>
          <p:cNvSpPr txBox="1"/>
          <p:nvPr/>
        </p:nvSpPr>
        <p:spPr>
          <a:xfrm>
            <a:off x="1324140" y="5168325"/>
            <a:ext cx="6185709" cy="461665"/>
          </a:xfrm>
          <a:prstGeom prst="rect">
            <a:avLst/>
          </a:prstGeom>
          <a:noFill/>
        </p:spPr>
        <p:txBody>
          <a:bodyPr wrap="square" rtlCol="0">
            <a:spAutoFit/>
          </a:bodyPr>
          <a:lstStyle/>
          <a:p>
            <a:r>
              <a:rPr lang="en-US" sz="2400" i="1" dirty="0" smtClean="0">
                <a:solidFill>
                  <a:schemeClr val="bg1"/>
                </a:solidFill>
                <a:latin typeface="Arial Rounded MT Bold"/>
              </a:rPr>
              <a:t> </a:t>
            </a:r>
            <a:endParaRPr lang="en-US" sz="2400" i="1" dirty="0">
              <a:solidFill>
                <a:schemeClr val="bg1"/>
              </a:solidFill>
              <a:latin typeface="Arial Rounded MT Bold"/>
            </a:endParaRPr>
          </a:p>
        </p:txBody>
      </p:sp>
      <p:sp>
        <p:nvSpPr>
          <p:cNvPr id="19" name="TextBox 18"/>
          <p:cNvSpPr txBox="1"/>
          <p:nvPr/>
        </p:nvSpPr>
        <p:spPr>
          <a:xfrm>
            <a:off x="1324141" y="1960415"/>
            <a:ext cx="6392782" cy="461665"/>
          </a:xfrm>
          <a:prstGeom prst="rect">
            <a:avLst/>
          </a:prstGeom>
          <a:noFill/>
        </p:spPr>
        <p:txBody>
          <a:bodyPr wrap="square" rtlCol="0">
            <a:spAutoFit/>
          </a:bodyPr>
          <a:lstStyle/>
          <a:p>
            <a:r>
              <a:rPr lang="en-US" sz="2400" dirty="0" smtClean="0">
                <a:latin typeface="Blackmoor LET"/>
              </a:rPr>
              <a:t>“</a:t>
            </a:r>
            <a:endParaRPr lang="en-US" sz="2400" dirty="0">
              <a:latin typeface="Blackmoor LET"/>
            </a:endParaRPr>
          </a:p>
        </p:txBody>
      </p:sp>
      <p:sp>
        <p:nvSpPr>
          <p:cNvPr id="25" name="TextBox 24"/>
          <p:cNvSpPr txBox="1"/>
          <p:nvPr/>
        </p:nvSpPr>
        <p:spPr>
          <a:xfrm>
            <a:off x="289902" y="289920"/>
            <a:ext cx="8338141" cy="461665"/>
          </a:xfrm>
          <a:prstGeom prst="rect">
            <a:avLst/>
          </a:prstGeom>
          <a:noFill/>
        </p:spPr>
        <p:txBody>
          <a:bodyPr wrap="square" rtlCol="0">
            <a:spAutoFit/>
          </a:bodyPr>
          <a:lstStyle/>
          <a:p>
            <a:endParaRPr lang="en-US" sz="2400" i="1" dirty="0">
              <a:solidFill>
                <a:srgbClr val="186703"/>
              </a:solidFill>
              <a:latin typeface="Arial Rounded MT Bold"/>
            </a:endParaRPr>
          </a:p>
        </p:txBody>
      </p:sp>
      <p:sp>
        <p:nvSpPr>
          <p:cNvPr id="18" name="TextBox 17"/>
          <p:cNvSpPr txBox="1"/>
          <p:nvPr/>
        </p:nvSpPr>
        <p:spPr>
          <a:xfrm>
            <a:off x="289904" y="0"/>
            <a:ext cx="8338140" cy="461665"/>
          </a:xfrm>
          <a:prstGeom prst="rect">
            <a:avLst/>
          </a:prstGeom>
          <a:noFill/>
        </p:spPr>
        <p:txBody>
          <a:bodyPr wrap="square" rtlCol="0">
            <a:spAutoFit/>
          </a:bodyPr>
          <a:lstStyle/>
          <a:p>
            <a:endParaRPr lang="en-US" sz="2400" i="1" dirty="0">
              <a:solidFill>
                <a:schemeClr val="bg1"/>
              </a:solidFill>
              <a:latin typeface="Arial Rounded MT Bold"/>
            </a:endParaRPr>
          </a:p>
        </p:txBody>
      </p:sp>
      <p:sp>
        <p:nvSpPr>
          <p:cNvPr id="33" name="TextBox 32"/>
          <p:cNvSpPr txBox="1"/>
          <p:nvPr/>
        </p:nvSpPr>
        <p:spPr>
          <a:xfrm>
            <a:off x="3892973" y="5014079"/>
            <a:ext cx="4389661" cy="523220"/>
          </a:xfrm>
          <a:prstGeom prst="rect">
            <a:avLst/>
          </a:prstGeom>
          <a:noFill/>
        </p:spPr>
        <p:txBody>
          <a:bodyPr wrap="square" rtlCol="0">
            <a:spAutoFit/>
          </a:bodyPr>
          <a:lstStyle/>
          <a:p>
            <a:endParaRPr lang="en-US" sz="2800" b="1" i="1" dirty="0">
              <a:solidFill>
                <a:srgbClr val="FFFF00"/>
              </a:solidFill>
              <a:latin typeface="Arial Rounded MT Bold"/>
            </a:endParaRPr>
          </a:p>
        </p:txBody>
      </p:sp>
      <p:sp>
        <p:nvSpPr>
          <p:cNvPr id="28" name="TextBox 27"/>
          <p:cNvSpPr txBox="1"/>
          <p:nvPr/>
        </p:nvSpPr>
        <p:spPr>
          <a:xfrm>
            <a:off x="8598989" y="2215636"/>
            <a:ext cx="184666" cy="369332"/>
          </a:xfrm>
          <a:prstGeom prst="rect">
            <a:avLst/>
          </a:prstGeom>
          <a:noFill/>
        </p:spPr>
        <p:txBody>
          <a:bodyPr wrap="none" rtlCol="0">
            <a:spAutoFit/>
          </a:bodyPr>
          <a:lstStyle/>
          <a:p>
            <a:endParaRPr lang="en-US" dirty="0"/>
          </a:p>
        </p:txBody>
      </p:sp>
      <p:sp>
        <p:nvSpPr>
          <p:cNvPr id="17" name="TextBox 16"/>
          <p:cNvSpPr txBox="1"/>
          <p:nvPr/>
        </p:nvSpPr>
        <p:spPr>
          <a:xfrm>
            <a:off x="5972143" y="461665"/>
            <a:ext cx="2918514" cy="461665"/>
          </a:xfrm>
          <a:prstGeom prst="rect">
            <a:avLst/>
          </a:prstGeom>
          <a:noFill/>
        </p:spPr>
        <p:txBody>
          <a:bodyPr wrap="square" rtlCol="0">
            <a:spAutoFit/>
          </a:bodyPr>
          <a:lstStyle/>
          <a:p>
            <a:endParaRPr lang="en-US" sz="2400" i="1" dirty="0">
              <a:solidFill>
                <a:schemeClr val="bg1"/>
              </a:solidFill>
              <a:latin typeface="Arial Rounded MT Bold"/>
            </a:endParaRPr>
          </a:p>
        </p:txBody>
      </p:sp>
      <p:sp>
        <p:nvSpPr>
          <p:cNvPr id="21" name="TextBox 20"/>
          <p:cNvSpPr txBox="1"/>
          <p:nvPr/>
        </p:nvSpPr>
        <p:spPr>
          <a:xfrm>
            <a:off x="5846728" y="2584968"/>
            <a:ext cx="2655901" cy="830997"/>
          </a:xfrm>
          <a:prstGeom prst="rect">
            <a:avLst/>
          </a:prstGeom>
          <a:noFill/>
        </p:spPr>
        <p:txBody>
          <a:bodyPr wrap="square" rtlCol="0">
            <a:spAutoFit/>
          </a:bodyPr>
          <a:lstStyle/>
          <a:p>
            <a:r>
              <a:rPr lang="en-US" sz="2400" b="1" i="1" dirty="0" smtClean="0">
                <a:solidFill>
                  <a:schemeClr val="tx2">
                    <a:lumMod val="20000"/>
                    <a:lumOff val="80000"/>
                  </a:schemeClr>
                </a:solidFill>
              </a:rPr>
              <a:t> </a:t>
            </a:r>
          </a:p>
          <a:p>
            <a:endParaRPr lang="en-US" sz="2400" i="1" dirty="0">
              <a:solidFill>
                <a:schemeClr val="tx2">
                  <a:lumMod val="20000"/>
                  <a:lumOff val="80000"/>
                </a:schemeClr>
              </a:solidFill>
            </a:endParaRPr>
          </a:p>
        </p:txBody>
      </p:sp>
      <p:sp>
        <p:nvSpPr>
          <p:cNvPr id="30" name="TextBox 29"/>
          <p:cNvSpPr txBox="1"/>
          <p:nvPr/>
        </p:nvSpPr>
        <p:spPr>
          <a:xfrm>
            <a:off x="2567706" y="4172869"/>
            <a:ext cx="3630680" cy="523220"/>
          </a:xfrm>
          <a:prstGeom prst="rect">
            <a:avLst/>
          </a:prstGeom>
          <a:noFill/>
        </p:spPr>
        <p:txBody>
          <a:bodyPr wrap="square" rtlCol="0">
            <a:spAutoFit/>
          </a:bodyPr>
          <a:lstStyle/>
          <a:p>
            <a:r>
              <a:rPr lang="en-US" sz="2800" b="1" i="1" dirty="0" smtClean="0">
                <a:solidFill>
                  <a:schemeClr val="bg1"/>
                </a:solidFill>
                <a:latin typeface="Arial Rounded MT Bold"/>
              </a:rPr>
              <a:t>    </a:t>
            </a:r>
            <a:endParaRPr lang="en-US" sz="2800" b="1" i="1" dirty="0">
              <a:solidFill>
                <a:schemeClr val="bg1"/>
              </a:solidFill>
              <a:latin typeface="Arial Rounded MT Bold"/>
            </a:endParaRPr>
          </a:p>
        </p:txBody>
      </p:sp>
      <p:pic>
        <p:nvPicPr>
          <p:cNvPr id="31" name="Picture 30" descr="Screen shot 2021-01-10 at 5.46.29 PM.png"/>
          <p:cNvPicPr>
            <a:picLocks noChangeAspect="1"/>
          </p:cNvPicPr>
          <p:nvPr/>
        </p:nvPicPr>
        <p:blipFill>
          <a:blip r:embed="rId3"/>
          <a:stretch>
            <a:fillRect/>
          </a:stretch>
        </p:blipFill>
        <p:spPr>
          <a:xfrm>
            <a:off x="1324141" y="1344968"/>
            <a:ext cx="6392782" cy="4435607"/>
          </a:xfrm>
          <a:prstGeom prst="rect">
            <a:avLst/>
          </a:prstGeom>
        </p:spPr>
      </p:pic>
      <p:sp>
        <p:nvSpPr>
          <p:cNvPr id="34" name="TextBox 33"/>
          <p:cNvSpPr txBox="1"/>
          <p:nvPr/>
        </p:nvSpPr>
        <p:spPr>
          <a:xfrm>
            <a:off x="289904" y="289920"/>
            <a:ext cx="8338140" cy="830997"/>
          </a:xfrm>
          <a:prstGeom prst="rect">
            <a:avLst/>
          </a:prstGeom>
          <a:noFill/>
        </p:spPr>
        <p:txBody>
          <a:bodyPr wrap="square" rtlCol="0">
            <a:spAutoFit/>
          </a:bodyPr>
          <a:lstStyle/>
          <a:p>
            <a:r>
              <a:rPr lang="en-US" sz="2400" i="1" dirty="0" smtClean="0">
                <a:solidFill>
                  <a:schemeClr val="bg1"/>
                </a:solidFill>
                <a:latin typeface="Arial Rounded MT Bold"/>
              </a:rPr>
              <a:t>    The UPC Product Codes all have had the 666       	  `    		          embedded in them for years.  </a:t>
            </a:r>
            <a:endParaRPr lang="en-US" sz="2400" i="1" dirty="0">
              <a:solidFill>
                <a:schemeClr val="bg1"/>
              </a:solidFill>
              <a:latin typeface="Arial Rounded MT Bold"/>
            </a:endParaRPr>
          </a:p>
        </p:txBody>
      </p:sp>
      <p:sp>
        <p:nvSpPr>
          <p:cNvPr id="43" name="Frame 42"/>
          <p:cNvSpPr/>
          <p:nvPr/>
        </p:nvSpPr>
        <p:spPr>
          <a:xfrm>
            <a:off x="4320924" y="1518630"/>
            <a:ext cx="551356" cy="3387495"/>
          </a:xfrm>
          <a:prstGeom prst="fram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4" name="TextBox 43"/>
          <p:cNvSpPr txBox="1"/>
          <p:nvPr/>
        </p:nvSpPr>
        <p:spPr>
          <a:xfrm>
            <a:off x="1601365" y="5657672"/>
            <a:ext cx="5908484" cy="1200328"/>
          </a:xfrm>
          <a:prstGeom prst="rect">
            <a:avLst/>
          </a:prstGeom>
          <a:noFill/>
        </p:spPr>
        <p:txBody>
          <a:bodyPr wrap="square" rtlCol="0">
            <a:spAutoFit/>
          </a:bodyPr>
          <a:lstStyle/>
          <a:p>
            <a:r>
              <a:rPr lang="en-US" sz="2400" i="1" dirty="0" smtClean="0">
                <a:solidFill>
                  <a:schemeClr val="bg1"/>
                </a:solidFill>
                <a:latin typeface="Arial Rounded MT Bold"/>
              </a:rPr>
              <a:t>Note that the lines above 6 are the same diameter as those above bars on the un-numbered center and ends. </a:t>
            </a:r>
            <a:endParaRPr lang="en-US" sz="2400" i="1" dirty="0">
              <a:solidFill>
                <a:schemeClr val="bg1"/>
              </a:solidFill>
              <a:latin typeface="Arial Rounded MT Bold"/>
            </a:endParaRPr>
          </a:p>
        </p:txBody>
      </p:sp>
      <p:sp>
        <p:nvSpPr>
          <p:cNvPr id="45" name="Up Arrow 44"/>
          <p:cNvSpPr/>
          <p:nvPr/>
        </p:nvSpPr>
        <p:spPr>
          <a:xfrm rot="20593763">
            <a:off x="1890729" y="4639218"/>
            <a:ext cx="484632" cy="552147"/>
          </a:xfrm>
          <a:prstGeom prst="upArrow">
            <a:avLst>
              <a:gd name="adj1" fmla="val 42676"/>
              <a:gd name="adj2" fmla="val 50000"/>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Up Arrow 45"/>
          <p:cNvSpPr/>
          <p:nvPr/>
        </p:nvSpPr>
        <p:spPr>
          <a:xfrm rot="1166023">
            <a:off x="6313908" y="4607889"/>
            <a:ext cx="484632" cy="552147"/>
          </a:xfrm>
          <a:prstGeom prst="upArrow">
            <a:avLst>
              <a:gd name="adj1" fmla="val 42676"/>
              <a:gd name="adj2" fmla="val 50000"/>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Up Arrow 46"/>
          <p:cNvSpPr/>
          <p:nvPr/>
        </p:nvSpPr>
        <p:spPr>
          <a:xfrm rot="1166023">
            <a:off x="3971021" y="4630051"/>
            <a:ext cx="484632" cy="552147"/>
          </a:xfrm>
          <a:prstGeom prst="upArrow">
            <a:avLst>
              <a:gd name="adj1" fmla="val 42676"/>
              <a:gd name="adj2" fmla="val 50000"/>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par>
                                <p:cTn id="9" presetID="35" presetClass="entr" presetSubtype="0" fill="hold" nodeType="withEffect">
                                  <p:stCondLst>
                                    <p:cond delay="400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3000"/>
                                        <p:tgtEl>
                                          <p:spTgt spid="31"/>
                                        </p:tgtEl>
                                      </p:cBhvr>
                                    </p:animEffect>
                                    <p:anim calcmode="lin" valueType="num">
                                      <p:cBhvr>
                                        <p:cTn id="12" dur="3000" fill="hold"/>
                                        <p:tgtEl>
                                          <p:spTgt spid="31"/>
                                        </p:tgtEl>
                                        <p:attrNameLst>
                                          <p:attrName>style.rotation</p:attrName>
                                        </p:attrNameLst>
                                      </p:cBhvr>
                                      <p:tavLst>
                                        <p:tav tm="0">
                                          <p:val>
                                            <p:fltVal val="720"/>
                                          </p:val>
                                        </p:tav>
                                        <p:tav tm="100000">
                                          <p:val>
                                            <p:fltVal val="0"/>
                                          </p:val>
                                        </p:tav>
                                      </p:tavLst>
                                    </p:anim>
                                    <p:anim calcmode="lin" valueType="num">
                                      <p:cBhvr>
                                        <p:cTn id="13" dur="3000" fill="hold"/>
                                        <p:tgtEl>
                                          <p:spTgt spid="31"/>
                                        </p:tgtEl>
                                        <p:attrNameLst>
                                          <p:attrName>ppt_h</p:attrName>
                                        </p:attrNameLst>
                                      </p:cBhvr>
                                      <p:tavLst>
                                        <p:tav tm="0">
                                          <p:val>
                                            <p:fltVal val="0"/>
                                          </p:val>
                                        </p:tav>
                                        <p:tav tm="100000">
                                          <p:val>
                                            <p:strVal val="#ppt_h"/>
                                          </p:val>
                                        </p:tav>
                                      </p:tavLst>
                                    </p:anim>
                                    <p:anim calcmode="lin" valueType="num">
                                      <p:cBhvr>
                                        <p:cTn id="14" dur="3000" fill="hold"/>
                                        <p:tgtEl>
                                          <p:spTgt spid="31"/>
                                        </p:tgtEl>
                                        <p:attrNameLst>
                                          <p:attrName>ppt_w</p:attrName>
                                        </p:attrNameLst>
                                      </p:cBhvr>
                                      <p:tavLst>
                                        <p:tav tm="0">
                                          <p:val>
                                            <p:fltVal val="0"/>
                                          </p:val>
                                        </p:tav>
                                        <p:tav tm="100000">
                                          <p:val>
                                            <p:strVal val="#ppt_w"/>
                                          </p:val>
                                        </p:tav>
                                      </p:tavLst>
                                    </p:anim>
                                  </p:childTnLst>
                                </p:cTn>
                              </p:par>
                              <p:par>
                                <p:cTn id="15" presetID="27" presetClass="entr" presetSubtype="0" fill="hold" grpId="0" nodeType="withEffect">
                                  <p:stCondLst>
                                    <p:cond delay="9000"/>
                                  </p:stCondLst>
                                  <p:iterate type="lt">
                                    <p:tmPct val="50000"/>
                                  </p:iterate>
                                  <p:childTnLst>
                                    <p:set>
                                      <p:cBhvr>
                                        <p:cTn id="16" dur="1" fill="hold">
                                          <p:stCondLst>
                                            <p:cond delay="0"/>
                                          </p:stCondLst>
                                        </p:cTn>
                                        <p:tgtEl>
                                          <p:spTgt spid="44"/>
                                        </p:tgtEl>
                                        <p:attrNameLst>
                                          <p:attrName>style.visibility</p:attrName>
                                        </p:attrNameLst>
                                      </p:cBhvr>
                                      <p:to>
                                        <p:strVal val="visible"/>
                                      </p:to>
                                    </p:set>
                                    <p:anim calcmode="discrete" valueType="clr">
                                      <p:cBhvr override="childStyle">
                                        <p:cTn id="17" dur="80"/>
                                        <p:tgtEl>
                                          <p:spTgt spid="44"/>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44"/>
                                        </p:tgtEl>
                                        <p:attrNameLst>
                                          <p:attrName>fillcolor</p:attrName>
                                        </p:attrNameLst>
                                      </p:cBhvr>
                                      <p:tavLst>
                                        <p:tav tm="0">
                                          <p:val>
                                            <p:clrVal>
                                              <a:schemeClr val="accent2"/>
                                            </p:clrVal>
                                          </p:val>
                                        </p:tav>
                                        <p:tav tm="50000">
                                          <p:val>
                                            <p:clrVal>
                                              <a:schemeClr val="hlink"/>
                                            </p:clrVal>
                                          </p:val>
                                        </p:tav>
                                      </p:tavLst>
                                    </p:anim>
                                    <p:set>
                                      <p:cBhvr>
                                        <p:cTn id="19" dur="80"/>
                                        <p:tgtEl>
                                          <p:spTgt spid="44"/>
                                        </p:tgtEl>
                                        <p:attrNameLst>
                                          <p:attrName>fill.type</p:attrName>
                                        </p:attrNameLst>
                                      </p:cBhvr>
                                      <p:to>
                                        <p:strVal val="solid"/>
                                      </p:to>
                                    </p:set>
                                  </p:childTnLst>
                                </p:cTn>
                              </p:par>
                              <p:par>
                                <p:cTn id="20" presetID="2" presetClass="entr" presetSubtype="9" accel="50000" decel="50000" fill="hold" grpId="0" nodeType="withEffect">
                                  <p:stCondLst>
                                    <p:cond delay="15000"/>
                                  </p:stCondLst>
                                  <p:childTnLst>
                                    <p:set>
                                      <p:cBhvr>
                                        <p:cTn id="21" dur="1" fill="hold">
                                          <p:stCondLst>
                                            <p:cond delay="0"/>
                                          </p:stCondLst>
                                        </p:cTn>
                                        <p:tgtEl>
                                          <p:spTgt spid="45"/>
                                        </p:tgtEl>
                                        <p:attrNameLst>
                                          <p:attrName>style.visibility</p:attrName>
                                        </p:attrNameLst>
                                      </p:cBhvr>
                                      <p:to>
                                        <p:strVal val="visible"/>
                                      </p:to>
                                    </p:set>
                                    <p:anim calcmode="lin" valueType="num">
                                      <p:cBhvr additive="base">
                                        <p:cTn id="22" dur="3000" fill="hold"/>
                                        <p:tgtEl>
                                          <p:spTgt spid="45"/>
                                        </p:tgtEl>
                                        <p:attrNameLst>
                                          <p:attrName>ppt_x</p:attrName>
                                        </p:attrNameLst>
                                      </p:cBhvr>
                                      <p:tavLst>
                                        <p:tav tm="0">
                                          <p:val>
                                            <p:strVal val="0-#ppt_w/2"/>
                                          </p:val>
                                        </p:tav>
                                        <p:tav tm="100000">
                                          <p:val>
                                            <p:strVal val="#ppt_x"/>
                                          </p:val>
                                        </p:tav>
                                      </p:tavLst>
                                    </p:anim>
                                    <p:anim calcmode="lin" valueType="num">
                                      <p:cBhvr additive="base">
                                        <p:cTn id="23" dur="3000" fill="hold"/>
                                        <p:tgtEl>
                                          <p:spTgt spid="45"/>
                                        </p:tgtEl>
                                        <p:attrNameLst>
                                          <p:attrName>ppt_y</p:attrName>
                                        </p:attrNameLst>
                                      </p:cBhvr>
                                      <p:tavLst>
                                        <p:tav tm="0">
                                          <p:val>
                                            <p:strVal val="0-#ppt_h/2"/>
                                          </p:val>
                                        </p:tav>
                                        <p:tav tm="100000">
                                          <p:val>
                                            <p:strVal val="#ppt_y"/>
                                          </p:val>
                                        </p:tav>
                                      </p:tavLst>
                                    </p:anim>
                                  </p:childTnLst>
                                </p:cTn>
                              </p:par>
                              <p:par>
                                <p:cTn id="24" presetID="2" presetClass="entr" presetSubtype="3" accel="50000" decel="50000" fill="hold" grpId="0" nodeType="withEffect">
                                  <p:stCondLst>
                                    <p:cond delay="15000"/>
                                  </p:stCondLst>
                                  <p:childTnLst>
                                    <p:set>
                                      <p:cBhvr>
                                        <p:cTn id="25" dur="1" fill="hold">
                                          <p:stCondLst>
                                            <p:cond delay="0"/>
                                          </p:stCondLst>
                                        </p:cTn>
                                        <p:tgtEl>
                                          <p:spTgt spid="47"/>
                                        </p:tgtEl>
                                        <p:attrNameLst>
                                          <p:attrName>style.visibility</p:attrName>
                                        </p:attrNameLst>
                                      </p:cBhvr>
                                      <p:to>
                                        <p:strVal val="visible"/>
                                      </p:to>
                                    </p:set>
                                    <p:anim calcmode="lin" valueType="num">
                                      <p:cBhvr additive="base">
                                        <p:cTn id="26" dur="3000" fill="hold"/>
                                        <p:tgtEl>
                                          <p:spTgt spid="47"/>
                                        </p:tgtEl>
                                        <p:attrNameLst>
                                          <p:attrName>ppt_x</p:attrName>
                                        </p:attrNameLst>
                                      </p:cBhvr>
                                      <p:tavLst>
                                        <p:tav tm="0">
                                          <p:val>
                                            <p:strVal val="1+#ppt_w/2"/>
                                          </p:val>
                                        </p:tav>
                                        <p:tav tm="100000">
                                          <p:val>
                                            <p:strVal val="#ppt_x"/>
                                          </p:val>
                                        </p:tav>
                                      </p:tavLst>
                                    </p:anim>
                                    <p:anim calcmode="lin" valueType="num">
                                      <p:cBhvr additive="base">
                                        <p:cTn id="27" dur="3000" fill="hold"/>
                                        <p:tgtEl>
                                          <p:spTgt spid="47"/>
                                        </p:tgtEl>
                                        <p:attrNameLst>
                                          <p:attrName>ppt_y</p:attrName>
                                        </p:attrNameLst>
                                      </p:cBhvr>
                                      <p:tavLst>
                                        <p:tav tm="0">
                                          <p:val>
                                            <p:strVal val="0-#ppt_h/2"/>
                                          </p:val>
                                        </p:tav>
                                        <p:tav tm="100000">
                                          <p:val>
                                            <p:strVal val="#ppt_y"/>
                                          </p:val>
                                        </p:tav>
                                      </p:tavLst>
                                    </p:anim>
                                  </p:childTnLst>
                                </p:cTn>
                              </p:par>
                              <p:par>
                                <p:cTn id="28" presetID="2" presetClass="entr" presetSubtype="6" accel="50000" decel="50000" fill="hold" grpId="0" nodeType="withEffect">
                                  <p:stCondLst>
                                    <p:cond delay="15000"/>
                                  </p:stCondLst>
                                  <p:childTnLst>
                                    <p:set>
                                      <p:cBhvr>
                                        <p:cTn id="29" dur="1" fill="hold">
                                          <p:stCondLst>
                                            <p:cond delay="0"/>
                                          </p:stCondLst>
                                        </p:cTn>
                                        <p:tgtEl>
                                          <p:spTgt spid="46"/>
                                        </p:tgtEl>
                                        <p:attrNameLst>
                                          <p:attrName>style.visibility</p:attrName>
                                        </p:attrNameLst>
                                      </p:cBhvr>
                                      <p:to>
                                        <p:strVal val="visible"/>
                                      </p:to>
                                    </p:set>
                                    <p:anim calcmode="lin" valueType="num">
                                      <p:cBhvr additive="base">
                                        <p:cTn id="30" dur="500" fill="hold"/>
                                        <p:tgtEl>
                                          <p:spTgt spid="46"/>
                                        </p:tgtEl>
                                        <p:attrNameLst>
                                          <p:attrName>ppt_x</p:attrName>
                                        </p:attrNameLst>
                                      </p:cBhvr>
                                      <p:tavLst>
                                        <p:tav tm="0">
                                          <p:val>
                                            <p:strVal val="1+#ppt_w/2"/>
                                          </p:val>
                                        </p:tav>
                                        <p:tav tm="100000">
                                          <p:val>
                                            <p:strVal val="#ppt_x"/>
                                          </p:val>
                                        </p:tav>
                                      </p:tavLst>
                                    </p:anim>
                                    <p:anim calcmode="lin" valueType="num">
                                      <p:cBhvr additive="base">
                                        <p:cTn id="31"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4" grpId="0"/>
      <p:bldP spid="45" grpId="0" animBg="1"/>
      <p:bldP spid="46" grpId="0" animBg="1"/>
      <p:bldP spid="47" grpId="0" animBg="1"/>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extBox 8"/>
          <p:cNvSpPr txBox="1"/>
          <p:nvPr/>
        </p:nvSpPr>
        <p:spPr>
          <a:xfrm>
            <a:off x="1601365" y="3064873"/>
            <a:ext cx="5908484" cy="523220"/>
          </a:xfrm>
          <a:prstGeom prst="rect">
            <a:avLst/>
          </a:prstGeom>
          <a:noFill/>
        </p:spPr>
        <p:txBody>
          <a:bodyPr wrap="square" rtlCol="0">
            <a:spAutoFit/>
          </a:bodyPr>
          <a:lstStyle/>
          <a:p>
            <a:r>
              <a:rPr lang="en-US" sz="2800" i="1" dirty="0" smtClean="0">
                <a:solidFill>
                  <a:srgbClr val="FFFF00"/>
                </a:solidFill>
                <a:latin typeface="Arial Rounded MT Bold"/>
              </a:rPr>
              <a:t>  </a:t>
            </a:r>
            <a:endParaRPr lang="en-US" sz="3600" i="1" dirty="0">
              <a:solidFill>
                <a:srgbClr val="FFFF00"/>
              </a:solidFill>
              <a:latin typeface="Arial Rounded MT Bold"/>
            </a:endParaRPr>
          </a:p>
        </p:txBody>
      </p:sp>
      <p:sp>
        <p:nvSpPr>
          <p:cNvPr id="12" name="TextBox 11"/>
          <p:cNvSpPr txBox="1"/>
          <p:nvPr/>
        </p:nvSpPr>
        <p:spPr>
          <a:xfrm>
            <a:off x="289902" y="2804885"/>
            <a:ext cx="8338141" cy="400110"/>
          </a:xfrm>
          <a:prstGeom prst="rect">
            <a:avLst/>
          </a:prstGeom>
          <a:noFill/>
        </p:spPr>
        <p:txBody>
          <a:bodyPr wrap="square" rtlCol="0">
            <a:spAutoFit/>
          </a:bodyPr>
          <a:lstStyle/>
          <a:p>
            <a:endParaRPr lang="en-US" sz="2000" b="1" i="1" dirty="0">
              <a:solidFill>
                <a:schemeClr val="bg1"/>
              </a:solidFill>
              <a:latin typeface="Arial Rounded MT Bold"/>
            </a:endParaRPr>
          </a:p>
        </p:txBody>
      </p:sp>
      <p:sp>
        <p:nvSpPr>
          <p:cNvPr id="7" name="TextBox 6"/>
          <p:cNvSpPr txBox="1"/>
          <p:nvPr/>
        </p:nvSpPr>
        <p:spPr>
          <a:xfrm>
            <a:off x="851234" y="3588093"/>
            <a:ext cx="7431400" cy="584776"/>
          </a:xfrm>
          <a:prstGeom prst="rect">
            <a:avLst/>
          </a:prstGeom>
          <a:noFill/>
        </p:spPr>
        <p:txBody>
          <a:bodyPr wrap="square" rtlCol="0">
            <a:spAutoFit/>
          </a:bodyPr>
          <a:lstStyle/>
          <a:p>
            <a:endParaRPr lang="en-US" sz="3200" b="1" i="1" dirty="0">
              <a:solidFill>
                <a:srgbClr val="FFFF00"/>
              </a:solidFill>
              <a:latin typeface="Arial Rounded MT Bold"/>
            </a:endParaRPr>
          </a:p>
        </p:txBody>
      </p:sp>
      <p:sp>
        <p:nvSpPr>
          <p:cNvPr id="8" name="TextBox 7"/>
          <p:cNvSpPr txBox="1"/>
          <p:nvPr/>
        </p:nvSpPr>
        <p:spPr>
          <a:xfrm>
            <a:off x="289903" y="5106770"/>
            <a:ext cx="8600754" cy="523220"/>
          </a:xfrm>
          <a:prstGeom prst="rect">
            <a:avLst/>
          </a:prstGeom>
          <a:noFill/>
        </p:spPr>
        <p:txBody>
          <a:bodyPr wrap="square" rtlCol="0">
            <a:spAutoFit/>
          </a:bodyPr>
          <a:lstStyle/>
          <a:p>
            <a:endParaRPr lang="en-US" sz="2800" b="1" i="1" dirty="0">
              <a:solidFill>
                <a:schemeClr val="bg1"/>
              </a:solidFill>
              <a:latin typeface="Arial Rounded MT Bold"/>
            </a:endParaRPr>
          </a:p>
        </p:txBody>
      </p:sp>
      <p:sp>
        <p:nvSpPr>
          <p:cNvPr id="11" name="TextBox 10"/>
          <p:cNvSpPr txBox="1"/>
          <p:nvPr/>
        </p:nvSpPr>
        <p:spPr>
          <a:xfrm>
            <a:off x="1601365" y="2804885"/>
            <a:ext cx="5573314" cy="461665"/>
          </a:xfrm>
          <a:prstGeom prst="rect">
            <a:avLst/>
          </a:prstGeom>
          <a:noFill/>
        </p:spPr>
        <p:txBody>
          <a:bodyPr wrap="square" rtlCol="0">
            <a:spAutoFit/>
          </a:bodyPr>
          <a:lstStyle/>
          <a:p>
            <a:r>
              <a:rPr lang="en-US" sz="2400" b="1" i="1" dirty="0" smtClean="0">
                <a:solidFill>
                  <a:srgbClr val="0000FF"/>
                </a:solidFill>
                <a:latin typeface="Arial Rounded MT Bold"/>
              </a:rPr>
              <a:t>			</a:t>
            </a:r>
            <a:endParaRPr lang="en-US" sz="2800" b="1" i="1" dirty="0">
              <a:solidFill>
                <a:srgbClr val="0000FF"/>
              </a:solidFill>
              <a:latin typeface="Arial Rounded MT Bold"/>
            </a:endParaRPr>
          </a:p>
        </p:txBody>
      </p:sp>
      <p:sp>
        <p:nvSpPr>
          <p:cNvPr id="15" name="TextBox 14"/>
          <p:cNvSpPr txBox="1"/>
          <p:nvPr/>
        </p:nvSpPr>
        <p:spPr>
          <a:xfrm>
            <a:off x="1324140" y="5168325"/>
            <a:ext cx="6185709" cy="461665"/>
          </a:xfrm>
          <a:prstGeom prst="rect">
            <a:avLst/>
          </a:prstGeom>
          <a:noFill/>
        </p:spPr>
        <p:txBody>
          <a:bodyPr wrap="square" rtlCol="0">
            <a:spAutoFit/>
          </a:bodyPr>
          <a:lstStyle/>
          <a:p>
            <a:r>
              <a:rPr lang="en-US" sz="2400" i="1" dirty="0" smtClean="0">
                <a:solidFill>
                  <a:schemeClr val="bg1"/>
                </a:solidFill>
                <a:latin typeface="Arial Rounded MT Bold"/>
              </a:rPr>
              <a:t> </a:t>
            </a:r>
            <a:endParaRPr lang="en-US" sz="2400" i="1" dirty="0">
              <a:solidFill>
                <a:schemeClr val="bg1"/>
              </a:solidFill>
              <a:latin typeface="Arial Rounded MT Bold"/>
            </a:endParaRPr>
          </a:p>
        </p:txBody>
      </p:sp>
      <p:sp>
        <p:nvSpPr>
          <p:cNvPr id="19" name="TextBox 18"/>
          <p:cNvSpPr txBox="1"/>
          <p:nvPr/>
        </p:nvSpPr>
        <p:spPr>
          <a:xfrm>
            <a:off x="1324141" y="1960415"/>
            <a:ext cx="6392782" cy="461665"/>
          </a:xfrm>
          <a:prstGeom prst="rect">
            <a:avLst/>
          </a:prstGeom>
          <a:noFill/>
        </p:spPr>
        <p:txBody>
          <a:bodyPr wrap="square" rtlCol="0">
            <a:spAutoFit/>
          </a:bodyPr>
          <a:lstStyle/>
          <a:p>
            <a:r>
              <a:rPr lang="en-US" sz="2400" dirty="0" smtClean="0">
                <a:latin typeface="Blackmoor LET"/>
              </a:rPr>
              <a:t>“</a:t>
            </a:r>
            <a:endParaRPr lang="en-US" sz="2400" dirty="0">
              <a:latin typeface="Blackmoor LET"/>
            </a:endParaRPr>
          </a:p>
        </p:txBody>
      </p:sp>
      <p:sp>
        <p:nvSpPr>
          <p:cNvPr id="25" name="TextBox 24"/>
          <p:cNvSpPr txBox="1"/>
          <p:nvPr/>
        </p:nvSpPr>
        <p:spPr>
          <a:xfrm>
            <a:off x="289902" y="289920"/>
            <a:ext cx="8338141" cy="461665"/>
          </a:xfrm>
          <a:prstGeom prst="rect">
            <a:avLst/>
          </a:prstGeom>
          <a:noFill/>
        </p:spPr>
        <p:txBody>
          <a:bodyPr wrap="square" rtlCol="0">
            <a:spAutoFit/>
          </a:bodyPr>
          <a:lstStyle/>
          <a:p>
            <a:endParaRPr lang="en-US" sz="2400" i="1" dirty="0">
              <a:solidFill>
                <a:srgbClr val="186703"/>
              </a:solidFill>
              <a:latin typeface="Arial Rounded MT Bold"/>
            </a:endParaRPr>
          </a:p>
        </p:txBody>
      </p:sp>
      <p:sp>
        <p:nvSpPr>
          <p:cNvPr id="18" name="TextBox 17"/>
          <p:cNvSpPr txBox="1"/>
          <p:nvPr/>
        </p:nvSpPr>
        <p:spPr>
          <a:xfrm>
            <a:off x="289904" y="0"/>
            <a:ext cx="8338140" cy="461665"/>
          </a:xfrm>
          <a:prstGeom prst="rect">
            <a:avLst/>
          </a:prstGeom>
          <a:noFill/>
        </p:spPr>
        <p:txBody>
          <a:bodyPr wrap="square" rtlCol="0">
            <a:spAutoFit/>
          </a:bodyPr>
          <a:lstStyle/>
          <a:p>
            <a:endParaRPr lang="en-US" sz="2400" i="1" dirty="0">
              <a:solidFill>
                <a:schemeClr val="bg1"/>
              </a:solidFill>
              <a:latin typeface="Arial Rounded MT Bold"/>
            </a:endParaRPr>
          </a:p>
        </p:txBody>
      </p:sp>
      <p:sp>
        <p:nvSpPr>
          <p:cNvPr id="33" name="TextBox 32"/>
          <p:cNvSpPr txBox="1"/>
          <p:nvPr/>
        </p:nvSpPr>
        <p:spPr>
          <a:xfrm>
            <a:off x="3892973" y="5014079"/>
            <a:ext cx="4389661" cy="523220"/>
          </a:xfrm>
          <a:prstGeom prst="rect">
            <a:avLst/>
          </a:prstGeom>
          <a:noFill/>
        </p:spPr>
        <p:txBody>
          <a:bodyPr wrap="square" rtlCol="0">
            <a:spAutoFit/>
          </a:bodyPr>
          <a:lstStyle/>
          <a:p>
            <a:endParaRPr lang="en-US" sz="2800" b="1" i="1" dirty="0">
              <a:solidFill>
                <a:srgbClr val="FFFF00"/>
              </a:solidFill>
              <a:latin typeface="Arial Rounded MT Bold"/>
            </a:endParaRPr>
          </a:p>
        </p:txBody>
      </p:sp>
      <p:sp>
        <p:nvSpPr>
          <p:cNvPr id="28" name="TextBox 27"/>
          <p:cNvSpPr txBox="1"/>
          <p:nvPr/>
        </p:nvSpPr>
        <p:spPr>
          <a:xfrm>
            <a:off x="8598989" y="2215636"/>
            <a:ext cx="184666" cy="369332"/>
          </a:xfrm>
          <a:prstGeom prst="rect">
            <a:avLst/>
          </a:prstGeom>
          <a:noFill/>
        </p:spPr>
        <p:txBody>
          <a:bodyPr wrap="none" rtlCol="0">
            <a:spAutoFit/>
          </a:bodyPr>
          <a:lstStyle/>
          <a:p>
            <a:endParaRPr lang="en-US" dirty="0"/>
          </a:p>
        </p:txBody>
      </p:sp>
      <p:sp>
        <p:nvSpPr>
          <p:cNvPr id="17" name="TextBox 16"/>
          <p:cNvSpPr txBox="1"/>
          <p:nvPr/>
        </p:nvSpPr>
        <p:spPr>
          <a:xfrm>
            <a:off x="5972143" y="461665"/>
            <a:ext cx="2918514" cy="461665"/>
          </a:xfrm>
          <a:prstGeom prst="rect">
            <a:avLst/>
          </a:prstGeom>
          <a:noFill/>
        </p:spPr>
        <p:txBody>
          <a:bodyPr wrap="square" rtlCol="0">
            <a:spAutoFit/>
          </a:bodyPr>
          <a:lstStyle/>
          <a:p>
            <a:endParaRPr lang="en-US" sz="2400" i="1" dirty="0">
              <a:solidFill>
                <a:schemeClr val="bg1"/>
              </a:solidFill>
              <a:latin typeface="Arial Rounded MT Bold"/>
            </a:endParaRPr>
          </a:p>
        </p:txBody>
      </p:sp>
      <p:sp>
        <p:nvSpPr>
          <p:cNvPr id="21" name="TextBox 20"/>
          <p:cNvSpPr txBox="1"/>
          <p:nvPr/>
        </p:nvSpPr>
        <p:spPr>
          <a:xfrm>
            <a:off x="5846728" y="2584968"/>
            <a:ext cx="2655901" cy="830997"/>
          </a:xfrm>
          <a:prstGeom prst="rect">
            <a:avLst/>
          </a:prstGeom>
          <a:noFill/>
        </p:spPr>
        <p:txBody>
          <a:bodyPr wrap="square" rtlCol="0">
            <a:spAutoFit/>
          </a:bodyPr>
          <a:lstStyle/>
          <a:p>
            <a:r>
              <a:rPr lang="en-US" sz="2400" b="1" i="1" dirty="0" smtClean="0">
                <a:solidFill>
                  <a:schemeClr val="tx2">
                    <a:lumMod val="20000"/>
                    <a:lumOff val="80000"/>
                  </a:schemeClr>
                </a:solidFill>
              </a:rPr>
              <a:t> </a:t>
            </a:r>
          </a:p>
          <a:p>
            <a:endParaRPr lang="en-US" sz="2400" i="1" dirty="0">
              <a:solidFill>
                <a:schemeClr val="tx2">
                  <a:lumMod val="20000"/>
                  <a:lumOff val="80000"/>
                </a:schemeClr>
              </a:solidFill>
            </a:endParaRPr>
          </a:p>
        </p:txBody>
      </p:sp>
      <p:sp>
        <p:nvSpPr>
          <p:cNvPr id="30" name="TextBox 29"/>
          <p:cNvSpPr txBox="1"/>
          <p:nvPr/>
        </p:nvSpPr>
        <p:spPr>
          <a:xfrm>
            <a:off x="2567706" y="4172869"/>
            <a:ext cx="3630680" cy="523220"/>
          </a:xfrm>
          <a:prstGeom prst="rect">
            <a:avLst/>
          </a:prstGeom>
          <a:noFill/>
        </p:spPr>
        <p:txBody>
          <a:bodyPr wrap="square" rtlCol="0">
            <a:spAutoFit/>
          </a:bodyPr>
          <a:lstStyle/>
          <a:p>
            <a:r>
              <a:rPr lang="en-US" sz="2800" b="1" i="1" dirty="0" smtClean="0">
                <a:solidFill>
                  <a:schemeClr val="bg1"/>
                </a:solidFill>
                <a:latin typeface="Arial Rounded MT Bold"/>
              </a:rPr>
              <a:t>    </a:t>
            </a:r>
            <a:endParaRPr lang="en-US" sz="2800" b="1" i="1" dirty="0">
              <a:solidFill>
                <a:schemeClr val="bg1"/>
              </a:solidFill>
              <a:latin typeface="Arial Rounded MT Bold"/>
            </a:endParaRPr>
          </a:p>
        </p:txBody>
      </p:sp>
      <p:pic>
        <p:nvPicPr>
          <p:cNvPr id="31" name="Picture 30" descr="Screen shot 2021-01-10 at 5.46.29 PM.png"/>
          <p:cNvPicPr>
            <a:picLocks noChangeAspect="1"/>
          </p:cNvPicPr>
          <p:nvPr/>
        </p:nvPicPr>
        <p:blipFill>
          <a:blip r:embed="rId3"/>
          <a:stretch>
            <a:fillRect/>
          </a:stretch>
        </p:blipFill>
        <p:spPr>
          <a:xfrm>
            <a:off x="1324140" y="732718"/>
            <a:ext cx="6392782" cy="4435607"/>
          </a:xfrm>
          <a:prstGeom prst="rect">
            <a:avLst/>
          </a:prstGeom>
        </p:spPr>
      </p:pic>
      <p:sp>
        <p:nvSpPr>
          <p:cNvPr id="34" name="TextBox 33"/>
          <p:cNvSpPr txBox="1"/>
          <p:nvPr/>
        </p:nvSpPr>
        <p:spPr>
          <a:xfrm>
            <a:off x="289904" y="289920"/>
            <a:ext cx="8338140" cy="461665"/>
          </a:xfrm>
          <a:prstGeom prst="rect">
            <a:avLst/>
          </a:prstGeom>
          <a:noFill/>
        </p:spPr>
        <p:txBody>
          <a:bodyPr wrap="square" rtlCol="0">
            <a:spAutoFit/>
          </a:bodyPr>
          <a:lstStyle/>
          <a:p>
            <a:r>
              <a:rPr lang="en-US" sz="2400" i="1" dirty="0" smtClean="0">
                <a:solidFill>
                  <a:schemeClr val="bg1"/>
                </a:solidFill>
                <a:latin typeface="Arial Rounded MT Bold"/>
              </a:rPr>
              <a:t>    </a:t>
            </a:r>
            <a:endParaRPr lang="en-US" sz="2400" i="1" dirty="0">
              <a:solidFill>
                <a:schemeClr val="bg1"/>
              </a:solidFill>
              <a:latin typeface="Arial Rounded MT Bold"/>
            </a:endParaRPr>
          </a:p>
        </p:txBody>
      </p:sp>
      <p:sp>
        <p:nvSpPr>
          <p:cNvPr id="44" name="TextBox 43"/>
          <p:cNvSpPr txBox="1"/>
          <p:nvPr/>
        </p:nvSpPr>
        <p:spPr>
          <a:xfrm>
            <a:off x="1056388" y="5780575"/>
            <a:ext cx="7226245" cy="830997"/>
          </a:xfrm>
          <a:prstGeom prst="rect">
            <a:avLst/>
          </a:prstGeom>
          <a:noFill/>
        </p:spPr>
        <p:txBody>
          <a:bodyPr wrap="square" rtlCol="0">
            <a:spAutoFit/>
          </a:bodyPr>
          <a:lstStyle/>
          <a:p>
            <a:r>
              <a:rPr lang="en-US" sz="2400" i="1" dirty="0" smtClean="0">
                <a:solidFill>
                  <a:schemeClr val="tx2">
                    <a:lumMod val="20000"/>
                    <a:lumOff val="80000"/>
                  </a:schemeClr>
                </a:solidFill>
                <a:latin typeface="Arial Rounded MT Bold"/>
              </a:rPr>
              <a:t>The 666 is already hidden in every UPC bar code on every product sold in the USA</a:t>
            </a:r>
            <a:r>
              <a:rPr lang="en-US" sz="2400" i="1" dirty="0" smtClean="0">
                <a:solidFill>
                  <a:schemeClr val="bg1"/>
                </a:solidFill>
                <a:latin typeface="Arial Rounded MT Bold"/>
              </a:rPr>
              <a:t>.</a:t>
            </a:r>
            <a:endParaRPr lang="en-US" sz="2400" i="1" dirty="0">
              <a:solidFill>
                <a:schemeClr val="bg1"/>
              </a:solidFill>
              <a:latin typeface="Arial Rounded MT Bold"/>
            </a:endParaRPr>
          </a:p>
        </p:txBody>
      </p:sp>
      <p:sp>
        <p:nvSpPr>
          <p:cNvPr id="23" name="TextBox 22"/>
          <p:cNvSpPr txBox="1"/>
          <p:nvPr/>
        </p:nvSpPr>
        <p:spPr>
          <a:xfrm>
            <a:off x="1797048" y="4552414"/>
            <a:ext cx="472907" cy="1323439"/>
          </a:xfrm>
          <a:prstGeom prst="rect">
            <a:avLst/>
          </a:prstGeom>
          <a:noFill/>
        </p:spPr>
        <p:txBody>
          <a:bodyPr wrap="square" rtlCol="0">
            <a:spAutoFit/>
          </a:bodyPr>
          <a:lstStyle/>
          <a:p>
            <a:r>
              <a:rPr lang="en-US" sz="4000" i="1" dirty="0" smtClean="0">
                <a:solidFill>
                  <a:srgbClr val="0000FF"/>
                </a:solidFill>
                <a:latin typeface="Arial Rounded MT Bold"/>
              </a:rPr>
              <a:t>6</a:t>
            </a:r>
            <a:endParaRPr lang="en-US" sz="4000" i="1" dirty="0">
              <a:solidFill>
                <a:srgbClr val="0000FF"/>
              </a:solidFill>
              <a:latin typeface="Arial Rounded MT Bold"/>
            </a:endParaRPr>
          </a:p>
        </p:txBody>
      </p:sp>
      <p:sp>
        <p:nvSpPr>
          <p:cNvPr id="24" name="TextBox 23"/>
          <p:cNvSpPr txBox="1"/>
          <p:nvPr/>
        </p:nvSpPr>
        <p:spPr>
          <a:xfrm>
            <a:off x="4084470" y="4465256"/>
            <a:ext cx="472907" cy="1323439"/>
          </a:xfrm>
          <a:prstGeom prst="rect">
            <a:avLst/>
          </a:prstGeom>
          <a:noFill/>
        </p:spPr>
        <p:txBody>
          <a:bodyPr wrap="square" rtlCol="0">
            <a:spAutoFit/>
          </a:bodyPr>
          <a:lstStyle/>
          <a:p>
            <a:r>
              <a:rPr lang="en-US" sz="4000" i="1" dirty="0" smtClean="0">
                <a:solidFill>
                  <a:srgbClr val="0000FF"/>
                </a:solidFill>
                <a:latin typeface="Arial Rounded MT Bold"/>
              </a:rPr>
              <a:t>6</a:t>
            </a:r>
            <a:endParaRPr lang="en-US" sz="4000" i="1" dirty="0">
              <a:solidFill>
                <a:srgbClr val="0000FF"/>
              </a:solidFill>
              <a:latin typeface="Arial Rounded MT Bold"/>
            </a:endParaRPr>
          </a:p>
        </p:txBody>
      </p:sp>
      <p:sp>
        <p:nvSpPr>
          <p:cNvPr id="26" name="TextBox 25"/>
          <p:cNvSpPr txBox="1"/>
          <p:nvPr/>
        </p:nvSpPr>
        <p:spPr>
          <a:xfrm>
            <a:off x="6371892" y="4465256"/>
            <a:ext cx="472907" cy="1323439"/>
          </a:xfrm>
          <a:prstGeom prst="rect">
            <a:avLst/>
          </a:prstGeom>
          <a:noFill/>
        </p:spPr>
        <p:txBody>
          <a:bodyPr wrap="square" rtlCol="0">
            <a:spAutoFit/>
          </a:bodyPr>
          <a:lstStyle/>
          <a:p>
            <a:r>
              <a:rPr lang="en-US" sz="4000" i="1" dirty="0" smtClean="0">
                <a:solidFill>
                  <a:srgbClr val="0000FF"/>
                </a:solidFill>
                <a:latin typeface="Arial Rounded MT Bold"/>
              </a:rPr>
              <a:t>6</a:t>
            </a:r>
            <a:endParaRPr lang="en-US" sz="4000" i="1" dirty="0">
              <a:solidFill>
                <a:srgbClr val="0000FF"/>
              </a:solidFill>
              <a:latin typeface="Arial Rounded MT Bold"/>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accel="50000" decel="5000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0" fill="hold"/>
                                        <p:tgtEl>
                                          <p:spTgt spid="23"/>
                                        </p:tgtEl>
                                        <p:attrNameLst>
                                          <p:attrName>ppt_x</p:attrName>
                                        </p:attrNameLst>
                                      </p:cBhvr>
                                      <p:tavLst>
                                        <p:tav tm="0">
                                          <p:val>
                                            <p:strVal val="1+#ppt_w/2"/>
                                          </p:val>
                                        </p:tav>
                                        <p:tav tm="100000">
                                          <p:val>
                                            <p:strVal val="#ppt_x"/>
                                          </p:val>
                                        </p:tav>
                                      </p:tavLst>
                                    </p:anim>
                                    <p:anim calcmode="lin" valueType="num">
                                      <p:cBhvr additive="base">
                                        <p:cTn id="8" dur="5000" fill="hold"/>
                                        <p:tgtEl>
                                          <p:spTgt spid="23"/>
                                        </p:tgtEl>
                                        <p:attrNameLst>
                                          <p:attrName>ppt_y</p:attrName>
                                        </p:attrNameLst>
                                      </p:cBhvr>
                                      <p:tavLst>
                                        <p:tav tm="0">
                                          <p:val>
                                            <p:strVal val="0-#ppt_h/2"/>
                                          </p:val>
                                        </p:tav>
                                        <p:tav tm="100000">
                                          <p:val>
                                            <p:strVal val="#ppt_y"/>
                                          </p:val>
                                        </p:tav>
                                      </p:tavLst>
                                    </p:anim>
                                  </p:childTnLst>
                                </p:cTn>
                              </p:par>
                              <p:par>
                                <p:cTn id="9" presetID="2" presetClass="entr" presetSubtype="12" accel="50000" decel="50000" fill="hold" grpId="0" nodeType="withEffect">
                                  <p:stCondLst>
                                    <p:cond delay="300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2000" fill="hold"/>
                                        <p:tgtEl>
                                          <p:spTgt spid="24"/>
                                        </p:tgtEl>
                                        <p:attrNameLst>
                                          <p:attrName>ppt_x</p:attrName>
                                        </p:attrNameLst>
                                      </p:cBhvr>
                                      <p:tavLst>
                                        <p:tav tm="0">
                                          <p:val>
                                            <p:strVal val="0-#ppt_w/2"/>
                                          </p:val>
                                        </p:tav>
                                        <p:tav tm="100000">
                                          <p:val>
                                            <p:strVal val="#ppt_x"/>
                                          </p:val>
                                        </p:tav>
                                      </p:tavLst>
                                    </p:anim>
                                    <p:anim calcmode="lin" valueType="num">
                                      <p:cBhvr additive="base">
                                        <p:cTn id="12" dur="20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3" accel="50000" decel="50000" fill="hold" grpId="0" nodeType="withEffect">
                                  <p:stCondLst>
                                    <p:cond delay="30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1+#ppt_w/2"/>
                                          </p:val>
                                        </p:tav>
                                        <p:tav tm="100000">
                                          <p:val>
                                            <p:strVal val="#ppt_x"/>
                                          </p:val>
                                        </p:tav>
                                      </p:tavLst>
                                    </p:anim>
                                    <p:anim calcmode="lin" valueType="num">
                                      <p:cBhvr additive="base">
                                        <p:cTn id="16" dur="500" fill="hold"/>
                                        <p:tgtEl>
                                          <p:spTgt spid="26"/>
                                        </p:tgtEl>
                                        <p:attrNameLst>
                                          <p:attrName>ppt_y</p:attrName>
                                        </p:attrNameLst>
                                      </p:cBhvr>
                                      <p:tavLst>
                                        <p:tav tm="0">
                                          <p:val>
                                            <p:strVal val="0-#ppt_h/2"/>
                                          </p:val>
                                        </p:tav>
                                        <p:tav tm="100000">
                                          <p:val>
                                            <p:strVal val="#ppt_y"/>
                                          </p:val>
                                        </p:tav>
                                      </p:tavLst>
                                    </p:anim>
                                  </p:childTnLst>
                                </p:cTn>
                              </p:par>
                              <p:par>
                                <p:cTn id="17" presetID="40" presetClass="entr" presetSubtype="0" fill="hold" grpId="0" nodeType="withEffect">
                                  <p:stCondLst>
                                    <p:cond delay="6000"/>
                                  </p:stCondLst>
                                  <p:iterate type="lt">
                                    <p:tmPct val="10000"/>
                                  </p:iterate>
                                  <p:childTnLst>
                                    <p:set>
                                      <p:cBhvr>
                                        <p:cTn id="18" dur="1" fill="hold">
                                          <p:stCondLst>
                                            <p:cond delay="0"/>
                                          </p:stCondLst>
                                        </p:cTn>
                                        <p:tgtEl>
                                          <p:spTgt spid="44"/>
                                        </p:tgtEl>
                                        <p:attrNameLst>
                                          <p:attrName>style.visibility</p:attrName>
                                        </p:attrNameLst>
                                      </p:cBhvr>
                                      <p:to>
                                        <p:strVal val="visible"/>
                                      </p:to>
                                    </p:set>
                                    <p:animEffect transition="in" filter="fade">
                                      <p:cBhvr>
                                        <p:cTn id="19" dur="1000"/>
                                        <p:tgtEl>
                                          <p:spTgt spid="44"/>
                                        </p:tgtEl>
                                      </p:cBhvr>
                                    </p:animEffect>
                                    <p:anim calcmode="lin" valueType="num">
                                      <p:cBhvr>
                                        <p:cTn id="20" dur="1000" fill="hold"/>
                                        <p:tgtEl>
                                          <p:spTgt spid="44"/>
                                        </p:tgtEl>
                                        <p:attrNameLst>
                                          <p:attrName>ppt_x</p:attrName>
                                        </p:attrNameLst>
                                      </p:cBhvr>
                                      <p:tavLst>
                                        <p:tav tm="0">
                                          <p:val>
                                            <p:strVal val="#ppt_x-.1"/>
                                          </p:val>
                                        </p:tav>
                                        <p:tav tm="100000">
                                          <p:val>
                                            <p:strVal val="#ppt_x"/>
                                          </p:val>
                                        </p:tav>
                                      </p:tavLst>
                                    </p:anim>
                                    <p:anim calcmode="lin" valueType="num">
                                      <p:cBhvr>
                                        <p:cTn id="21" dur="10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23" grpId="0"/>
      <p:bldP spid="24" grpId="0"/>
      <p:bldP spid="26" grpId="0"/>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Box 5"/>
          <p:cNvSpPr txBox="1"/>
          <p:nvPr/>
        </p:nvSpPr>
        <p:spPr>
          <a:xfrm>
            <a:off x="256347" y="314574"/>
            <a:ext cx="8401177" cy="1015663"/>
          </a:xfrm>
          <a:prstGeom prst="rect">
            <a:avLst/>
          </a:prstGeom>
          <a:noFill/>
        </p:spPr>
        <p:txBody>
          <a:bodyPr wrap="square" rtlCol="0">
            <a:spAutoFit/>
          </a:bodyPr>
          <a:lstStyle/>
          <a:p>
            <a:endParaRPr lang="en-US" sz="2000" i="1" dirty="0" smtClean="0">
              <a:solidFill>
                <a:schemeClr val="bg1"/>
              </a:solidFill>
              <a:latin typeface="Arial Black"/>
            </a:endParaRPr>
          </a:p>
          <a:p>
            <a:endParaRPr lang="en-US" sz="2000" i="1" dirty="0" smtClean="0">
              <a:solidFill>
                <a:schemeClr val="bg1"/>
              </a:solidFill>
              <a:latin typeface="Arial Black"/>
            </a:endParaRPr>
          </a:p>
          <a:p>
            <a:r>
              <a:rPr lang="en-US" sz="2000" i="1" dirty="0" smtClean="0">
                <a:solidFill>
                  <a:schemeClr val="bg1"/>
                </a:solidFill>
                <a:latin typeface="Arial Rounded MT Bold"/>
              </a:rPr>
              <a:t>                         </a:t>
            </a:r>
            <a:endParaRPr lang="en-US" sz="2000" i="1" dirty="0">
              <a:solidFill>
                <a:schemeClr val="bg1"/>
              </a:solidFill>
              <a:latin typeface="Arial Rounded MT Bold"/>
            </a:endParaRPr>
          </a:p>
        </p:txBody>
      </p:sp>
      <p:sp>
        <p:nvSpPr>
          <p:cNvPr id="5" name="TextBox 4"/>
          <p:cNvSpPr txBox="1"/>
          <p:nvPr/>
        </p:nvSpPr>
        <p:spPr>
          <a:xfrm>
            <a:off x="133534" y="0"/>
            <a:ext cx="4135384" cy="830997"/>
          </a:xfrm>
          <a:prstGeom prst="rect">
            <a:avLst/>
          </a:prstGeom>
          <a:noFill/>
        </p:spPr>
        <p:txBody>
          <a:bodyPr wrap="square" rtlCol="0">
            <a:spAutoFit/>
          </a:bodyPr>
          <a:lstStyle/>
          <a:p>
            <a:r>
              <a:rPr lang="en-US" sz="2400" i="1" dirty="0" smtClean="0">
                <a:solidFill>
                  <a:schemeClr val="bg1"/>
                </a:solidFill>
                <a:latin typeface="Arial Rounded MT Bold"/>
              </a:rPr>
              <a:t>Inside the book of Revelation - only</a:t>
            </a:r>
            <a:endParaRPr lang="en-US" sz="2400" i="1" dirty="0">
              <a:solidFill>
                <a:schemeClr val="bg1"/>
              </a:solidFill>
              <a:latin typeface="Arial Rounded MT Bold"/>
            </a:endParaRPr>
          </a:p>
        </p:txBody>
      </p:sp>
      <p:sp>
        <p:nvSpPr>
          <p:cNvPr id="12" name="Rectangle 11"/>
          <p:cNvSpPr/>
          <p:nvPr/>
        </p:nvSpPr>
        <p:spPr>
          <a:xfrm flipH="1">
            <a:off x="557267" y="1892384"/>
            <a:ext cx="45719" cy="18587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Isosceles Triangle 12"/>
          <p:cNvSpPr/>
          <p:nvPr/>
        </p:nvSpPr>
        <p:spPr>
          <a:xfrm>
            <a:off x="406259" y="1607499"/>
            <a:ext cx="393454" cy="284885"/>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112185" y="921457"/>
            <a:ext cx="2356679" cy="923330"/>
          </a:xfrm>
          <a:prstGeom prst="rect">
            <a:avLst/>
          </a:prstGeom>
          <a:noFill/>
        </p:spPr>
        <p:txBody>
          <a:bodyPr wrap="square" rtlCol="0">
            <a:spAutoFit/>
          </a:bodyPr>
          <a:lstStyle/>
          <a:p>
            <a:r>
              <a:rPr lang="en-US" i="1" dirty="0" smtClean="0">
                <a:solidFill>
                  <a:schemeClr val="tx2">
                    <a:lumMod val="40000"/>
                    <a:lumOff val="60000"/>
                  </a:schemeClr>
                </a:solidFill>
                <a:latin typeface="Arial Rounded MT Bold"/>
              </a:rPr>
              <a:t>Christ’s Ascension to Heaven is long past</a:t>
            </a:r>
            <a:endParaRPr lang="en-US" i="1" dirty="0">
              <a:solidFill>
                <a:schemeClr val="tx2">
                  <a:lumMod val="40000"/>
                  <a:lumOff val="60000"/>
                </a:schemeClr>
              </a:solidFill>
              <a:latin typeface="Arial Rounded MT Bold"/>
            </a:endParaRPr>
          </a:p>
        </p:txBody>
      </p:sp>
      <p:sp>
        <p:nvSpPr>
          <p:cNvPr id="15" name="Rectangle 14"/>
          <p:cNvSpPr/>
          <p:nvPr/>
        </p:nvSpPr>
        <p:spPr>
          <a:xfrm flipH="1">
            <a:off x="7192943" y="1983270"/>
            <a:ext cx="45719" cy="807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Isosceles Triangle 15"/>
          <p:cNvSpPr/>
          <p:nvPr/>
        </p:nvSpPr>
        <p:spPr>
          <a:xfrm rot="10800000">
            <a:off x="7029568" y="2886504"/>
            <a:ext cx="393454" cy="284885"/>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6752450" y="1156381"/>
            <a:ext cx="2331615" cy="1477328"/>
          </a:xfrm>
          <a:prstGeom prst="rect">
            <a:avLst/>
          </a:prstGeom>
          <a:noFill/>
        </p:spPr>
        <p:txBody>
          <a:bodyPr wrap="square" rtlCol="0">
            <a:spAutoFit/>
          </a:bodyPr>
          <a:lstStyle/>
          <a:p>
            <a:r>
              <a:rPr lang="en-US" i="1" dirty="0" smtClean="0">
                <a:solidFill>
                  <a:schemeClr val="bg1"/>
                </a:solidFill>
                <a:latin typeface="Arial Rounded MT Bold"/>
              </a:rPr>
              <a:t>Christ Returns/ w His Church the “</a:t>
            </a:r>
            <a:r>
              <a:rPr lang="en-US" i="1" dirty="0" smtClean="0">
                <a:solidFill>
                  <a:schemeClr val="bg1"/>
                </a:solidFill>
                <a:latin typeface="Arial Rounded MT Bold"/>
              </a:rPr>
              <a:t>Perusia</a:t>
            </a:r>
            <a:r>
              <a:rPr lang="en-US" i="1" dirty="0" smtClean="0">
                <a:solidFill>
                  <a:schemeClr val="bg1"/>
                </a:solidFill>
                <a:latin typeface="Arial Rounded MT Bold"/>
              </a:rPr>
              <a:t>” ends the</a:t>
            </a:r>
          </a:p>
          <a:p>
            <a:r>
              <a:rPr lang="en-US" i="1" dirty="0" smtClean="0">
                <a:solidFill>
                  <a:schemeClr val="bg1"/>
                </a:solidFill>
                <a:latin typeface="Arial Rounded MT Bold"/>
              </a:rPr>
              <a:t>Tribulation</a:t>
            </a:r>
          </a:p>
          <a:p>
            <a:r>
              <a:rPr lang="en-US" i="1" dirty="0" smtClean="0">
                <a:solidFill>
                  <a:schemeClr val="bg1"/>
                </a:solidFill>
                <a:latin typeface="Arial Rounded MT Bold"/>
              </a:rPr>
              <a:t>           </a:t>
            </a:r>
            <a:r>
              <a:rPr lang="en-US" i="1" dirty="0" smtClean="0">
                <a:solidFill>
                  <a:srgbClr val="FFFF00"/>
                </a:solidFill>
                <a:latin typeface="Arial Rounded MT Bold"/>
              </a:rPr>
              <a:t>Chap. 19</a:t>
            </a:r>
            <a:endParaRPr lang="en-US" i="1" dirty="0">
              <a:solidFill>
                <a:srgbClr val="FFFF00"/>
              </a:solidFill>
              <a:latin typeface="Arial Rounded MT Bold"/>
            </a:endParaRPr>
          </a:p>
        </p:txBody>
      </p:sp>
      <p:sp>
        <p:nvSpPr>
          <p:cNvPr id="18" name="Rectangle 17"/>
          <p:cNvSpPr/>
          <p:nvPr/>
        </p:nvSpPr>
        <p:spPr>
          <a:xfrm flipV="1">
            <a:off x="6256127" y="3226044"/>
            <a:ext cx="1209816"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Moon 18"/>
          <p:cNvSpPr/>
          <p:nvPr/>
        </p:nvSpPr>
        <p:spPr>
          <a:xfrm>
            <a:off x="7465943" y="2886504"/>
            <a:ext cx="453356" cy="826096"/>
          </a:xfrm>
          <a:prstGeom prst="moon">
            <a:avLst>
              <a:gd name="adj" fmla="val 21443"/>
            </a:avLst>
          </a:prstGeom>
          <a:ln/>
        </p:spPr>
        <p:style>
          <a:lnRef idx="1">
            <a:schemeClr val="accent1"/>
          </a:lnRef>
          <a:fillRef idx="3">
            <a:schemeClr val="accent1"/>
          </a:fillRef>
          <a:effectRef idx="2">
            <a:schemeClr val="accent1"/>
          </a:effectRef>
          <a:fontRef idx="minor">
            <a:schemeClr val="lt1"/>
          </a:fontRef>
        </p:style>
      </p:sp>
      <p:sp>
        <p:nvSpPr>
          <p:cNvPr id="20" name="TextBox 19"/>
          <p:cNvSpPr txBox="1"/>
          <p:nvPr/>
        </p:nvSpPr>
        <p:spPr>
          <a:xfrm>
            <a:off x="7644427" y="2850618"/>
            <a:ext cx="1554909" cy="923330"/>
          </a:xfrm>
          <a:prstGeom prst="rect">
            <a:avLst/>
          </a:prstGeom>
          <a:noFill/>
        </p:spPr>
        <p:txBody>
          <a:bodyPr wrap="square" rtlCol="0">
            <a:spAutoFit/>
          </a:bodyPr>
          <a:lstStyle/>
          <a:p>
            <a:r>
              <a:rPr lang="en-US" i="1" dirty="0" smtClean="0">
                <a:solidFill>
                  <a:schemeClr val="bg1"/>
                </a:solidFill>
                <a:latin typeface="Arial Rounded MT Bold"/>
              </a:rPr>
              <a:t>Millennium &amp; Eternity</a:t>
            </a:r>
          </a:p>
          <a:p>
            <a:r>
              <a:rPr lang="en-US" i="1" dirty="0" smtClean="0">
                <a:solidFill>
                  <a:schemeClr val="bg1"/>
                </a:solidFill>
                <a:latin typeface="Arial Rounded MT Bold"/>
              </a:rPr>
              <a:t>Future </a:t>
            </a:r>
          </a:p>
        </p:txBody>
      </p:sp>
      <p:pic>
        <p:nvPicPr>
          <p:cNvPr id="21" name="Picture 20" descr="Seven Flames Seven Churches.png"/>
          <p:cNvPicPr>
            <a:picLocks noChangeAspect="1"/>
          </p:cNvPicPr>
          <p:nvPr/>
        </p:nvPicPr>
        <p:blipFill>
          <a:blip r:embed="rId2"/>
          <a:stretch>
            <a:fillRect/>
          </a:stretch>
        </p:blipFill>
        <p:spPr>
          <a:xfrm>
            <a:off x="2036128" y="1832316"/>
            <a:ext cx="2353281" cy="2977620"/>
          </a:xfrm>
          <a:prstGeom prst="rect">
            <a:avLst/>
          </a:prstGeom>
        </p:spPr>
      </p:pic>
      <p:sp>
        <p:nvSpPr>
          <p:cNvPr id="22" name="Rectangle 21"/>
          <p:cNvSpPr/>
          <p:nvPr/>
        </p:nvSpPr>
        <p:spPr>
          <a:xfrm>
            <a:off x="4420722" y="1472679"/>
            <a:ext cx="45719" cy="34789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Isosceles Triangle 22"/>
          <p:cNvSpPr/>
          <p:nvPr/>
        </p:nvSpPr>
        <p:spPr>
          <a:xfrm>
            <a:off x="4223995" y="1187794"/>
            <a:ext cx="393454" cy="284885"/>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3750776" y="174907"/>
            <a:ext cx="2505351" cy="1200329"/>
          </a:xfrm>
          <a:prstGeom prst="rect">
            <a:avLst/>
          </a:prstGeom>
          <a:noFill/>
        </p:spPr>
        <p:txBody>
          <a:bodyPr wrap="square" rtlCol="0">
            <a:spAutoFit/>
          </a:bodyPr>
          <a:lstStyle/>
          <a:p>
            <a:r>
              <a:rPr lang="en-US" i="1" dirty="0" smtClean="0">
                <a:solidFill>
                  <a:srgbClr val="FFFF00"/>
                </a:solidFill>
                <a:latin typeface="Arial Rounded MT Bold"/>
              </a:rPr>
              <a:t>Rapture/ Christ in </a:t>
            </a:r>
          </a:p>
          <a:p>
            <a:r>
              <a:rPr lang="en-US" i="1" dirty="0" smtClean="0">
                <a:solidFill>
                  <a:srgbClr val="FFFF00"/>
                </a:solidFill>
                <a:latin typeface="Arial Rounded MT Bold"/>
              </a:rPr>
              <a:t>the “Harpazo” the Snatch</a:t>
            </a:r>
          </a:p>
          <a:p>
            <a:endParaRPr lang="en-US" i="1" dirty="0">
              <a:solidFill>
                <a:srgbClr val="FFFF00"/>
              </a:solidFill>
              <a:latin typeface="Arial Rounded MT Bold"/>
            </a:endParaRPr>
          </a:p>
        </p:txBody>
      </p:sp>
      <p:sp>
        <p:nvSpPr>
          <p:cNvPr id="25" name="TextBox 24"/>
          <p:cNvSpPr txBox="1"/>
          <p:nvPr/>
        </p:nvSpPr>
        <p:spPr>
          <a:xfrm>
            <a:off x="1446326" y="5022445"/>
            <a:ext cx="3657578" cy="1200329"/>
          </a:xfrm>
          <a:prstGeom prst="rect">
            <a:avLst/>
          </a:prstGeom>
          <a:noFill/>
        </p:spPr>
        <p:txBody>
          <a:bodyPr wrap="square" rtlCol="0">
            <a:spAutoFit/>
          </a:bodyPr>
          <a:lstStyle/>
          <a:p>
            <a:r>
              <a:rPr lang="en-US" i="1" dirty="0" smtClean="0">
                <a:solidFill>
                  <a:schemeClr val="bg1"/>
                </a:solidFill>
                <a:latin typeface="Arial Rounded MT Bold"/>
              </a:rPr>
              <a:t>The Church...each “flame” lit up the world for a specific period....all produced believers</a:t>
            </a:r>
          </a:p>
          <a:p>
            <a:r>
              <a:rPr lang="en-US" i="1" dirty="0" smtClean="0">
                <a:solidFill>
                  <a:schemeClr val="bg1"/>
                </a:solidFill>
                <a:latin typeface="Arial Rounded MT Bold"/>
              </a:rPr>
              <a:t>                     “ What is”</a:t>
            </a:r>
            <a:endParaRPr lang="en-US" i="1" dirty="0">
              <a:solidFill>
                <a:schemeClr val="bg1"/>
              </a:solidFill>
              <a:latin typeface="Arial Rounded MT Bold"/>
            </a:endParaRPr>
          </a:p>
        </p:txBody>
      </p:sp>
      <p:sp>
        <p:nvSpPr>
          <p:cNvPr id="28" name="TextBox 27"/>
          <p:cNvSpPr txBox="1"/>
          <p:nvPr/>
        </p:nvSpPr>
        <p:spPr>
          <a:xfrm>
            <a:off x="6787122" y="4653113"/>
            <a:ext cx="2209991" cy="369332"/>
          </a:xfrm>
          <a:prstGeom prst="rect">
            <a:avLst/>
          </a:prstGeom>
          <a:noFill/>
        </p:spPr>
        <p:txBody>
          <a:bodyPr wrap="square" rtlCol="0">
            <a:spAutoFit/>
          </a:bodyPr>
          <a:lstStyle/>
          <a:p>
            <a:endParaRPr lang="en-US" dirty="0"/>
          </a:p>
        </p:txBody>
      </p:sp>
      <p:sp>
        <p:nvSpPr>
          <p:cNvPr id="31" name="TextBox 30"/>
          <p:cNvSpPr txBox="1"/>
          <p:nvPr/>
        </p:nvSpPr>
        <p:spPr>
          <a:xfrm>
            <a:off x="5002134" y="2653504"/>
            <a:ext cx="1750316" cy="923330"/>
          </a:xfrm>
          <a:prstGeom prst="rect">
            <a:avLst/>
          </a:prstGeom>
          <a:noFill/>
        </p:spPr>
        <p:txBody>
          <a:bodyPr wrap="square" rtlCol="0">
            <a:spAutoFit/>
          </a:bodyPr>
          <a:lstStyle/>
          <a:p>
            <a:r>
              <a:rPr lang="en-US" i="1" dirty="0" smtClean="0">
                <a:solidFill>
                  <a:schemeClr val="bg1"/>
                </a:solidFill>
                <a:latin typeface="Arial Black"/>
              </a:rPr>
              <a:t>Tribulation</a:t>
            </a:r>
          </a:p>
          <a:p>
            <a:r>
              <a:rPr lang="en-US" i="1" dirty="0" smtClean="0">
                <a:solidFill>
                  <a:schemeClr val="bg1"/>
                </a:solidFill>
                <a:latin typeface="Arial Black"/>
              </a:rPr>
              <a:t>7 years-</a:t>
            </a:r>
            <a:r>
              <a:rPr lang="en-US" i="1" dirty="0" smtClean="0">
                <a:solidFill>
                  <a:srgbClr val="FFFF00"/>
                </a:solidFill>
                <a:latin typeface="Arial Rounded MT Bold"/>
              </a:rPr>
              <a:t>Chaps 5 - 18</a:t>
            </a:r>
            <a:endParaRPr lang="en-US" i="1" dirty="0">
              <a:solidFill>
                <a:srgbClr val="FFFF00"/>
              </a:solidFill>
              <a:latin typeface="Arial Rounded MT Bold"/>
            </a:endParaRPr>
          </a:p>
        </p:txBody>
      </p:sp>
      <p:sp>
        <p:nvSpPr>
          <p:cNvPr id="37" name="TextBox 36"/>
          <p:cNvSpPr txBox="1"/>
          <p:nvPr/>
        </p:nvSpPr>
        <p:spPr>
          <a:xfrm>
            <a:off x="256347" y="3391229"/>
            <a:ext cx="1734062" cy="1015663"/>
          </a:xfrm>
          <a:prstGeom prst="rect">
            <a:avLst/>
          </a:prstGeom>
          <a:noFill/>
        </p:spPr>
        <p:txBody>
          <a:bodyPr wrap="square" rtlCol="0">
            <a:spAutoFit/>
          </a:bodyPr>
          <a:lstStyle/>
          <a:p>
            <a:r>
              <a:rPr lang="en-US" sz="2000" i="1" dirty="0" smtClean="0">
                <a:solidFill>
                  <a:srgbClr val="FFFF00"/>
                </a:solidFill>
                <a:latin typeface="Arial Rounded MT Bold"/>
              </a:rPr>
              <a:t>John on his  	island</a:t>
            </a:r>
          </a:p>
          <a:p>
            <a:r>
              <a:rPr lang="en-US" sz="2000" i="1" dirty="0" smtClean="0">
                <a:solidFill>
                  <a:srgbClr val="FFFF00"/>
                </a:solidFill>
                <a:latin typeface="Arial Rounded MT Bold"/>
              </a:rPr>
              <a:t>“What was”</a:t>
            </a:r>
            <a:endParaRPr lang="en-US" sz="2000" i="1" dirty="0">
              <a:solidFill>
                <a:srgbClr val="FFFF00"/>
              </a:solidFill>
              <a:latin typeface="Arial Rounded MT Bold"/>
            </a:endParaRPr>
          </a:p>
        </p:txBody>
      </p:sp>
      <p:sp>
        <p:nvSpPr>
          <p:cNvPr id="41" name="TextBox 40"/>
          <p:cNvSpPr txBox="1"/>
          <p:nvPr/>
        </p:nvSpPr>
        <p:spPr>
          <a:xfrm>
            <a:off x="818787" y="2518158"/>
            <a:ext cx="1090239" cy="707886"/>
          </a:xfrm>
          <a:prstGeom prst="rect">
            <a:avLst/>
          </a:prstGeom>
          <a:noFill/>
        </p:spPr>
        <p:txBody>
          <a:bodyPr wrap="square" rtlCol="0">
            <a:spAutoFit/>
          </a:bodyPr>
          <a:lstStyle/>
          <a:p>
            <a:r>
              <a:rPr lang="en-US" sz="2000" i="1" dirty="0" smtClean="0">
                <a:solidFill>
                  <a:srgbClr val="FFFF00"/>
                </a:solidFill>
                <a:latin typeface="Arial Rounded MT Bold"/>
              </a:rPr>
              <a:t>Chap</a:t>
            </a:r>
          </a:p>
          <a:p>
            <a:r>
              <a:rPr lang="en-US" sz="2000" i="1" dirty="0" smtClean="0">
                <a:solidFill>
                  <a:srgbClr val="FFFF00"/>
                </a:solidFill>
                <a:latin typeface="Arial Rounded MT Bold"/>
              </a:rPr>
              <a:t>    1</a:t>
            </a:r>
            <a:endParaRPr lang="en-US" sz="2000" i="1" dirty="0">
              <a:solidFill>
                <a:srgbClr val="FFFF00"/>
              </a:solidFill>
              <a:latin typeface="Arial Rounded MT Bold"/>
            </a:endParaRPr>
          </a:p>
        </p:txBody>
      </p:sp>
      <p:sp>
        <p:nvSpPr>
          <p:cNvPr id="42" name="TextBox 41"/>
          <p:cNvSpPr txBox="1"/>
          <p:nvPr/>
        </p:nvSpPr>
        <p:spPr>
          <a:xfrm>
            <a:off x="1689490" y="6257835"/>
            <a:ext cx="2650205" cy="400110"/>
          </a:xfrm>
          <a:prstGeom prst="rect">
            <a:avLst/>
          </a:prstGeom>
          <a:noFill/>
        </p:spPr>
        <p:txBody>
          <a:bodyPr wrap="square" rtlCol="0">
            <a:spAutoFit/>
          </a:bodyPr>
          <a:lstStyle/>
          <a:p>
            <a:r>
              <a:rPr lang="en-US" sz="2000" i="1" dirty="0" smtClean="0">
                <a:solidFill>
                  <a:srgbClr val="FFFF00"/>
                </a:solidFill>
                <a:latin typeface="Arial Rounded MT Bold"/>
              </a:rPr>
              <a:t>      Chapters 2 &amp; 3</a:t>
            </a:r>
            <a:endParaRPr lang="en-US" sz="2000" i="1" dirty="0">
              <a:solidFill>
                <a:srgbClr val="FFFF00"/>
              </a:solidFill>
              <a:latin typeface="Arial Rounded MT Bold"/>
            </a:endParaRPr>
          </a:p>
        </p:txBody>
      </p:sp>
      <p:sp>
        <p:nvSpPr>
          <p:cNvPr id="43" name="TextBox 42"/>
          <p:cNvSpPr txBox="1"/>
          <p:nvPr/>
        </p:nvSpPr>
        <p:spPr>
          <a:xfrm>
            <a:off x="4563502" y="802272"/>
            <a:ext cx="1496439" cy="1508105"/>
          </a:xfrm>
          <a:prstGeom prst="rect">
            <a:avLst/>
          </a:prstGeom>
          <a:noFill/>
        </p:spPr>
        <p:txBody>
          <a:bodyPr wrap="square" rtlCol="0">
            <a:spAutoFit/>
          </a:bodyPr>
          <a:lstStyle/>
          <a:p>
            <a:r>
              <a:rPr lang="en-US" i="1" dirty="0" smtClean="0">
                <a:solidFill>
                  <a:schemeClr val="tx2">
                    <a:lumMod val="20000"/>
                    <a:lumOff val="80000"/>
                  </a:schemeClr>
                </a:solidFill>
                <a:latin typeface="Arial Rounded MT Bold"/>
              </a:rPr>
              <a:t>    Chap 4</a:t>
            </a:r>
          </a:p>
          <a:p>
            <a:r>
              <a:rPr lang="en-US" i="1" dirty="0" smtClean="0">
                <a:solidFill>
                  <a:schemeClr val="tx2">
                    <a:lumMod val="20000"/>
                    <a:lumOff val="80000"/>
                  </a:schemeClr>
                </a:solidFill>
                <a:latin typeface="Arial Rounded MT Bold"/>
              </a:rPr>
              <a:t>“Come up       	here”</a:t>
            </a:r>
          </a:p>
          <a:p>
            <a:r>
              <a:rPr lang="en-US" i="1" dirty="0" smtClean="0">
                <a:solidFill>
                  <a:schemeClr val="tx2">
                    <a:lumMod val="20000"/>
                    <a:lumOff val="80000"/>
                  </a:schemeClr>
                </a:solidFill>
                <a:latin typeface="Arial Rounded MT Bold"/>
              </a:rPr>
              <a:t>“what is to    	come</a:t>
            </a:r>
            <a:r>
              <a:rPr lang="en-US" sz="2000" i="1" dirty="0" smtClean="0">
                <a:solidFill>
                  <a:srgbClr val="FFFF00"/>
                </a:solidFill>
                <a:latin typeface="Arial Rounded MT Bold"/>
              </a:rPr>
              <a:t>”</a:t>
            </a:r>
            <a:endParaRPr lang="en-US" sz="2000" i="1" dirty="0">
              <a:solidFill>
                <a:srgbClr val="FFFF00"/>
              </a:solidFill>
              <a:latin typeface="Arial Rounded MT Bold"/>
            </a:endParaRPr>
          </a:p>
        </p:txBody>
      </p:sp>
      <p:sp>
        <p:nvSpPr>
          <p:cNvPr id="32" name="TextBox 31"/>
          <p:cNvSpPr txBox="1"/>
          <p:nvPr/>
        </p:nvSpPr>
        <p:spPr>
          <a:xfrm>
            <a:off x="2036128" y="1817935"/>
            <a:ext cx="2407454" cy="307777"/>
          </a:xfrm>
          <a:prstGeom prst="rect">
            <a:avLst/>
          </a:prstGeom>
          <a:noFill/>
        </p:spPr>
        <p:txBody>
          <a:bodyPr wrap="square" rtlCol="0">
            <a:spAutoFit/>
          </a:bodyPr>
          <a:lstStyle/>
          <a:p>
            <a:r>
              <a:rPr lang="en-US" sz="1400" i="1" dirty="0" smtClean="0">
                <a:latin typeface="Arial Rounded MT Bold"/>
              </a:rPr>
              <a:t>The Church for 2000 yrs</a:t>
            </a:r>
            <a:endParaRPr lang="en-US" sz="1400" i="1" dirty="0">
              <a:latin typeface="Arial Rounded MT Bold"/>
            </a:endParaRPr>
          </a:p>
        </p:txBody>
      </p:sp>
      <p:sp>
        <p:nvSpPr>
          <p:cNvPr id="33" name="Frame 32"/>
          <p:cNvSpPr/>
          <p:nvPr/>
        </p:nvSpPr>
        <p:spPr>
          <a:xfrm>
            <a:off x="756031" y="2457475"/>
            <a:ext cx="933459" cy="869244"/>
          </a:xfrm>
          <a:prstGeom prst="frame">
            <a:avLst>
              <a:gd name="adj1" fmla="val 456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6" name="Frame 35"/>
          <p:cNvSpPr/>
          <p:nvPr/>
        </p:nvSpPr>
        <p:spPr>
          <a:xfrm>
            <a:off x="1446326" y="6219976"/>
            <a:ext cx="3226397" cy="510627"/>
          </a:xfrm>
          <a:prstGeom prst="frame">
            <a:avLst>
              <a:gd name="adj1" fmla="val 456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48" name="Picture 47" descr="Screen shot 2023-09-30 at 8.58.12 PM.png"/>
          <p:cNvPicPr>
            <a:picLocks noChangeAspect="1"/>
          </p:cNvPicPr>
          <p:nvPr/>
        </p:nvPicPr>
        <p:blipFill>
          <a:blip r:embed="rId3"/>
          <a:stretch>
            <a:fillRect/>
          </a:stretch>
        </p:blipFill>
        <p:spPr>
          <a:xfrm>
            <a:off x="6443311" y="3900488"/>
            <a:ext cx="2553802" cy="1818895"/>
          </a:xfrm>
          <a:prstGeom prst="rect">
            <a:avLst/>
          </a:prstGeom>
        </p:spPr>
      </p:pic>
      <p:sp>
        <p:nvSpPr>
          <p:cNvPr id="49" name="TextBox 48"/>
          <p:cNvSpPr txBox="1"/>
          <p:nvPr/>
        </p:nvSpPr>
        <p:spPr>
          <a:xfrm>
            <a:off x="6146893" y="5866033"/>
            <a:ext cx="2937172" cy="707886"/>
          </a:xfrm>
          <a:prstGeom prst="rect">
            <a:avLst/>
          </a:prstGeom>
          <a:noFill/>
        </p:spPr>
        <p:txBody>
          <a:bodyPr wrap="square" rtlCol="0">
            <a:spAutoFit/>
          </a:bodyPr>
          <a:lstStyle/>
          <a:p>
            <a:r>
              <a:rPr lang="en-US" sz="2000" i="1" dirty="0" smtClean="0">
                <a:solidFill>
                  <a:srgbClr val="FFFF00"/>
                </a:solidFill>
                <a:latin typeface="Arial Rounded MT Bold"/>
              </a:rPr>
              <a:t>Christ reigns on Earth for a thousand years.</a:t>
            </a:r>
            <a:endParaRPr lang="en-US" sz="2000" i="1" dirty="0">
              <a:solidFill>
                <a:srgbClr val="FFFF00"/>
              </a:solidFill>
              <a:latin typeface="Arial Rounded MT Bold"/>
            </a:endParaRPr>
          </a:p>
        </p:txBody>
      </p:sp>
      <p:sp>
        <p:nvSpPr>
          <p:cNvPr id="35" name="TextBox 34"/>
          <p:cNvSpPr txBox="1"/>
          <p:nvPr/>
        </p:nvSpPr>
        <p:spPr>
          <a:xfrm>
            <a:off x="6256127" y="174907"/>
            <a:ext cx="2862609" cy="923330"/>
          </a:xfrm>
          <a:prstGeom prst="rect">
            <a:avLst/>
          </a:prstGeom>
          <a:noFill/>
        </p:spPr>
        <p:txBody>
          <a:bodyPr wrap="square" rtlCol="0">
            <a:spAutoFit/>
          </a:bodyPr>
          <a:lstStyle/>
          <a:p>
            <a:r>
              <a:rPr lang="en-US" i="1" dirty="0" smtClean="0">
                <a:solidFill>
                  <a:schemeClr val="accent1">
                    <a:lumMod val="60000"/>
                    <a:lumOff val="40000"/>
                  </a:schemeClr>
                </a:solidFill>
                <a:latin typeface="Arial Rounded MT Bold"/>
              </a:rPr>
              <a:t>During the Tribulation Chaps10-15, there is an  	Intermission.</a:t>
            </a:r>
            <a:endParaRPr lang="en-US" i="1" dirty="0">
              <a:solidFill>
                <a:schemeClr val="accent1">
                  <a:lumMod val="60000"/>
                  <a:lumOff val="40000"/>
                </a:schemeClr>
              </a:solidFill>
              <a:latin typeface="Arial Rounded MT Bold"/>
            </a:endParaRPr>
          </a:p>
        </p:txBody>
      </p:sp>
      <p:sp>
        <p:nvSpPr>
          <p:cNvPr id="39" name="Rectangle 38"/>
          <p:cNvSpPr/>
          <p:nvPr/>
        </p:nvSpPr>
        <p:spPr>
          <a:xfrm rot="1243356">
            <a:off x="6243897" y="973539"/>
            <a:ext cx="45719" cy="17073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 presetClass="entr" presetSubtype="6" accel="50000" decel="50000" fill="hold" grpId="0" nodeType="withEffect">
                                  <p:stCondLst>
                                    <p:cond delay="3000"/>
                                  </p:stCondLst>
                                  <p:childTnLst>
                                    <p:set>
                                      <p:cBhvr>
                                        <p:cTn id="8" dur="1" fill="hold">
                                          <p:stCondLst>
                                            <p:cond delay="0"/>
                                          </p:stCondLst>
                                        </p:cTn>
                                        <p:tgtEl>
                                          <p:spTgt spid="12"/>
                                        </p:tgtEl>
                                        <p:attrNameLst>
                                          <p:attrName>style.visibility</p:attrName>
                                        </p:attrNameLst>
                                      </p:cBhvr>
                                      <p:to>
                                        <p:strVal val="visible"/>
                                      </p:to>
                                    </p:set>
                                    <p:anim calcmode="lin" valueType="num">
                                      <p:cBhvr additive="base">
                                        <p:cTn id="9" dur="500" fill="hold"/>
                                        <p:tgtEl>
                                          <p:spTgt spid="12"/>
                                        </p:tgtEl>
                                        <p:attrNameLst>
                                          <p:attrName>ppt_x</p:attrName>
                                        </p:attrNameLst>
                                      </p:cBhvr>
                                      <p:tavLst>
                                        <p:tav tm="0">
                                          <p:val>
                                            <p:strVal val="1+#ppt_w/2"/>
                                          </p:val>
                                        </p:tav>
                                        <p:tav tm="100000">
                                          <p:val>
                                            <p:strVal val="#ppt_x"/>
                                          </p:val>
                                        </p:tav>
                                      </p:tavLst>
                                    </p:anim>
                                    <p:anim calcmode="lin" valueType="num">
                                      <p:cBhvr additive="base">
                                        <p:cTn id="10" dur="500" fill="hold"/>
                                        <p:tgtEl>
                                          <p:spTgt spid="12"/>
                                        </p:tgtEl>
                                        <p:attrNameLst>
                                          <p:attrName>ppt_y</p:attrName>
                                        </p:attrNameLst>
                                      </p:cBhvr>
                                      <p:tavLst>
                                        <p:tav tm="0">
                                          <p:val>
                                            <p:strVal val="1+#ppt_h/2"/>
                                          </p:val>
                                        </p:tav>
                                        <p:tav tm="100000">
                                          <p:val>
                                            <p:strVal val="#ppt_y"/>
                                          </p:val>
                                        </p:tav>
                                      </p:tavLst>
                                    </p:anim>
                                  </p:childTnLst>
                                </p:cTn>
                              </p:par>
                              <p:par>
                                <p:cTn id="11" presetID="2" presetClass="entr" presetSubtype="12" accel="50000" decel="50000" fill="hold" grpId="0" nodeType="withEffect">
                                  <p:stCondLst>
                                    <p:cond delay="300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7" presetClass="entr" presetSubtype="0" fill="hold" grpId="0" nodeType="withEffect">
                                  <p:stCondLst>
                                    <p:cond delay="3000"/>
                                  </p:stCondLst>
                                  <p:iterate type="lt">
                                    <p:tmPct val="50000"/>
                                  </p:iterate>
                                  <p:childTnLst>
                                    <p:set>
                                      <p:cBhvr>
                                        <p:cTn id="16" dur="1" fill="hold">
                                          <p:stCondLst>
                                            <p:cond delay="0"/>
                                          </p:stCondLst>
                                        </p:cTn>
                                        <p:tgtEl>
                                          <p:spTgt spid="14"/>
                                        </p:tgtEl>
                                        <p:attrNameLst>
                                          <p:attrName>style.visibility</p:attrName>
                                        </p:attrNameLst>
                                      </p:cBhvr>
                                      <p:to>
                                        <p:strVal val="visible"/>
                                      </p:to>
                                    </p:set>
                                    <p:anim calcmode="discrete" valueType="clr">
                                      <p:cBhvr override="childStyle">
                                        <p:cTn id="17" dur="80"/>
                                        <p:tgtEl>
                                          <p:spTgt spid="14"/>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14"/>
                                        </p:tgtEl>
                                        <p:attrNameLst>
                                          <p:attrName>fillcolor</p:attrName>
                                        </p:attrNameLst>
                                      </p:cBhvr>
                                      <p:tavLst>
                                        <p:tav tm="0">
                                          <p:val>
                                            <p:clrVal>
                                              <a:schemeClr val="accent2"/>
                                            </p:clrVal>
                                          </p:val>
                                        </p:tav>
                                        <p:tav tm="50000">
                                          <p:val>
                                            <p:clrVal>
                                              <a:schemeClr val="hlink"/>
                                            </p:clrVal>
                                          </p:val>
                                        </p:tav>
                                      </p:tavLst>
                                    </p:anim>
                                    <p:set>
                                      <p:cBhvr>
                                        <p:cTn id="19" dur="80"/>
                                        <p:tgtEl>
                                          <p:spTgt spid="14"/>
                                        </p:tgtEl>
                                        <p:attrNameLst>
                                          <p:attrName>fill.type</p:attrName>
                                        </p:attrNameLst>
                                      </p:cBhvr>
                                      <p:to>
                                        <p:strVal val="solid"/>
                                      </p:to>
                                    </p:set>
                                  </p:childTnLst>
                                </p:cTn>
                              </p:par>
                              <p:par>
                                <p:cTn id="20" presetID="10"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2000"/>
                                        <p:tgtEl>
                                          <p:spTgt spid="37"/>
                                        </p:tgtEl>
                                      </p:cBhvr>
                                    </p:animEffect>
                                  </p:childTnLst>
                                </p:cTn>
                              </p:par>
                              <p:par>
                                <p:cTn id="23" presetID="1" presetClass="entr" presetSubtype="0" fill="hold" grpId="0" nodeType="withEffect">
                                  <p:stCondLst>
                                    <p:cond delay="500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3000" fill="hold"/>
                                        <p:tgtEl>
                                          <p:spTgt spid="21"/>
                                        </p:tgtEl>
                                        <p:attrNameLst>
                                          <p:attrName>ppt_w</p:attrName>
                                        </p:attrNameLst>
                                      </p:cBhvr>
                                      <p:tavLst>
                                        <p:tav tm="0">
                                          <p:val>
                                            <p:fltVal val="0"/>
                                          </p:val>
                                        </p:tav>
                                        <p:tav tm="100000">
                                          <p:val>
                                            <p:strVal val="#ppt_w"/>
                                          </p:val>
                                        </p:tav>
                                      </p:tavLst>
                                    </p:anim>
                                    <p:anim calcmode="lin" valueType="num">
                                      <p:cBhvr>
                                        <p:cTn id="30" dur="3000" fill="hold"/>
                                        <p:tgtEl>
                                          <p:spTgt spid="21"/>
                                        </p:tgtEl>
                                        <p:attrNameLst>
                                          <p:attrName>ppt_h</p:attrName>
                                        </p:attrNameLst>
                                      </p:cBhvr>
                                      <p:tavLst>
                                        <p:tav tm="0">
                                          <p:val>
                                            <p:fltVal val="0"/>
                                          </p:val>
                                        </p:tav>
                                        <p:tav tm="100000">
                                          <p:val>
                                            <p:strVal val="#ppt_h"/>
                                          </p:val>
                                        </p:tav>
                                      </p:tavLst>
                                    </p:anim>
                                  </p:childTnLst>
                                </p:cTn>
                              </p:par>
                              <p:par>
                                <p:cTn id="31" presetID="27" presetClass="entr" presetSubtype="0" fill="hold" grpId="0" nodeType="withEffect">
                                  <p:stCondLst>
                                    <p:cond delay="6000"/>
                                  </p:stCondLst>
                                  <p:iterate type="lt">
                                    <p:tmPct val="50000"/>
                                  </p:iterate>
                                  <p:childTnLst>
                                    <p:set>
                                      <p:cBhvr>
                                        <p:cTn id="32" dur="1" fill="hold">
                                          <p:stCondLst>
                                            <p:cond delay="0"/>
                                          </p:stCondLst>
                                        </p:cTn>
                                        <p:tgtEl>
                                          <p:spTgt spid="25"/>
                                        </p:tgtEl>
                                        <p:attrNameLst>
                                          <p:attrName>style.visibility</p:attrName>
                                        </p:attrNameLst>
                                      </p:cBhvr>
                                      <p:to>
                                        <p:strVal val="visible"/>
                                      </p:to>
                                    </p:set>
                                    <p:anim calcmode="discrete" valueType="clr">
                                      <p:cBhvr override="childStyle">
                                        <p:cTn id="33" dur="80"/>
                                        <p:tgtEl>
                                          <p:spTgt spid="25"/>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25"/>
                                        </p:tgtEl>
                                        <p:attrNameLst>
                                          <p:attrName>fillcolor</p:attrName>
                                        </p:attrNameLst>
                                      </p:cBhvr>
                                      <p:tavLst>
                                        <p:tav tm="0">
                                          <p:val>
                                            <p:clrVal>
                                              <a:schemeClr val="accent2"/>
                                            </p:clrVal>
                                          </p:val>
                                        </p:tav>
                                        <p:tav tm="50000">
                                          <p:val>
                                            <p:clrVal>
                                              <a:schemeClr val="hlink"/>
                                            </p:clrVal>
                                          </p:val>
                                        </p:tav>
                                      </p:tavLst>
                                    </p:anim>
                                    <p:set>
                                      <p:cBhvr>
                                        <p:cTn id="35" dur="80"/>
                                        <p:tgtEl>
                                          <p:spTgt spid="25"/>
                                        </p:tgtEl>
                                        <p:attrNameLst>
                                          <p:attrName>fill.type</p:attrName>
                                        </p:attrNameLst>
                                      </p:cBhvr>
                                      <p:to>
                                        <p:strVal val="solid"/>
                                      </p:to>
                                    </p:set>
                                  </p:childTnLst>
                                </p:cTn>
                              </p:par>
                              <p:par>
                                <p:cTn id="36" presetID="1" presetClass="entr" presetSubtype="0" fill="hold" grpId="0" nodeType="withEffect">
                                  <p:stCondLst>
                                    <p:cond delay="7000"/>
                                  </p:stCondLst>
                                  <p:childTnLst>
                                    <p:set>
                                      <p:cBhvr>
                                        <p:cTn id="37" dur="1" fill="hold">
                                          <p:stCondLst>
                                            <p:cond delay="0"/>
                                          </p:stCondLst>
                                        </p:cTn>
                                        <p:tgtEl>
                                          <p:spTgt spid="4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2" accel="50000" decel="5000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1+#ppt_w/2"/>
                                          </p:val>
                                        </p:tav>
                                        <p:tav tm="100000">
                                          <p:val>
                                            <p:strVal val="#ppt_x"/>
                                          </p:val>
                                        </p:tav>
                                      </p:tavLst>
                                    </p:anim>
                                    <p:anim calcmode="lin" valueType="num">
                                      <p:cBhvr additive="base">
                                        <p:cTn id="43" dur="500" fill="hold"/>
                                        <p:tgtEl>
                                          <p:spTgt spid="22"/>
                                        </p:tgtEl>
                                        <p:attrNameLst>
                                          <p:attrName>ppt_y</p:attrName>
                                        </p:attrNameLst>
                                      </p:cBhvr>
                                      <p:tavLst>
                                        <p:tav tm="0">
                                          <p:val>
                                            <p:strVal val="#ppt_y"/>
                                          </p:val>
                                        </p:tav>
                                        <p:tav tm="100000">
                                          <p:val>
                                            <p:strVal val="#ppt_y"/>
                                          </p:val>
                                        </p:tav>
                                      </p:tavLst>
                                    </p:anim>
                                  </p:childTnLst>
                                </p:cTn>
                              </p:par>
                              <p:par>
                                <p:cTn id="44" presetID="2" presetClass="entr" presetSubtype="8" accel="50000" decel="50000" fill="hold" grpId="0" nodeType="withEffect">
                                  <p:stCondLst>
                                    <p:cond delay="200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fill="hold"/>
                                        <p:tgtEl>
                                          <p:spTgt spid="23"/>
                                        </p:tgtEl>
                                        <p:attrNameLst>
                                          <p:attrName>ppt_x</p:attrName>
                                        </p:attrNameLst>
                                      </p:cBhvr>
                                      <p:tavLst>
                                        <p:tav tm="0">
                                          <p:val>
                                            <p:strVal val="0-#ppt_w/2"/>
                                          </p:val>
                                        </p:tav>
                                        <p:tav tm="100000">
                                          <p:val>
                                            <p:strVal val="#ppt_x"/>
                                          </p:val>
                                        </p:tav>
                                      </p:tavLst>
                                    </p:anim>
                                    <p:anim calcmode="lin" valueType="num">
                                      <p:cBhvr additive="base">
                                        <p:cTn id="47" dur="500" fill="hold"/>
                                        <p:tgtEl>
                                          <p:spTgt spid="23"/>
                                        </p:tgtEl>
                                        <p:attrNameLst>
                                          <p:attrName>ppt_y</p:attrName>
                                        </p:attrNameLst>
                                      </p:cBhvr>
                                      <p:tavLst>
                                        <p:tav tm="0">
                                          <p:val>
                                            <p:strVal val="#ppt_y"/>
                                          </p:val>
                                        </p:tav>
                                        <p:tav tm="100000">
                                          <p:val>
                                            <p:strVal val="#ppt_y"/>
                                          </p:val>
                                        </p:tav>
                                      </p:tavLst>
                                    </p:anim>
                                  </p:childTnLst>
                                </p:cTn>
                              </p:par>
                              <p:par>
                                <p:cTn id="48" presetID="2" presetClass="entr" presetSubtype="12" accel="50000" decel="5000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additive="base">
                                        <p:cTn id="50" dur="1000" fill="hold"/>
                                        <p:tgtEl>
                                          <p:spTgt spid="24"/>
                                        </p:tgtEl>
                                        <p:attrNameLst>
                                          <p:attrName>ppt_x</p:attrName>
                                        </p:attrNameLst>
                                      </p:cBhvr>
                                      <p:tavLst>
                                        <p:tav tm="0">
                                          <p:val>
                                            <p:strVal val="0-#ppt_w/2"/>
                                          </p:val>
                                        </p:tav>
                                        <p:tav tm="100000">
                                          <p:val>
                                            <p:strVal val="#ppt_x"/>
                                          </p:val>
                                        </p:tav>
                                      </p:tavLst>
                                    </p:anim>
                                    <p:anim calcmode="lin" valueType="num">
                                      <p:cBhvr additive="base">
                                        <p:cTn id="51" dur="1000" fill="hold"/>
                                        <p:tgtEl>
                                          <p:spTgt spid="24"/>
                                        </p:tgtEl>
                                        <p:attrNameLst>
                                          <p:attrName>ppt_y</p:attrName>
                                        </p:attrNameLst>
                                      </p:cBhvr>
                                      <p:tavLst>
                                        <p:tav tm="0">
                                          <p:val>
                                            <p:strVal val="1+#ppt_h/2"/>
                                          </p:val>
                                        </p:tav>
                                        <p:tav tm="100000">
                                          <p:val>
                                            <p:strVal val="#ppt_y"/>
                                          </p:val>
                                        </p:tav>
                                      </p:tavLst>
                                    </p:anim>
                                  </p:childTnLst>
                                </p:cTn>
                              </p:par>
                              <p:par>
                                <p:cTn id="52" presetID="27" presetClass="entr" presetSubtype="0" fill="hold" grpId="0" nodeType="withEffect">
                                  <p:stCondLst>
                                    <p:cond delay="3000"/>
                                  </p:stCondLst>
                                  <p:iterate type="lt">
                                    <p:tmPct val="50000"/>
                                  </p:iterate>
                                  <p:childTnLst>
                                    <p:set>
                                      <p:cBhvr>
                                        <p:cTn id="53" dur="1" fill="hold">
                                          <p:stCondLst>
                                            <p:cond delay="0"/>
                                          </p:stCondLst>
                                        </p:cTn>
                                        <p:tgtEl>
                                          <p:spTgt spid="43"/>
                                        </p:tgtEl>
                                        <p:attrNameLst>
                                          <p:attrName>style.visibility</p:attrName>
                                        </p:attrNameLst>
                                      </p:cBhvr>
                                      <p:to>
                                        <p:strVal val="visible"/>
                                      </p:to>
                                    </p:set>
                                    <p:anim calcmode="discrete" valueType="clr">
                                      <p:cBhvr override="childStyle">
                                        <p:cTn id="54" dur="80"/>
                                        <p:tgtEl>
                                          <p:spTgt spid="43"/>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43"/>
                                        </p:tgtEl>
                                        <p:attrNameLst>
                                          <p:attrName>fillcolor</p:attrName>
                                        </p:attrNameLst>
                                      </p:cBhvr>
                                      <p:tavLst>
                                        <p:tav tm="0">
                                          <p:val>
                                            <p:clrVal>
                                              <a:schemeClr val="accent2"/>
                                            </p:clrVal>
                                          </p:val>
                                        </p:tav>
                                        <p:tav tm="50000">
                                          <p:val>
                                            <p:clrVal>
                                              <a:schemeClr val="hlink"/>
                                            </p:clrVal>
                                          </p:val>
                                        </p:tav>
                                      </p:tavLst>
                                    </p:anim>
                                    <p:set>
                                      <p:cBhvr>
                                        <p:cTn id="56" dur="80"/>
                                        <p:tgtEl>
                                          <p:spTgt spid="43"/>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iterate type="lt">
                                    <p:tmPct val="5000"/>
                                  </p:iterate>
                                  <p:childTnLst>
                                    <p:set>
                                      <p:cBhvr>
                                        <p:cTn id="60" dur="1" fill="hold">
                                          <p:stCondLst>
                                            <p:cond delay="0"/>
                                          </p:stCondLst>
                                        </p:cTn>
                                        <p:tgtEl>
                                          <p:spTgt spid="31"/>
                                        </p:tgtEl>
                                        <p:attrNameLst>
                                          <p:attrName>style.visibility</p:attrName>
                                        </p:attrNameLst>
                                      </p:cBhvr>
                                      <p:to>
                                        <p:strVal val="visible"/>
                                      </p:to>
                                    </p:set>
                                    <p:anim calcmode="lin" valueType="num">
                                      <p:cBhvr>
                                        <p:cTn id="61" dur="1000" fill="hold"/>
                                        <p:tgtEl>
                                          <p:spTgt spid="31"/>
                                        </p:tgtEl>
                                        <p:attrNameLst>
                                          <p:attrName>ppt_w</p:attrName>
                                        </p:attrNameLst>
                                      </p:cBhvr>
                                      <p:tavLst>
                                        <p:tav tm="0">
                                          <p:val>
                                            <p:fltVal val="0"/>
                                          </p:val>
                                        </p:tav>
                                        <p:tav tm="100000">
                                          <p:val>
                                            <p:strVal val="#ppt_w"/>
                                          </p:val>
                                        </p:tav>
                                      </p:tavLst>
                                    </p:anim>
                                    <p:anim calcmode="lin" valueType="num">
                                      <p:cBhvr>
                                        <p:cTn id="62" dur="1000" fill="hold"/>
                                        <p:tgtEl>
                                          <p:spTgt spid="31"/>
                                        </p:tgtEl>
                                        <p:attrNameLst>
                                          <p:attrName>ppt_h</p:attrName>
                                        </p:attrNameLst>
                                      </p:cBhvr>
                                      <p:tavLst>
                                        <p:tav tm="0">
                                          <p:val>
                                            <p:fltVal val="0"/>
                                          </p:val>
                                        </p:tav>
                                        <p:tav tm="100000">
                                          <p:val>
                                            <p:strVal val="#ppt_h"/>
                                          </p:val>
                                        </p:tav>
                                      </p:tavLst>
                                    </p:anim>
                                    <p:anim calcmode="lin" valueType="num">
                                      <p:cBhvr>
                                        <p:cTn id="63" dur="1000" fill="hold"/>
                                        <p:tgtEl>
                                          <p:spTgt spid="31"/>
                                        </p:tgtEl>
                                        <p:attrNameLst>
                                          <p:attrName>style.rotation</p:attrName>
                                        </p:attrNameLst>
                                      </p:cBhvr>
                                      <p:tavLst>
                                        <p:tav tm="0">
                                          <p:val>
                                            <p:fltVal val="90"/>
                                          </p:val>
                                        </p:tav>
                                        <p:tav tm="100000">
                                          <p:val>
                                            <p:fltVal val="0"/>
                                          </p:val>
                                        </p:tav>
                                      </p:tavLst>
                                    </p:anim>
                                    <p:animEffect transition="in" filter="fade">
                                      <p:cBhvr>
                                        <p:cTn id="64" dur="1000"/>
                                        <p:tgtEl>
                                          <p:spTgt spid="31"/>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7" presetClass="entr" presetSubtype="0" fill="hold" grpId="0" nodeType="clickEffect">
                                  <p:stCondLst>
                                    <p:cond delay="0"/>
                                  </p:stCondLst>
                                  <p:iterate type="lt">
                                    <p:tmPct val="50000"/>
                                  </p:iterate>
                                  <p:childTnLst>
                                    <p:set>
                                      <p:cBhvr>
                                        <p:cTn id="74" dur="1" fill="hold">
                                          <p:stCondLst>
                                            <p:cond delay="0"/>
                                          </p:stCondLst>
                                        </p:cTn>
                                        <p:tgtEl>
                                          <p:spTgt spid="17"/>
                                        </p:tgtEl>
                                        <p:attrNameLst>
                                          <p:attrName>style.visibility</p:attrName>
                                        </p:attrNameLst>
                                      </p:cBhvr>
                                      <p:to>
                                        <p:strVal val="visible"/>
                                      </p:to>
                                    </p:set>
                                    <p:anim calcmode="discrete" valueType="clr">
                                      <p:cBhvr override="childStyle">
                                        <p:cTn id="75" dur="80"/>
                                        <p:tgtEl>
                                          <p:spTgt spid="17"/>
                                        </p:tgtEl>
                                        <p:attrNameLst>
                                          <p:attrName>style.color</p:attrName>
                                        </p:attrNameLst>
                                      </p:cBhvr>
                                      <p:tavLst>
                                        <p:tav tm="0">
                                          <p:val>
                                            <p:clrVal>
                                              <a:schemeClr val="accent2"/>
                                            </p:clrVal>
                                          </p:val>
                                        </p:tav>
                                        <p:tav tm="50000">
                                          <p:val>
                                            <p:clrVal>
                                              <a:schemeClr val="hlink"/>
                                            </p:clrVal>
                                          </p:val>
                                        </p:tav>
                                      </p:tavLst>
                                    </p:anim>
                                    <p:anim calcmode="discrete" valueType="clr">
                                      <p:cBhvr>
                                        <p:cTn id="76" dur="80"/>
                                        <p:tgtEl>
                                          <p:spTgt spid="17"/>
                                        </p:tgtEl>
                                        <p:attrNameLst>
                                          <p:attrName>fillcolor</p:attrName>
                                        </p:attrNameLst>
                                      </p:cBhvr>
                                      <p:tavLst>
                                        <p:tav tm="0">
                                          <p:val>
                                            <p:clrVal>
                                              <a:schemeClr val="accent2"/>
                                            </p:clrVal>
                                          </p:val>
                                        </p:tav>
                                        <p:tav tm="50000">
                                          <p:val>
                                            <p:clrVal>
                                              <a:schemeClr val="hlink"/>
                                            </p:clrVal>
                                          </p:val>
                                        </p:tav>
                                      </p:tavLst>
                                    </p:anim>
                                    <p:set>
                                      <p:cBhvr>
                                        <p:cTn id="77" dur="80"/>
                                        <p:tgtEl>
                                          <p:spTgt spid="17"/>
                                        </p:tgtEl>
                                        <p:attrNameLst>
                                          <p:attrName>fill.type</p:attrName>
                                        </p:attrNameLst>
                                      </p:cBhvr>
                                      <p:to>
                                        <p:strVal val="solid"/>
                                      </p:to>
                                    </p:set>
                                  </p:childTnLst>
                                </p:cTn>
                              </p:par>
                            </p:childTnLst>
                          </p:cTn>
                        </p:par>
                      </p:childTnLst>
                    </p:cTn>
                  </p:par>
                  <p:par>
                    <p:cTn id="78" fill="hold">
                      <p:stCondLst>
                        <p:cond delay="indefinite"/>
                      </p:stCondLst>
                      <p:childTnLst>
                        <p:par>
                          <p:cTn id="79" fill="hold">
                            <p:stCondLst>
                              <p:cond delay="0"/>
                            </p:stCondLst>
                            <p:childTnLst>
                              <p:par>
                                <p:cTn id="80" presetID="2" presetClass="entr" presetSubtype="9" accel="50000" decel="50000" fill="hold" nodeType="click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additive="base">
                                        <p:cTn id="82" dur="500" fill="hold"/>
                                        <p:tgtEl>
                                          <p:spTgt spid="19"/>
                                        </p:tgtEl>
                                        <p:attrNameLst>
                                          <p:attrName>ppt_x</p:attrName>
                                        </p:attrNameLst>
                                      </p:cBhvr>
                                      <p:tavLst>
                                        <p:tav tm="0">
                                          <p:val>
                                            <p:strVal val="0-#ppt_w/2"/>
                                          </p:val>
                                        </p:tav>
                                        <p:tav tm="100000">
                                          <p:val>
                                            <p:strVal val="#ppt_x"/>
                                          </p:val>
                                        </p:tav>
                                      </p:tavLst>
                                    </p:anim>
                                    <p:anim calcmode="lin" valueType="num">
                                      <p:cBhvr additive="base">
                                        <p:cTn id="83" dur="500" fill="hold"/>
                                        <p:tgtEl>
                                          <p:spTgt spid="19"/>
                                        </p:tgtEl>
                                        <p:attrNameLst>
                                          <p:attrName>ppt_y</p:attrName>
                                        </p:attrNameLst>
                                      </p:cBhvr>
                                      <p:tavLst>
                                        <p:tav tm="0">
                                          <p:val>
                                            <p:strVal val="0-#ppt_h/2"/>
                                          </p:val>
                                        </p:tav>
                                        <p:tav tm="100000">
                                          <p:val>
                                            <p:strVal val="#ppt_y"/>
                                          </p:val>
                                        </p:tav>
                                      </p:tavLst>
                                    </p:anim>
                                  </p:childTnLst>
                                </p:cTn>
                              </p:par>
                              <p:par>
                                <p:cTn id="84" presetID="27" presetClass="entr" presetSubtype="0" fill="hold" grpId="0" nodeType="withEffect">
                                  <p:stCondLst>
                                    <p:cond delay="0"/>
                                  </p:stCondLst>
                                  <p:iterate type="lt">
                                    <p:tmPct val="50000"/>
                                  </p:iterate>
                                  <p:childTnLst>
                                    <p:set>
                                      <p:cBhvr>
                                        <p:cTn id="85" dur="1" fill="hold">
                                          <p:stCondLst>
                                            <p:cond delay="0"/>
                                          </p:stCondLst>
                                        </p:cTn>
                                        <p:tgtEl>
                                          <p:spTgt spid="20"/>
                                        </p:tgtEl>
                                        <p:attrNameLst>
                                          <p:attrName>style.visibility</p:attrName>
                                        </p:attrNameLst>
                                      </p:cBhvr>
                                      <p:to>
                                        <p:strVal val="visible"/>
                                      </p:to>
                                    </p:set>
                                    <p:anim calcmode="discrete" valueType="clr">
                                      <p:cBhvr override="childStyle">
                                        <p:cTn id="86" dur="80"/>
                                        <p:tgtEl>
                                          <p:spTgt spid="20"/>
                                        </p:tgtEl>
                                        <p:attrNameLst>
                                          <p:attrName>style.color</p:attrName>
                                        </p:attrNameLst>
                                      </p:cBhvr>
                                      <p:tavLst>
                                        <p:tav tm="0">
                                          <p:val>
                                            <p:clrVal>
                                              <a:schemeClr val="accent2"/>
                                            </p:clrVal>
                                          </p:val>
                                        </p:tav>
                                        <p:tav tm="50000">
                                          <p:val>
                                            <p:clrVal>
                                              <a:schemeClr val="hlink"/>
                                            </p:clrVal>
                                          </p:val>
                                        </p:tav>
                                      </p:tavLst>
                                    </p:anim>
                                    <p:anim calcmode="discrete" valueType="clr">
                                      <p:cBhvr>
                                        <p:cTn id="87" dur="80"/>
                                        <p:tgtEl>
                                          <p:spTgt spid="20"/>
                                        </p:tgtEl>
                                        <p:attrNameLst>
                                          <p:attrName>fillcolor</p:attrName>
                                        </p:attrNameLst>
                                      </p:cBhvr>
                                      <p:tavLst>
                                        <p:tav tm="0">
                                          <p:val>
                                            <p:clrVal>
                                              <a:schemeClr val="accent2"/>
                                            </p:clrVal>
                                          </p:val>
                                        </p:tav>
                                        <p:tav tm="50000">
                                          <p:val>
                                            <p:clrVal>
                                              <a:schemeClr val="hlink"/>
                                            </p:clrVal>
                                          </p:val>
                                        </p:tav>
                                      </p:tavLst>
                                    </p:anim>
                                    <p:set>
                                      <p:cBhvr>
                                        <p:cTn id="88" dur="80"/>
                                        <p:tgtEl>
                                          <p:spTgt spid="20"/>
                                        </p:tgtEl>
                                        <p:attrNameLst>
                                          <p:attrName>fill.type</p:attrName>
                                        </p:attrNameLst>
                                      </p:cBhvr>
                                      <p:to>
                                        <p:strVal val="solid"/>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27" presetClass="entr" presetSubtype="0" fill="hold" grpId="0" nodeType="withEffect">
                                  <p:stCondLst>
                                    <p:cond delay="0"/>
                                  </p:stCondLst>
                                  <p:iterate type="lt">
                                    <p:tmPct val="50000"/>
                                  </p:iterate>
                                  <p:childTnLst>
                                    <p:set>
                                      <p:cBhvr>
                                        <p:cTn id="94" dur="1" fill="hold">
                                          <p:stCondLst>
                                            <p:cond delay="0"/>
                                          </p:stCondLst>
                                        </p:cTn>
                                        <p:tgtEl>
                                          <p:spTgt spid="49"/>
                                        </p:tgtEl>
                                        <p:attrNameLst>
                                          <p:attrName>style.visibility</p:attrName>
                                        </p:attrNameLst>
                                      </p:cBhvr>
                                      <p:to>
                                        <p:strVal val="visible"/>
                                      </p:to>
                                    </p:set>
                                    <p:anim calcmode="discrete" valueType="clr">
                                      <p:cBhvr override="childStyle">
                                        <p:cTn id="95" dur="80"/>
                                        <p:tgtEl>
                                          <p:spTgt spid="49"/>
                                        </p:tgtEl>
                                        <p:attrNameLst>
                                          <p:attrName>style.color</p:attrName>
                                        </p:attrNameLst>
                                      </p:cBhvr>
                                      <p:tavLst>
                                        <p:tav tm="0">
                                          <p:val>
                                            <p:clrVal>
                                              <a:schemeClr val="accent2"/>
                                            </p:clrVal>
                                          </p:val>
                                        </p:tav>
                                        <p:tav tm="50000">
                                          <p:val>
                                            <p:clrVal>
                                              <a:schemeClr val="hlink"/>
                                            </p:clrVal>
                                          </p:val>
                                        </p:tav>
                                      </p:tavLst>
                                    </p:anim>
                                    <p:anim calcmode="discrete" valueType="clr">
                                      <p:cBhvr>
                                        <p:cTn id="96" dur="80"/>
                                        <p:tgtEl>
                                          <p:spTgt spid="49"/>
                                        </p:tgtEl>
                                        <p:attrNameLst>
                                          <p:attrName>fillcolor</p:attrName>
                                        </p:attrNameLst>
                                      </p:cBhvr>
                                      <p:tavLst>
                                        <p:tav tm="0">
                                          <p:val>
                                            <p:clrVal>
                                              <a:schemeClr val="accent2"/>
                                            </p:clrVal>
                                          </p:val>
                                        </p:tav>
                                        <p:tav tm="50000">
                                          <p:val>
                                            <p:clrVal>
                                              <a:schemeClr val="hlink"/>
                                            </p:clrVal>
                                          </p:val>
                                        </p:tav>
                                      </p:tavLst>
                                    </p:anim>
                                    <p:set>
                                      <p:cBhvr>
                                        <p:cTn id="97" dur="80"/>
                                        <p:tgtEl>
                                          <p:spTgt spid="49"/>
                                        </p:tgtEl>
                                        <p:attrNameLst>
                                          <p:attrName>fill.type</p:attrName>
                                        </p:attrNameLst>
                                      </p:cBhvr>
                                      <p:to>
                                        <p:strVal val="solid"/>
                                      </p:to>
                                    </p:set>
                                  </p:childTnLst>
                                </p:cTn>
                              </p:par>
                            </p:childTnLst>
                          </p:cTn>
                        </p:par>
                      </p:childTnLst>
                    </p:cTn>
                  </p:par>
                  <p:par>
                    <p:cTn id="98" fill="hold">
                      <p:stCondLst>
                        <p:cond delay="indefinite"/>
                      </p:stCondLst>
                      <p:childTnLst>
                        <p:par>
                          <p:cTn id="99" fill="hold">
                            <p:stCondLst>
                              <p:cond delay="0"/>
                            </p:stCondLst>
                            <p:childTnLst>
                              <p:par>
                                <p:cTn id="100" presetID="2" presetClass="entr" presetSubtype="12" accel="50000" decel="50000" fill="hold" grpId="0" nodeType="clickEffect">
                                  <p:stCondLst>
                                    <p:cond delay="0"/>
                                  </p:stCondLst>
                                  <p:childTnLst>
                                    <p:set>
                                      <p:cBhvr>
                                        <p:cTn id="101" dur="1" fill="hold">
                                          <p:stCondLst>
                                            <p:cond delay="0"/>
                                          </p:stCondLst>
                                        </p:cTn>
                                        <p:tgtEl>
                                          <p:spTgt spid="35"/>
                                        </p:tgtEl>
                                        <p:attrNameLst>
                                          <p:attrName>style.visibility</p:attrName>
                                        </p:attrNameLst>
                                      </p:cBhvr>
                                      <p:to>
                                        <p:strVal val="visible"/>
                                      </p:to>
                                    </p:set>
                                    <p:anim calcmode="lin" valueType="num">
                                      <p:cBhvr additive="base">
                                        <p:cTn id="102" dur="500" fill="hold"/>
                                        <p:tgtEl>
                                          <p:spTgt spid="35"/>
                                        </p:tgtEl>
                                        <p:attrNameLst>
                                          <p:attrName>ppt_x</p:attrName>
                                        </p:attrNameLst>
                                      </p:cBhvr>
                                      <p:tavLst>
                                        <p:tav tm="0">
                                          <p:val>
                                            <p:strVal val="0-#ppt_w/2"/>
                                          </p:val>
                                        </p:tav>
                                        <p:tav tm="100000">
                                          <p:val>
                                            <p:strVal val="#ppt_x"/>
                                          </p:val>
                                        </p:tav>
                                      </p:tavLst>
                                    </p:anim>
                                    <p:anim calcmode="lin" valueType="num">
                                      <p:cBhvr additive="base">
                                        <p:cTn id="10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animBg="1"/>
      <p:bldP spid="13" grpId="0" animBg="1"/>
      <p:bldP spid="14" grpId="0"/>
      <p:bldP spid="15" grpId="0" animBg="1"/>
      <p:bldP spid="17" grpId="0"/>
      <p:bldP spid="18" grpId="0" animBg="1"/>
      <p:bldP spid="20" grpId="0"/>
      <p:bldP spid="22" grpId="0" animBg="1"/>
      <p:bldP spid="23" grpId="0" animBg="1"/>
      <p:bldP spid="24" grpId="0"/>
      <p:bldP spid="25" grpId="0"/>
      <p:bldP spid="31" grpId="0"/>
      <p:bldP spid="37" grpId="0"/>
      <p:bldP spid="41" grpId="0"/>
      <p:bldP spid="42" grpId="0"/>
      <p:bldP spid="43" grpId="0"/>
      <p:bldP spid="49" grpId="0"/>
      <p:bldP spid="35" grpId="0"/>
    </p:bld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extBox 8"/>
          <p:cNvSpPr txBox="1"/>
          <p:nvPr/>
        </p:nvSpPr>
        <p:spPr>
          <a:xfrm>
            <a:off x="1601365" y="3064873"/>
            <a:ext cx="5908484" cy="523220"/>
          </a:xfrm>
          <a:prstGeom prst="rect">
            <a:avLst/>
          </a:prstGeom>
          <a:noFill/>
        </p:spPr>
        <p:txBody>
          <a:bodyPr wrap="square" rtlCol="0">
            <a:spAutoFit/>
          </a:bodyPr>
          <a:lstStyle/>
          <a:p>
            <a:r>
              <a:rPr lang="en-US" sz="2800" i="1" dirty="0" smtClean="0">
                <a:solidFill>
                  <a:srgbClr val="FFFF00"/>
                </a:solidFill>
                <a:latin typeface="Arial Rounded MT Bold"/>
              </a:rPr>
              <a:t>  </a:t>
            </a:r>
            <a:endParaRPr lang="en-US" sz="3600" i="1" dirty="0">
              <a:solidFill>
                <a:srgbClr val="FFFF00"/>
              </a:solidFill>
              <a:latin typeface="Arial Rounded MT Bold"/>
            </a:endParaRPr>
          </a:p>
        </p:txBody>
      </p:sp>
      <p:sp>
        <p:nvSpPr>
          <p:cNvPr id="12" name="TextBox 11"/>
          <p:cNvSpPr txBox="1"/>
          <p:nvPr/>
        </p:nvSpPr>
        <p:spPr>
          <a:xfrm>
            <a:off x="289902" y="2804885"/>
            <a:ext cx="8338141" cy="400110"/>
          </a:xfrm>
          <a:prstGeom prst="rect">
            <a:avLst/>
          </a:prstGeom>
          <a:noFill/>
        </p:spPr>
        <p:txBody>
          <a:bodyPr wrap="square" rtlCol="0">
            <a:spAutoFit/>
          </a:bodyPr>
          <a:lstStyle/>
          <a:p>
            <a:endParaRPr lang="en-US" sz="2000" b="1" i="1" dirty="0">
              <a:solidFill>
                <a:schemeClr val="bg1"/>
              </a:solidFill>
              <a:latin typeface="Arial Rounded MT Bold"/>
            </a:endParaRPr>
          </a:p>
        </p:txBody>
      </p:sp>
      <p:sp>
        <p:nvSpPr>
          <p:cNvPr id="7" name="TextBox 6"/>
          <p:cNvSpPr txBox="1"/>
          <p:nvPr/>
        </p:nvSpPr>
        <p:spPr>
          <a:xfrm>
            <a:off x="851234" y="3588093"/>
            <a:ext cx="7431400" cy="584776"/>
          </a:xfrm>
          <a:prstGeom prst="rect">
            <a:avLst/>
          </a:prstGeom>
          <a:noFill/>
        </p:spPr>
        <p:txBody>
          <a:bodyPr wrap="square" rtlCol="0">
            <a:spAutoFit/>
          </a:bodyPr>
          <a:lstStyle/>
          <a:p>
            <a:endParaRPr lang="en-US" sz="3200" b="1" i="1" dirty="0">
              <a:solidFill>
                <a:srgbClr val="FFFF00"/>
              </a:solidFill>
              <a:latin typeface="Arial Rounded MT Bold"/>
            </a:endParaRPr>
          </a:p>
        </p:txBody>
      </p:sp>
      <p:sp>
        <p:nvSpPr>
          <p:cNvPr id="8" name="TextBox 7"/>
          <p:cNvSpPr txBox="1"/>
          <p:nvPr/>
        </p:nvSpPr>
        <p:spPr>
          <a:xfrm>
            <a:off x="289903" y="5106770"/>
            <a:ext cx="8600754" cy="523220"/>
          </a:xfrm>
          <a:prstGeom prst="rect">
            <a:avLst/>
          </a:prstGeom>
          <a:noFill/>
        </p:spPr>
        <p:txBody>
          <a:bodyPr wrap="square" rtlCol="0">
            <a:spAutoFit/>
          </a:bodyPr>
          <a:lstStyle/>
          <a:p>
            <a:endParaRPr lang="en-US" sz="2800" b="1" i="1" dirty="0">
              <a:solidFill>
                <a:schemeClr val="bg1"/>
              </a:solidFill>
              <a:latin typeface="Arial Rounded MT Bold"/>
            </a:endParaRPr>
          </a:p>
        </p:txBody>
      </p:sp>
      <p:sp>
        <p:nvSpPr>
          <p:cNvPr id="11" name="TextBox 10"/>
          <p:cNvSpPr txBox="1"/>
          <p:nvPr/>
        </p:nvSpPr>
        <p:spPr>
          <a:xfrm>
            <a:off x="1601365" y="2804885"/>
            <a:ext cx="5573314" cy="461665"/>
          </a:xfrm>
          <a:prstGeom prst="rect">
            <a:avLst/>
          </a:prstGeom>
          <a:noFill/>
        </p:spPr>
        <p:txBody>
          <a:bodyPr wrap="square" rtlCol="0">
            <a:spAutoFit/>
          </a:bodyPr>
          <a:lstStyle/>
          <a:p>
            <a:r>
              <a:rPr lang="en-US" sz="2400" b="1" i="1" dirty="0" smtClean="0">
                <a:solidFill>
                  <a:srgbClr val="0000FF"/>
                </a:solidFill>
                <a:latin typeface="Arial Rounded MT Bold"/>
              </a:rPr>
              <a:t>			</a:t>
            </a:r>
            <a:endParaRPr lang="en-US" sz="2800" b="1" i="1" dirty="0">
              <a:solidFill>
                <a:srgbClr val="0000FF"/>
              </a:solidFill>
              <a:latin typeface="Arial Rounded MT Bold"/>
            </a:endParaRPr>
          </a:p>
        </p:txBody>
      </p:sp>
      <p:sp>
        <p:nvSpPr>
          <p:cNvPr id="16" name="TextBox 15"/>
          <p:cNvSpPr txBox="1"/>
          <p:nvPr/>
        </p:nvSpPr>
        <p:spPr>
          <a:xfrm>
            <a:off x="851234" y="5398800"/>
            <a:ext cx="7431400" cy="523220"/>
          </a:xfrm>
          <a:prstGeom prst="rect">
            <a:avLst/>
          </a:prstGeom>
          <a:noFill/>
        </p:spPr>
        <p:txBody>
          <a:bodyPr wrap="square" rtlCol="0">
            <a:spAutoFit/>
          </a:bodyPr>
          <a:lstStyle/>
          <a:p>
            <a:endParaRPr lang="en-US" sz="2800" b="1" i="1" dirty="0">
              <a:solidFill>
                <a:schemeClr val="bg1"/>
              </a:solidFill>
              <a:latin typeface="Arial Rounded MT Bold"/>
            </a:endParaRPr>
          </a:p>
        </p:txBody>
      </p:sp>
      <p:sp>
        <p:nvSpPr>
          <p:cNvPr id="15" name="TextBox 14"/>
          <p:cNvSpPr txBox="1"/>
          <p:nvPr/>
        </p:nvSpPr>
        <p:spPr>
          <a:xfrm>
            <a:off x="1324140" y="5168325"/>
            <a:ext cx="6185709" cy="461665"/>
          </a:xfrm>
          <a:prstGeom prst="rect">
            <a:avLst/>
          </a:prstGeom>
          <a:noFill/>
        </p:spPr>
        <p:txBody>
          <a:bodyPr wrap="square" rtlCol="0">
            <a:spAutoFit/>
          </a:bodyPr>
          <a:lstStyle/>
          <a:p>
            <a:r>
              <a:rPr lang="en-US" sz="2400" i="1" dirty="0" smtClean="0">
                <a:solidFill>
                  <a:schemeClr val="bg1"/>
                </a:solidFill>
                <a:latin typeface="Arial Rounded MT Bold"/>
              </a:rPr>
              <a:t> </a:t>
            </a:r>
            <a:endParaRPr lang="en-US" sz="2400" i="1" dirty="0">
              <a:solidFill>
                <a:schemeClr val="bg1"/>
              </a:solidFill>
              <a:latin typeface="Arial Rounded MT Bold"/>
            </a:endParaRPr>
          </a:p>
        </p:txBody>
      </p:sp>
      <p:sp>
        <p:nvSpPr>
          <p:cNvPr id="19" name="TextBox 18"/>
          <p:cNvSpPr txBox="1"/>
          <p:nvPr/>
        </p:nvSpPr>
        <p:spPr>
          <a:xfrm>
            <a:off x="1324141" y="1960415"/>
            <a:ext cx="6392782" cy="461665"/>
          </a:xfrm>
          <a:prstGeom prst="rect">
            <a:avLst/>
          </a:prstGeom>
          <a:noFill/>
        </p:spPr>
        <p:txBody>
          <a:bodyPr wrap="square" rtlCol="0">
            <a:spAutoFit/>
          </a:bodyPr>
          <a:lstStyle/>
          <a:p>
            <a:r>
              <a:rPr lang="en-US" sz="2400" dirty="0" smtClean="0">
                <a:latin typeface="Blackmoor LET"/>
              </a:rPr>
              <a:t>“</a:t>
            </a:r>
            <a:endParaRPr lang="en-US" sz="2400" dirty="0">
              <a:latin typeface="Blackmoor LET"/>
            </a:endParaRPr>
          </a:p>
        </p:txBody>
      </p:sp>
      <p:sp>
        <p:nvSpPr>
          <p:cNvPr id="25" name="TextBox 24"/>
          <p:cNvSpPr txBox="1"/>
          <p:nvPr/>
        </p:nvSpPr>
        <p:spPr>
          <a:xfrm>
            <a:off x="289902" y="289920"/>
            <a:ext cx="8338141" cy="461665"/>
          </a:xfrm>
          <a:prstGeom prst="rect">
            <a:avLst/>
          </a:prstGeom>
          <a:noFill/>
        </p:spPr>
        <p:txBody>
          <a:bodyPr wrap="square" rtlCol="0">
            <a:spAutoFit/>
          </a:bodyPr>
          <a:lstStyle/>
          <a:p>
            <a:endParaRPr lang="en-US" sz="2400" i="1" dirty="0">
              <a:solidFill>
                <a:srgbClr val="186703"/>
              </a:solidFill>
              <a:latin typeface="Arial Rounded MT Bold"/>
            </a:endParaRPr>
          </a:p>
        </p:txBody>
      </p:sp>
      <p:sp>
        <p:nvSpPr>
          <p:cNvPr id="18" name="TextBox 17"/>
          <p:cNvSpPr txBox="1"/>
          <p:nvPr/>
        </p:nvSpPr>
        <p:spPr>
          <a:xfrm>
            <a:off x="289904" y="0"/>
            <a:ext cx="8338140" cy="461665"/>
          </a:xfrm>
          <a:prstGeom prst="rect">
            <a:avLst/>
          </a:prstGeom>
          <a:noFill/>
        </p:spPr>
        <p:txBody>
          <a:bodyPr wrap="square" rtlCol="0">
            <a:spAutoFit/>
          </a:bodyPr>
          <a:lstStyle/>
          <a:p>
            <a:endParaRPr lang="en-US" sz="2400" i="1" dirty="0">
              <a:solidFill>
                <a:schemeClr val="bg1"/>
              </a:solidFill>
              <a:latin typeface="Arial Rounded MT Bold"/>
            </a:endParaRPr>
          </a:p>
        </p:txBody>
      </p:sp>
      <p:sp>
        <p:nvSpPr>
          <p:cNvPr id="33" name="TextBox 32"/>
          <p:cNvSpPr txBox="1"/>
          <p:nvPr/>
        </p:nvSpPr>
        <p:spPr>
          <a:xfrm>
            <a:off x="3892973" y="5014079"/>
            <a:ext cx="4389661" cy="523220"/>
          </a:xfrm>
          <a:prstGeom prst="rect">
            <a:avLst/>
          </a:prstGeom>
          <a:noFill/>
        </p:spPr>
        <p:txBody>
          <a:bodyPr wrap="square" rtlCol="0">
            <a:spAutoFit/>
          </a:bodyPr>
          <a:lstStyle/>
          <a:p>
            <a:endParaRPr lang="en-US" sz="2800" b="1" i="1" dirty="0">
              <a:solidFill>
                <a:srgbClr val="FFFF00"/>
              </a:solidFill>
              <a:latin typeface="Arial Rounded MT Bold"/>
            </a:endParaRPr>
          </a:p>
        </p:txBody>
      </p:sp>
      <p:sp>
        <p:nvSpPr>
          <p:cNvPr id="28" name="TextBox 27"/>
          <p:cNvSpPr txBox="1"/>
          <p:nvPr/>
        </p:nvSpPr>
        <p:spPr>
          <a:xfrm>
            <a:off x="8598989" y="2215636"/>
            <a:ext cx="184666" cy="369332"/>
          </a:xfrm>
          <a:prstGeom prst="rect">
            <a:avLst/>
          </a:prstGeom>
          <a:noFill/>
        </p:spPr>
        <p:txBody>
          <a:bodyPr wrap="none" rtlCol="0">
            <a:spAutoFit/>
          </a:bodyPr>
          <a:lstStyle/>
          <a:p>
            <a:endParaRPr lang="en-US" dirty="0"/>
          </a:p>
        </p:txBody>
      </p:sp>
      <p:sp>
        <p:nvSpPr>
          <p:cNvPr id="17" name="TextBox 16"/>
          <p:cNvSpPr txBox="1"/>
          <p:nvPr/>
        </p:nvSpPr>
        <p:spPr>
          <a:xfrm>
            <a:off x="5972143" y="461665"/>
            <a:ext cx="2918514" cy="461665"/>
          </a:xfrm>
          <a:prstGeom prst="rect">
            <a:avLst/>
          </a:prstGeom>
          <a:noFill/>
        </p:spPr>
        <p:txBody>
          <a:bodyPr wrap="square" rtlCol="0">
            <a:spAutoFit/>
          </a:bodyPr>
          <a:lstStyle/>
          <a:p>
            <a:endParaRPr lang="en-US" sz="2400" i="1" dirty="0">
              <a:solidFill>
                <a:schemeClr val="bg1"/>
              </a:solidFill>
              <a:latin typeface="Arial Rounded MT Bold"/>
            </a:endParaRPr>
          </a:p>
        </p:txBody>
      </p:sp>
      <p:sp>
        <p:nvSpPr>
          <p:cNvPr id="21" name="TextBox 20"/>
          <p:cNvSpPr txBox="1"/>
          <p:nvPr/>
        </p:nvSpPr>
        <p:spPr>
          <a:xfrm>
            <a:off x="5846728" y="2584968"/>
            <a:ext cx="2655901" cy="830997"/>
          </a:xfrm>
          <a:prstGeom prst="rect">
            <a:avLst/>
          </a:prstGeom>
          <a:noFill/>
        </p:spPr>
        <p:txBody>
          <a:bodyPr wrap="square" rtlCol="0">
            <a:spAutoFit/>
          </a:bodyPr>
          <a:lstStyle/>
          <a:p>
            <a:r>
              <a:rPr lang="en-US" sz="2400" b="1" i="1" dirty="0" smtClean="0">
                <a:solidFill>
                  <a:schemeClr val="tx2">
                    <a:lumMod val="20000"/>
                    <a:lumOff val="80000"/>
                  </a:schemeClr>
                </a:solidFill>
              </a:rPr>
              <a:t> </a:t>
            </a:r>
          </a:p>
          <a:p>
            <a:endParaRPr lang="en-US" sz="2400" i="1" dirty="0">
              <a:solidFill>
                <a:schemeClr val="tx2">
                  <a:lumMod val="20000"/>
                  <a:lumOff val="80000"/>
                </a:schemeClr>
              </a:solidFill>
            </a:endParaRPr>
          </a:p>
        </p:txBody>
      </p:sp>
      <p:sp>
        <p:nvSpPr>
          <p:cNvPr id="30" name="TextBox 29"/>
          <p:cNvSpPr txBox="1"/>
          <p:nvPr/>
        </p:nvSpPr>
        <p:spPr>
          <a:xfrm>
            <a:off x="2567706" y="4172869"/>
            <a:ext cx="3630680" cy="523220"/>
          </a:xfrm>
          <a:prstGeom prst="rect">
            <a:avLst/>
          </a:prstGeom>
          <a:noFill/>
        </p:spPr>
        <p:txBody>
          <a:bodyPr wrap="square" rtlCol="0">
            <a:spAutoFit/>
          </a:bodyPr>
          <a:lstStyle/>
          <a:p>
            <a:r>
              <a:rPr lang="en-US" sz="2800" b="1" i="1" dirty="0" smtClean="0">
                <a:solidFill>
                  <a:schemeClr val="bg1"/>
                </a:solidFill>
                <a:latin typeface="Arial Rounded MT Bold"/>
              </a:rPr>
              <a:t>    </a:t>
            </a:r>
            <a:endParaRPr lang="en-US" sz="2800" b="1" i="1" dirty="0">
              <a:solidFill>
                <a:schemeClr val="bg1"/>
              </a:solidFill>
              <a:latin typeface="Arial Rounded MT Bold"/>
            </a:endParaRPr>
          </a:p>
        </p:txBody>
      </p:sp>
      <p:pic>
        <p:nvPicPr>
          <p:cNvPr id="23" name="Picture 22" descr="Monetary.png"/>
          <p:cNvPicPr>
            <a:picLocks noChangeAspect="1"/>
          </p:cNvPicPr>
          <p:nvPr/>
        </p:nvPicPr>
        <p:blipFill>
          <a:blip r:embed="rId3"/>
          <a:stretch>
            <a:fillRect/>
          </a:stretch>
        </p:blipFill>
        <p:spPr>
          <a:xfrm>
            <a:off x="289904" y="183815"/>
            <a:ext cx="8610600" cy="6464300"/>
          </a:xfrm>
          <a:prstGeom prst="rect">
            <a:avLst/>
          </a:prstGeom>
        </p:spPr>
      </p:pic>
      <p:sp>
        <p:nvSpPr>
          <p:cNvPr id="20" name="TextBox 19"/>
          <p:cNvSpPr txBox="1"/>
          <p:nvPr/>
        </p:nvSpPr>
        <p:spPr>
          <a:xfrm>
            <a:off x="851233" y="4256545"/>
            <a:ext cx="2555325" cy="369332"/>
          </a:xfrm>
          <a:prstGeom prst="rect">
            <a:avLst/>
          </a:prstGeom>
          <a:noFill/>
        </p:spPr>
        <p:txBody>
          <a:bodyPr wrap="square" rtlCol="0">
            <a:spAutoFit/>
          </a:bodyPr>
          <a:lstStyle/>
          <a:p>
            <a:r>
              <a:rPr lang="en-US" i="1" dirty="0" smtClean="0">
                <a:solidFill>
                  <a:srgbClr val="FFFF00"/>
                </a:solidFill>
                <a:latin typeface="Arial Rounded MT Bold"/>
              </a:rPr>
              <a:t>One world religion</a:t>
            </a:r>
            <a:endParaRPr lang="en-US" i="1" dirty="0">
              <a:solidFill>
                <a:srgbClr val="FFFF00"/>
              </a:solidFill>
              <a:latin typeface="Arial Rounded MT Bold"/>
            </a:endParaRPr>
          </a:p>
        </p:txBody>
      </p:sp>
      <p:sp>
        <p:nvSpPr>
          <p:cNvPr id="22" name="TextBox 21"/>
          <p:cNvSpPr txBox="1"/>
          <p:nvPr/>
        </p:nvSpPr>
        <p:spPr>
          <a:xfrm>
            <a:off x="5846728" y="4256545"/>
            <a:ext cx="2224562" cy="369332"/>
          </a:xfrm>
          <a:prstGeom prst="rect">
            <a:avLst/>
          </a:prstGeom>
          <a:noFill/>
        </p:spPr>
        <p:txBody>
          <a:bodyPr wrap="square" rtlCol="0">
            <a:spAutoFit/>
          </a:bodyPr>
          <a:lstStyle/>
          <a:p>
            <a:r>
              <a:rPr lang="en-US" i="1" dirty="0" smtClean="0">
                <a:solidFill>
                  <a:schemeClr val="accent3">
                    <a:lumMod val="60000"/>
                    <a:lumOff val="40000"/>
                  </a:schemeClr>
                </a:solidFill>
                <a:latin typeface="Arial Rounded MT Bold"/>
              </a:rPr>
              <a:t>Political Control</a:t>
            </a:r>
            <a:endParaRPr lang="en-US" i="1" dirty="0">
              <a:solidFill>
                <a:schemeClr val="accent3">
                  <a:lumMod val="60000"/>
                  <a:lumOff val="40000"/>
                </a:schemeClr>
              </a:solidFill>
              <a:latin typeface="Arial Rounded MT Bold"/>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extBox 8"/>
          <p:cNvSpPr txBox="1"/>
          <p:nvPr/>
        </p:nvSpPr>
        <p:spPr>
          <a:xfrm>
            <a:off x="1601365" y="3064873"/>
            <a:ext cx="5908484" cy="523220"/>
          </a:xfrm>
          <a:prstGeom prst="rect">
            <a:avLst/>
          </a:prstGeom>
          <a:noFill/>
        </p:spPr>
        <p:txBody>
          <a:bodyPr wrap="square" rtlCol="0">
            <a:spAutoFit/>
          </a:bodyPr>
          <a:lstStyle/>
          <a:p>
            <a:r>
              <a:rPr lang="en-US" sz="2800" i="1" dirty="0" smtClean="0">
                <a:solidFill>
                  <a:srgbClr val="FFFF00"/>
                </a:solidFill>
                <a:latin typeface="Arial Rounded MT Bold"/>
              </a:rPr>
              <a:t>  </a:t>
            </a:r>
            <a:endParaRPr lang="en-US" sz="3600" i="1" dirty="0">
              <a:solidFill>
                <a:srgbClr val="FFFF00"/>
              </a:solidFill>
              <a:latin typeface="Arial Rounded MT Bold"/>
            </a:endParaRPr>
          </a:p>
        </p:txBody>
      </p:sp>
      <p:sp>
        <p:nvSpPr>
          <p:cNvPr id="12" name="TextBox 11"/>
          <p:cNvSpPr txBox="1"/>
          <p:nvPr/>
        </p:nvSpPr>
        <p:spPr>
          <a:xfrm>
            <a:off x="289902" y="2804885"/>
            <a:ext cx="8338141" cy="400110"/>
          </a:xfrm>
          <a:prstGeom prst="rect">
            <a:avLst/>
          </a:prstGeom>
          <a:noFill/>
        </p:spPr>
        <p:txBody>
          <a:bodyPr wrap="square" rtlCol="0">
            <a:spAutoFit/>
          </a:bodyPr>
          <a:lstStyle/>
          <a:p>
            <a:endParaRPr lang="en-US" sz="2000" b="1" i="1" dirty="0">
              <a:solidFill>
                <a:schemeClr val="bg1"/>
              </a:solidFill>
              <a:latin typeface="Arial Rounded MT Bold"/>
            </a:endParaRPr>
          </a:p>
        </p:txBody>
      </p:sp>
      <p:sp>
        <p:nvSpPr>
          <p:cNvPr id="7" name="TextBox 6"/>
          <p:cNvSpPr txBox="1"/>
          <p:nvPr/>
        </p:nvSpPr>
        <p:spPr>
          <a:xfrm>
            <a:off x="851234" y="3588093"/>
            <a:ext cx="7431400" cy="584776"/>
          </a:xfrm>
          <a:prstGeom prst="rect">
            <a:avLst/>
          </a:prstGeom>
          <a:noFill/>
        </p:spPr>
        <p:txBody>
          <a:bodyPr wrap="square" rtlCol="0">
            <a:spAutoFit/>
          </a:bodyPr>
          <a:lstStyle/>
          <a:p>
            <a:endParaRPr lang="en-US" sz="3200" b="1" i="1" dirty="0">
              <a:solidFill>
                <a:srgbClr val="FFFF00"/>
              </a:solidFill>
              <a:latin typeface="Arial Rounded MT Bold"/>
            </a:endParaRPr>
          </a:p>
        </p:txBody>
      </p:sp>
      <p:sp>
        <p:nvSpPr>
          <p:cNvPr id="8" name="TextBox 7"/>
          <p:cNvSpPr txBox="1"/>
          <p:nvPr/>
        </p:nvSpPr>
        <p:spPr>
          <a:xfrm>
            <a:off x="289903" y="5106770"/>
            <a:ext cx="8600754" cy="523220"/>
          </a:xfrm>
          <a:prstGeom prst="rect">
            <a:avLst/>
          </a:prstGeom>
          <a:noFill/>
        </p:spPr>
        <p:txBody>
          <a:bodyPr wrap="square" rtlCol="0">
            <a:spAutoFit/>
          </a:bodyPr>
          <a:lstStyle/>
          <a:p>
            <a:endParaRPr lang="en-US" sz="2800" b="1" i="1" dirty="0">
              <a:solidFill>
                <a:schemeClr val="bg1"/>
              </a:solidFill>
              <a:latin typeface="Arial Rounded MT Bold"/>
            </a:endParaRPr>
          </a:p>
        </p:txBody>
      </p:sp>
      <p:sp>
        <p:nvSpPr>
          <p:cNvPr id="11" name="TextBox 10"/>
          <p:cNvSpPr txBox="1"/>
          <p:nvPr/>
        </p:nvSpPr>
        <p:spPr>
          <a:xfrm>
            <a:off x="1601365" y="2804885"/>
            <a:ext cx="5573314" cy="461665"/>
          </a:xfrm>
          <a:prstGeom prst="rect">
            <a:avLst/>
          </a:prstGeom>
          <a:noFill/>
        </p:spPr>
        <p:txBody>
          <a:bodyPr wrap="square" rtlCol="0">
            <a:spAutoFit/>
          </a:bodyPr>
          <a:lstStyle/>
          <a:p>
            <a:r>
              <a:rPr lang="en-US" sz="2400" b="1" i="1" dirty="0" smtClean="0">
                <a:solidFill>
                  <a:srgbClr val="0000FF"/>
                </a:solidFill>
                <a:latin typeface="Arial Rounded MT Bold"/>
              </a:rPr>
              <a:t>			</a:t>
            </a:r>
            <a:endParaRPr lang="en-US" sz="2800" b="1" i="1" dirty="0">
              <a:solidFill>
                <a:srgbClr val="0000FF"/>
              </a:solidFill>
              <a:latin typeface="Arial Rounded MT Bold"/>
            </a:endParaRPr>
          </a:p>
        </p:txBody>
      </p:sp>
      <p:sp>
        <p:nvSpPr>
          <p:cNvPr id="16" name="TextBox 15"/>
          <p:cNvSpPr txBox="1"/>
          <p:nvPr/>
        </p:nvSpPr>
        <p:spPr>
          <a:xfrm>
            <a:off x="851234" y="5398800"/>
            <a:ext cx="7431400" cy="523220"/>
          </a:xfrm>
          <a:prstGeom prst="rect">
            <a:avLst/>
          </a:prstGeom>
          <a:noFill/>
        </p:spPr>
        <p:txBody>
          <a:bodyPr wrap="square" rtlCol="0">
            <a:spAutoFit/>
          </a:bodyPr>
          <a:lstStyle/>
          <a:p>
            <a:endParaRPr lang="en-US" sz="2800" b="1" i="1" dirty="0">
              <a:solidFill>
                <a:schemeClr val="bg1"/>
              </a:solidFill>
              <a:latin typeface="Arial Rounded MT Bold"/>
            </a:endParaRPr>
          </a:p>
        </p:txBody>
      </p:sp>
      <p:sp>
        <p:nvSpPr>
          <p:cNvPr id="15" name="TextBox 14"/>
          <p:cNvSpPr txBox="1"/>
          <p:nvPr/>
        </p:nvSpPr>
        <p:spPr>
          <a:xfrm>
            <a:off x="1324140" y="5168325"/>
            <a:ext cx="6185709" cy="461665"/>
          </a:xfrm>
          <a:prstGeom prst="rect">
            <a:avLst/>
          </a:prstGeom>
          <a:noFill/>
        </p:spPr>
        <p:txBody>
          <a:bodyPr wrap="square" rtlCol="0">
            <a:spAutoFit/>
          </a:bodyPr>
          <a:lstStyle/>
          <a:p>
            <a:r>
              <a:rPr lang="en-US" sz="2400" i="1" dirty="0" smtClean="0">
                <a:solidFill>
                  <a:schemeClr val="bg1"/>
                </a:solidFill>
                <a:latin typeface="Arial Rounded MT Bold"/>
              </a:rPr>
              <a:t> </a:t>
            </a:r>
            <a:endParaRPr lang="en-US" sz="2400" i="1" dirty="0">
              <a:solidFill>
                <a:schemeClr val="bg1"/>
              </a:solidFill>
              <a:latin typeface="Arial Rounded MT Bold"/>
            </a:endParaRPr>
          </a:p>
        </p:txBody>
      </p:sp>
      <p:sp>
        <p:nvSpPr>
          <p:cNvPr id="19" name="TextBox 18"/>
          <p:cNvSpPr txBox="1"/>
          <p:nvPr/>
        </p:nvSpPr>
        <p:spPr>
          <a:xfrm>
            <a:off x="1324141" y="1960415"/>
            <a:ext cx="6392782" cy="461665"/>
          </a:xfrm>
          <a:prstGeom prst="rect">
            <a:avLst/>
          </a:prstGeom>
          <a:noFill/>
        </p:spPr>
        <p:txBody>
          <a:bodyPr wrap="square" rtlCol="0">
            <a:spAutoFit/>
          </a:bodyPr>
          <a:lstStyle/>
          <a:p>
            <a:r>
              <a:rPr lang="en-US" sz="2400" dirty="0" smtClean="0">
                <a:latin typeface="Blackmoor LET"/>
              </a:rPr>
              <a:t>“</a:t>
            </a:r>
            <a:endParaRPr lang="en-US" sz="2400" dirty="0">
              <a:latin typeface="Blackmoor LET"/>
            </a:endParaRPr>
          </a:p>
        </p:txBody>
      </p:sp>
      <p:sp>
        <p:nvSpPr>
          <p:cNvPr id="25" name="TextBox 24"/>
          <p:cNvSpPr txBox="1"/>
          <p:nvPr/>
        </p:nvSpPr>
        <p:spPr>
          <a:xfrm>
            <a:off x="289902" y="289920"/>
            <a:ext cx="8338141" cy="461665"/>
          </a:xfrm>
          <a:prstGeom prst="rect">
            <a:avLst/>
          </a:prstGeom>
          <a:noFill/>
        </p:spPr>
        <p:txBody>
          <a:bodyPr wrap="square" rtlCol="0">
            <a:spAutoFit/>
          </a:bodyPr>
          <a:lstStyle/>
          <a:p>
            <a:endParaRPr lang="en-US" sz="2400" i="1" dirty="0">
              <a:solidFill>
                <a:srgbClr val="186703"/>
              </a:solidFill>
              <a:latin typeface="Arial Rounded MT Bold"/>
            </a:endParaRPr>
          </a:p>
        </p:txBody>
      </p:sp>
      <p:sp>
        <p:nvSpPr>
          <p:cNvPr id="18" name="TextBox 17"/>
          <p:cNvSpPr txBox="1"/>
          <p:nvPr/>
        </p:nvSpPr>
        <p:spPr>
          <a:xfrm>
            <a:off x="289904" y="0"/>
            <a:ext cx="8338140" cy="461665"/>
          </a:xfrm>
          <a:prstGeom prst="rect">
            <a:avLst/>
          </a:prstGeom>
          <a:noFill/>
        </p:spPr>
        <p:txBody>
          <a:bodyPr wrap="square" rtlCol="0">
            <a:spAutoFit/>
          </a:bodyPr>
          <a:lstStyle/>
          <a:p>
            <a:endParaRPr lang="en-US" sz="2400" i="1" dirty="0">
              <a:solidFill>
                <a:schemeClr val="bg1"/>
              </a:solidFill>
              <a:latin typeface="Arial Rounded MT Bold"/>
            </a:endParaRPr>
          </a:p>
        </p:txBody>
      </p:sp>
      <p:sp>
        <p:nvSpPr>
          <p:cNvPr id="33" name="TextBox 32"/>
          <p:cNvSpPr txBox="1"/>
          <p:nvPr/>
        </p:nvSpPr>
        <p:spPr>
          <a:xfrm>
            <a:off x="3892973" y="5014079"/>
            <a:ext cx="4389661" cy="523220"/>
          </a:xfrm>
          <a:prstGeom prst="rect">
            <a:avLst/>
          </a:prstGeom>
          <a:noFill/>
        </p:spPr>
        <p:txBody>
          <a:bodyPr wrap="square" rtlCol="0">
            <a:spAutoFit/>
          </a:bodyPr>
          <a:lstStyle/>
          <a:p>
            <a:endParaRPr lang="en-US" sz="2800" b="1" i="1" dirty="0">
              <a:solidFill>
                <a:srgbClr val="FFFF00"/>
              </a:solidFill>
              <a:latin typeface="Arial Rounded MT Bold"/>
            </a:endParaRPr>
          </a:p>
        </p:txBody>
      </p:sp>
      <p:sp>
        <p:nvSpPr>
          <p:cNvPr id="28" name="TextBox 27"/>
          <p:cNvSpPr txBox="1"/>
          <p:nvPr/>
        </p:nvSpPr>
        <p:spPr>
          <a:xfrm>
            <a:off x="8598989" y="2215636"/>
            <a:ext cx="184666" cy="369332"/>
          </a:xfrm>
          <a:prstGeom prst="rect">
            <a:avLst/>
          </a:prstGeom>
          <a:noFill/>
        </p:spPr>
        <p:txBody>
          <a:bodyPr wrap="none" rtlCol="0">
            <a:spAutoFit/>
          </a:bodyPr>
          <a:lstStyle/>
          <a:p>
            <a:endParaRPr lang="en-US" dirty="0"/>
          </a:p>
        </p:txBody>
      </p:sp>
      <p:sp>
        <p:nvSpPr>
          <p:cNvPr id="17" name="TextBox 16"/>
          <p:cNvSpPr txBox="1"/>
          <p:nvPr/>
        </p:nvSpPr>
        <p:spPr>
          <a:xfrm>
            <a:off x="5972143" y="461665"/>
            <a:ext cx="2918514" cy="461665"/>
          </a:xfrm>
          <a:prstGeom prst="rect">
            <a:avLst/>
          </a:prstGeom>
          <a:noFill/>
        </p:spPr>
        <p:txBody>
          <a:bodyPr wrap="square" rtlCol="0">
            <a:spAutoFit/>
          </a:bodyPr>
          <a:lstStyle/>
          <a:p>
            <a:endParaRPr lang="en-US" sz="2400" i="1" dirty="0">
              <a:solidFill>
                <a:schemeClr val="bg1"/>
              </a:solidFill>
              <a:latin typeface="Arial Rounded MT Bold"/>
            </a:endParaRPr>
          </a:p>
        </p:txBody>
      </p:sp>
      <p:sp>
        <p:nvSpPr>
          <p:cNvPr id="21" name="TextBox 20"/>
          <p:cNvSpPr txBox="1"/>
          <p:nvPr/>
        </p:nvSpPr>
        <p:spPr>
          <a:xfrm>
            <a:off x="5846728" y="2584968"/>
            <a:ext cx="2655901" cy="830997"/>
          </a:xfrm>
          <a:prstGeom prst="rect">
            <a:avLst/>
          </a:prstGeom>
          <a:noFill/>
        </p:spPr>
        <p:txBody>
          <a:bodyPr wrap="square" rtlCol="0">
            <a:spAutoFit/>
          </a:bodyPr>
          <a:lstStyle/>
          <a:p>
            <a:r>
              <a:rPr lang="en-US" sz="2400" b="1" i="1" dirty="0" smtClean="0">
                <a:solidFill>
                  <a:schemeClr val="tx2">
                    <a:lumMod val="20000"/>
                    <a:lumOff val="80000"/>
                  </a:schemeClr>
                </a:solidFill>
              </a:rPr>
              <a:t> </a:t>
            </a:r>
          </a:p>
          <a:p>
            <a:endParaRPr lang="en-US" sz="2400" i="1" dirty="0">
              <a:solidFill>
                <a:schemeClr val="tx2">
                  <a:lumMod val="20000"/>
                  <a:lumOff val="80000"/>
                </a:schemeClr>
              </a:solidFill>
            </a:endParaRPr>
          </a:p>
        </p:txBody>
      </p:sp>
      <p:sp>
        <p:nvSpPr>
          <p:cNvPr id="30" name="TextBox 29"/>
          <p:cNvSpPr txBox="1"/>
          <p:nvPr/>
        </p:nvSpPr>
        <p:spPr>
          <a:xfrm>
            <a:off x="2567706" y="4172869"/>
            <a:ext cx="3630680" cy="523220"/>
          </a:xfrm>
          <a:prstGeom prst="rect">
            <a:avLst/>
          </a:prstGeom>
          <a:noFill/>
        </p:spPr>
        <p:txBody>
          <a:bodyPr wrap="square" rtlCol="0">
            <a:spAutoFit/>
          </a:bodyPr>
          <a:lstStyle/>
          <a:p>
            <a:r>
              <a:rPr lang="en-US" sz="2800" b="1" i="1" dirty="0" smtClean="0">
                <a:solidFill>
                  <a:schemeClr val="bg1"/>
                </a:solidFill>
                <a:latin typeface="Arial Rounded MT Bold"/>
              </a:rPr>
              <a:t>    </a:t>
            </a:r>
            <a:endParaRPr lang="en-US" sz="2800" b="1" i="1" dirty="0">
              <a:solidFill>
                <a:schemeClr val="bg1"/>
              </a:solidFill>
              <a:latin typeface="Arial Rounded MT Bold"/>
            </a:endParaRPr>
          </a:p>
        </p:txBody>
      </p:sp>
      <p:sp>
        <p:nvSpPr>
          <p:cNvPr id="26" name="TextBox 25"/>
          <p:cNvSpPr txBox="1"/>
          <p:nvPr/>
        </p:nvSpPr>
        <p:spPr>
          <a:xfrm>
            <a:off x="289902" y="605379"/>
            <a:ext cx="8493753" cy="1323439"/>
          </a:xfrm>
          <a:prstGeom prst="rect">
            <a:avLst/>
          </a:prstGeom>
          <a:noFill/>
        </p:spPr>
        <p:txBody>
          <a:bodyPr wrap="square" rtlCol="0">
            <a:spAutoFit/>
          </a:bodyPr>
          <a:lstStyle/>
          <a:p>
            <a:r>
              <a:rPr lang="en-US" sz="2000" i="1" dirty="0" smtClean="0">
                <a:solidFill>
                  <a:srgbClr val="FFFF00"/>
                </a:solidFill>
                <a:latin typeface="Arial Rounded MT Bold"/>
              </a:rPr>
              <a:t>“I have come in My Father’s name, and you do not receive Me. “If another should come in his own name, you will receive Him. “   </a:t>
            </a:r>
          </a:p>
          <a:p>
            <a:endParaRPr lang="en-US" sz="2000" i="1" dirty="0" smtClean="0">
              <a:solidFill>
                <a:srgbClr val="FFFF00"/>
              </a:solidFill>
              <a:latin typeface="Arial Rounded MT Bold"/>
            </a:endParaRPr>
          </a:p>
          <a:p>
            <a:r>
              <a:rPr lang="en-US" sz="2000" i="1" dirty="0" smtClean="0">
                <a:solidFill>
                  <a:srgbClr val="FFFF00"/>
                </a:solidFill>
                <a:latin typeface="Arial Rounded MT Bold"/>
              </a:rPr>
              <a:t>Jesus  written down </a:t>
            </a:r>
            <a:r>
              <a:rPr lang="en-US" sz="2000" i="1" smtClean="0">
                <a:solidFill>
                  <a:srgbClr val="FFFF00"/>
                </a:solidFill>
                <a:latin typeface="Arial Rounded MT Bold"/>
              </a:rPr>
              <a:t>by John 5:43</a:t>
            </a:r>
            <a:endParaRPr lang="en-US" sz="2000" i="1" dirty="0">
              <a:solidFill>
                <a:srgbClr val="FFFF00"/>
              </a:solidFill>
              <a:latin typeface="Arial Rounded MT Bold"/>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427304" y="417218"/>
            <a:ext cx="8451115" cy="400110"/>
          </a:xfrm>
          <a:prstGeom prst="rect">
            <a:avLst/>
          </a:prstGeom>
          <a:noFill/>
        </p:spPr>
        <p:txBody>
          <a:bodyPr wrap="square" rtlCol="0">
            <a:spAutoFit/>
          </a:bodyPr>
          <a:lstStyle/>
          <a:p>
            <a:r>
              <a:rPr lang="en-US" sz="2000" i="1" dirty="0" smtClean="0">
                <a:solidFill>
                  <a:schemeClr val="bg1"/>
                </a:solidFill>
                <a:latin typeface="Arial Rounded MT Bold"/>
              </a:rPr>
              <a:t>Chapter 10.....</a:t>
            </a:r>
            <a:r>
              <a:rPr lang="en-US" sz="2000" i="1" dirty="0" smtClean="0">
                <a:solidFill>
                  <a:schemeClr val="accent6">
                    <a:lumMod val="40000"/>
                    <a:lumOff val="60000"/>
                  </a:schemeClr>
                </a:solidFill>
                <a:latin typeface="Arial Rounded MT Bold"/>
              </a:rPr>
              <a:t>the Great Angel..one foot on land and sea. </a:t>
            </a:r>
            <a:endParaRPr lang="en-US" sz="2000" i="1" dirty="0">
              <a:solidFill>
                <a:schemeClr val="accent6">
                  <a:lumMod val="40000"/>
                  <a:lumOff val="60000"/>
                </a:schemeClr>
              </a:solidFill>
              <a:latin typeface="Arial Rounded MT Bold"/>
            </a:endParaRPr>
          </a:p>
        </p:txBody>
      </p:sp>
      <p:sp>
        <p:nvSpPr>
          <p:cNvPr id="5" name="TextBox 4"/>
          <p:cNvSpPr txBox="1"/>
          <p:nvPr/>
        </p:nvSpPr>
        <p:spPr>
          <a:xfrm>
            <a:off x="427304" y="1614345"/>
            <a:ext cx="8716696" cy="369332"/>
          </a:xfrm>
          <a:prstGeom prst="rect">
            <a:avLst/>
          </a:prstGeom>
          <a:noFill/>
        </p:spPr>
        <p:txBody>
          <a:bodyPr wrap="square" rtlCol="0">
            <a:spAutoFit/>
          </a:bodyPr>
          <a:lstStyle/>
          <a:p>
            <a:r>
              <a:rPr lang="en-US" i="1" dirty="0" smtClean="0">
                <a:solidFill>
                  <a:schemeClr val="bg1"/>
                </a:solidFill>
                <a:latin typeface="Arial Rounded MT Bold"/>
              </a:rPr>
              <a:t>Chapter 11.....</a:t>
            </a:r>
            <a:r>
              <a:rPr lang="en-US" i="1" dirty="0" smtClean="0">
                <a:solidFill>
                  <a:schemeClr val="accent5">
                    <a:lumMod val="40000"/>
                    <a:lumOff val="60000"/>
                  </a:schemeClr>
                </a:solidFill>
                <a:latin typeface="Arial Rounded MT Bold"/>
              </a:rPr>
              <a:t>the two witnesses....the theme of the two throughout the Bible </a:t>
            </a:r>
            <a:endParaRPr lang="en-US" i="1" dirty="0">
              <a:solidFill>
                <a:schemeClr val="accent5">
                  <a:lumMod val="40000"/>
                  <a:lumOff val="60000"/>
                </a:schemeClr>
              </a:solidFill>
              <a:latin typeface="Arial Rounded MT Bold"/>
            </a:endParaRPr>
          </a:p>
        </p:txBody>
      </p:sp>
      <p:sp>
        <p:nvSpPr>
          <p:cNvPr id="6" name="TextBox 5"/>
          <p:cNvSpPr txBox="1"/>
          <p:nvPr/>
        </p:nvSpPr>
        <p:spPr>
          <a:xfrm>
            <a:off x="427304" y="2836974"/>
            <a:ext cx="7596508" cy="400110"/>
          </a:xfrm>
          <a:prstGeom prst="rect">
            <a:avLst/>
          </a:prstGeom>
          <a:noFill/>
        </p:spPr>
        <p:txBody>
          <a:bodyPr wrap="square" rtlCol="0">
            <a:spAutoFit/>
          </a:bodyPr>
          <a:lstStyle/>
          <a:p>
            <a:r>
              <a:rPr lang="en-US" sz="2000" i="1" dirty="0" smtClean="0">
                <a:solidFill>
                  <a:schemeClr val="bg1"/>
                </a:solidFill>
                <a:latin typeface="Arial Rounded MT Bold"/>
              </a:rPr>
              <a:t>Chapter 12..</a:t>
            </a:r>
            <a:r>
              <a:rPr lang="en-US" sz="2000" i="1" dirty="0" smtClean="0">
                <a:solidFill>
                  <a:schemeClr val="accent4">
                    <a:lumMod val="40000"/>
                    <a:lumOff val="60000"/>
                  </a:schemeClr>
                </a:solidFill>
                <a:latin typeface="Arial Rounded MT Bold"/>
              </a:rPr>
              <a:t>.the sign of the woman....who will bear the Child</a:t>
            </a:r>
            <a:endParaRPr lang="en-US" sz="2000" i="1" dirty="0">
              <a:solidFill>
                <a:schemeClr val="accent4">
                  <a:lumMod val="40000"/>
                  <a:lumOff val="60000"/>
                </a:schemeClr>
              </a:solidFill>
              <a:latin typeface="Arial Rounded MT Bold"/>
            </a:endParaRPr>
          </a:p>
        </p:txBody>
      </p:sp>
      <p:sp>
        <p:nvSpPr>
          <p:cNvPr id="7" name="TextBox 6"/>
          <p:cNvSpPr txBox="1"/>
          <p:nvPr/>
        </p:nvSpPr>
        <p:spPr>
          <a:xfrm>
            <a:off x="427304" y="4107084"/>
            <a:ext cx="8716696" cy="369332"/>
          </a:xfrm>
          <a:prstGeom prst="rect">
            <a:avLst/>
          </a:prstGeom>
          <a:noFill/>
        </p:spPr>
        <p:txBody>
          <a:bodyPr wrap="square" rtlCol="0">
            <a:spAutoFit/>
          </a:bodyPr>
          <a:lstStyle/>
          <a:p>
            <a:r>
              <a:rPr lang="en-US" i="1" dirty="0" smtClean="0">
                <a:solidFill>
                  <a:schemeClr val="bg1"/>
                </a:solidFill>
                <a:latin typeface="Arial Rounded MT Bold"/>
              </a:rPr>
              <a:t>Chapter 13.....</a:t>
            </a:r>
            <a:r>
              <a:rPr lang="en-US" i="1" dirty="0" smtClean="0">
                <a:solidFill>
                  <a:schemeClr val="accent3">
                    <a:lumMod val="40000"/>
                    <a:lumOff val="60000"/>
                  </a:schemeClr>
                </a:solidFill>
                <a:latin typeface="Arial Rounded MT Bold"/>
              </a:rPr>
              <a:t>Satan and the Beast...monsters erupting from a darkened sea</a:t>
            </a:r>
            <a:endParaRPr lang="en-US" i="1" dirty="0">
              <a:solidFill>
                <a:schemeClr val="accent3">
                  <a:lumMod val="40000"/>
                  <a:lumOff val="60000"/>
                </a:schemeClr>
              </a:solidFill>
              <a:latin typeface="Arial Rounded MT Bold"/>
            </a:endParaRPr>
          </a:p>
        </p:txBody>
      </p:sp>
      <p:sp>
        <p:nvSpPr>
          <p:cNvPr id="8" name="TextBox 7"/>
          <p:cNvSpPr txBox="1"/>
          <p:nvPr/>
        </p:nvSpPr>
        <p:spPr>
          <a:xfrm>
            <a:off x="427304" y="5329714"/>
            <a:ext cx="9056462" cy="369332"/>
          </a:xfrm>
          <a:prstGeom prst="rect">
            <a:avLst/>
          </a:prstGeom>
          <a:noFill/>
        </p:spPr>
        <p:txBody>
          <a:bodyPr wrap="square" rtlCol="0">
            <a:spAutoFit/>
          </a:bodyPr>
          <a:lstStyle/>
          <a:p>
            <a:r>
              <a:rPr lang="en-US" i="1" dirty="0" smtClean="0">
                <a:solidFill>
                  <a:schemeClr val="bg1"/>
                </a:solidFill>
                <a:latin typeface="Arial Rounded MT Bold"/>
              </a:rPr>
              <a:t>Chapter 14.....</a:t>
            </a:r>
            <a:r>
              <a:rPr lang="en-US" i="1" dirty="0" smtClean="0">
                <a:solidFill>
                  <a:schemeClr val="accent2">
                    <a:lumMod val="40000"/>
                    <a:lumOff val="60000"/>
                  </a:schemeClr>
                </a:solidFill>
                <a:latin typeface="Arial Rounded MT Bold"/>
              </a:rPr>
              <a:t>the fall of Babylon...the woman who rode the Beast</a:t>
            </a:r>
            <a:endParaRPr lang="en-US" i="1" dirty="0">
              <a:solidFill>
                <a:schemeClr val="accent2">
                  <a:lumMod val="40000"/>
                  <a:lumOff val="60000"/>
                </a:schemeClr>
              </a:solidFill>
              <a:latin typeface="Arial Rounded MT Bold"/>
            </a:endParaRPr>
          </a:p>
        </p:txBody>
      </p:sp>
      <p:sp>
        <p:nvSpPr>
          <p:cNvPr id="9" name="TextBox 8"/>
          <p:cNvSpPr txBox="1"/>
          <p:nvPr/>
        </p:nvSpPr>
        <p:spPr>
          <a:xfrm>
            <a:off x="4261166" y="5578987"/>
            <a:ext cx="184666" cy="369332"/>
          </a:xfrm>
          <a:prstGeom prst="rect">
            <a:avLst/>
          </a:prstGeom>
          <a:noFill/>
        </p:spPr>
        <p:txBody>
          <a:bodyPr wrap="none" rtlCol="0">
            <a:spAutoFit/>
          </a:bodyPr>
          <a:lstStyle/>
          <a:p>
            <a:endParaRPr lang="en-US" dirty="0"/>
          </a:p>
        </p:txBody>
      </p:sp>
      <p:sp>
        <p:nvSpPr>
          <p:cNvPr id="10" name="TextBox 9"/>
          <p:cNvSpPr txBox="1"/>
          <p:nvPr/>
        </p:nvSpPr>
        <p:spPr>
          <a:xfrm>
            <a:off x="427304" y="6469251"/>
            <a:ext cx="7228552" cy="369332"/>
          </a:xfrm>
          <a:prstGeom prst="rect">
            <a:avLst/>
          </a:prstGeom>
          <a:noFill/>
        </p:spPr>
        <p:txBody>
          <a:bodyPr wrap="square" rtlCol="0">
            <a:spAutoFit/>
          </a:bodyPr>
          <a:lstStyle/>
          <a:p>
            <a:r>
              <a:rPr lang="en-US" i="1" dirty="0" smtClean="0">
                <a:solidFill>
                  <a:schemeClr val="bg1"/>
                </a:solidFill>
                <a:latin typeface="Arial Rounded MT Bold"/>
              </a:rPr>
              <a:t>Chapter 15....</a:t>
            </a:r>
            <a:r>
              <a:rPr lang="en-US" i="1" dirty="0" smtClean="0">
                <a:solidFill>
                  <a:schemeClr val="accent1">
                    <a:lumMod val="40000"/>
                    <a:lumOff val="60000"/>
                  </a:schemeClr>
                </a:solidFill>
                <a:latin typeface="Arial Rounded MT Bold"/>
              </a:rPr>
              <a:t>the Song of Moses</a:t>
            </a:r>
            <a:endParaRPr lang="en-US" dirty="0">
              <a:solidFill>
                <a:schemeClr val="accent1">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5"/>
                                        </p:tgtEl>
                                        <p:attrNameLst>
                                          <p:attrName>style.visibility</p:attrName>
                                        </p:attrNameLst>
                                      </p:cBhvr>
                                      <p:to>
                                        <p:strVal val="visible"/>
                                      </p:to>
                                    </p:set>
                                    <p:anim calcmode="discrete" valueType="clr">
                                      <p:cBhvr override="childStyle">
                                        <p:cTn id="14"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
                                        </p:tgtEl>
                                        <p:attrNameLst>
                                          <p:attrName>fillcolor</p:attrName>
                                        </p:attrNameLst>
                                      </p:cBhvr>
                                      <p:tavLst>
                                        <p:tav tm="0">
                                          <p:val>
                                            <p:clrVal>
                                              <a:schemeClr val="accent2"/>
                                            </p:clrVal>
                                          </p:val>
                                        </p:tav>
                                        <p:tav tm="50000">
                                          <p:val>
                                            <p:clrVal>
                                              <a:schemeClr val="hlink"/>
                                            </p:clrVal>
                                          </p:val>
                                        </p:tav>
                                      </p:tavLst>
                                    </p:anim>
                                    <p:set>
                                      <p:cBhvr>
                                        <p:cTn id="16" dur="80"/>
                                        <p:tgtEl>
                                          <p:spTgt spid="5"/>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6"/>
                                        </p:tgtEl>
                                        <p:attrNameLst>
                                          <p:attrName>style.visibility</p:attrName>
                                        </p:attrNameLst>
                                      </p:cBhvr>
                                      <p:to>
                                        <p:strVal val="visible"/>
                                      </p:to>
                                    </p:set>
                                    <p:anim calcmode="discrete" valueType="clr">
                                      <p:cBhvr override="childStyle">
                                        <p:cTn id="21"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6"/>
                                        </p:tgtEl>
                                        <p:attrNameLst>
                                          <p:attrName>fillcolor</p:attrName>
                                        </p:attrNameLst>
                                      </p:cBhvr>
                                      <p:tavLst>
                                        <p:tav tm="0">
                                          <p:val>
                                            <p:clrVal>
                                              <a:schemeClr val="accent2"/>
                                            </p:clrVal>
                                          </p:val>
                                        </p:tav>
                                        <p:tav tm="50000">
                                          <p:val>
                                            <p:clrVal>
                                              <a:schemeClr val="hlink"/>
                                            </p:clrVal>
                                          </p:val>
                                        </p:tav>
                                      </p:tavLst>
                                    </p:anim>
                                    <p:set>
                                      <p:cBhvr>
                                        <p:cTn id="23" dur="80"/>
                                        <p:tgtEl>
                                          <p:spTgt spid="6"/>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7"/>
                                        </p:tgtEl>
                                        <p:attrNameLst>
                                          <p:attrName>style.visibility</p:attrName>
                                        </p:attrNameLst>
                                      </p:cBhvr>
                                      <p:to>
                                        <p:strVal val="visible"/>
                                      </p:to>
                                    </p:set>
                                    <p:anim calcmode="discrete" valueType="clr">
                                      <p:cBhvr override="childStyle">
                                        <p:cTn id="28"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
                                        </p:tgtEl>
                                        <p:attrNameLst>
                                          <p:attrName>fillcolor</p:attrName>
                                        </p:attrNameLst>
                                      </p:cBhvr>
                                      <p:tavLst>
                                        <p:tav tm="0">
                                          <p:val>
                                            <p:clrVal>
                                              <a:schemeClr val="accent2"/>
                                            </p:clrVal>
                                          </p:val>
                                        </p:tav>
                                        <p:tav tm="50000">
                                          <p:val>
                                            <p:clrVal>
                                              <a:schemeClr val="hlink"/>
                                            </p:clrVal>
                                          </p:val>
                                        </p:tav>
                                      </p:tavLst>
                                    </p:anim>
                                    <p:set>
                                      <p:cBhvr>
                                        <p:cTn id="30" dur="80"/>
                                        <p:tgtEl>
                                          <p:spTgt spid="7"/>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8"/>
                                        </p:tgtEl>
                                        <p:attrNameLst>
                                          <p:attrName>style.visibility</p:attrName>
                                        </p:attrNameLst>
                                      </p:cBhvr>
                                      <p:to>
                                        <p:strVal val="visible"/>
                                      </p:to>
                                    </p:set>
                                    <p:anim calcmode="discrete" valueType="clr">
                                      <p:cBhvr override="childStyle">
                                        <p:cTn id="35"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8"/>
                                        </p:tgtEl>
                                        <p:attrNameLst>
                                          <p:attrName>fillcolor</p:attrName>
                                        </p:attrNameLst>
                                      </p:cBhvr>
                                      <p:tavLst>
                                        <p:tav tm="0">
                                          <p:val>
                                            <p:clrVal>
                                              <a:schemeClr val="accent2"/>
                                            </p:clrVal>
                                          </p:val>
                                        </p:tav>
                                        <p:tav tm="50000">
                                          <p:val>
                                            <p:clrVal>
                                              <a:schemeClr val="hlink"/>
                                            </p:clrVal>
                                          </p:val>
                                        </p:tav>
                                      </p:tavLst>
                                    </p:anim>
                                    <p:set>
                                      <p:cBhvr>
                                        <p:cTn id="37" dur="80"/>
                                        <p:tgtEl>
                                          <p:spTgt spid="8"/>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10"/>
                                        </p:tgtEl>
                                        <p:attrNameLst>
                                          <p:attrName>style.visibility</p:attrName>
                                        </p:attrNameLst>
                                      </p:cBhvr>
                                      <p:to>
                                        <p:strVal val="visible"/>
                                      </p:to>
                                    </p:set>
                                    <p:anim calcmode="discrete" valueType="clr">
                                      <p:cBhvr override="childStyle">
                                        <p:cTn id="42"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10"/>
                                        </p:tgtEl>
                                        <p:attrNameLst>
                                          <p:attrName>fillcolor</p:attrName>
                                        </p:attrNameLst>
                                      </p:cBhvr>
                                      <p:tavLst>
                                        <p:tav tm="0">
                                          <p:val>
                                            <p:clrVal>
                                              <a:schemeClr val="accent2"/>
                                            </p:clrVal>
                                          </p:val>
                                        </p:tav>
                                        <p:tav tm="50000">
                                          <p:val>
                                            <p:clrVal>
                                              <a:schemeClr val="hlink"/>
                                            </p:clrVal>
                                          </p:val>
                                        </p:tav>
                                      </p:tavLst>
                                    </p:anim>
                                    <p:set>
                                      <p:cBhvr>
                                        <p:cTn id="44" dur="80"/>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0" grpId="0"/>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Box 5"/>
          <p:cNvSpPr txBox="1"/>
          <p:nvPr/>
        </p:nvSpPr>
        <p:spPr>
          <a:xfrm>
            <a:off x="256347" y="314574"/>
            <a:ext cx="8401177" cy="1015663"/>
          </a:xfrm>
          <a:prstGeom prst="rect">
            <a:avLst/>
          </a:prstGeom>
          <a:noFill/>
        </p:spPr>
        <p:txBody>
          <a:bodyPr wrap="square" rtlCol="0">
            <a:spAutoFit/>
          </a:bodyPr>
          <a:lstStyle/>
          <a:p>
            <a:endParaRPr lang="en-US" sz="2000" i="1" dirty="0" smtClean="0">
              <a:solidFill>
                <a:schemeClr val="bg1"/>
              </a:solidFill>
              <a:latin typeface="Arial Black"/>
            </a:endParaRPr>
          </a:p>
          <a:p>
            <a:endParaRPr lang="en-US" sz="2000" i="1" dirty="0" smtClean="0">
              <a:solidFill>
                <a:schemeClr val="bg1"/>
              </a:solidFill>
              <a:latin typeface="Arial Black"/>
            </a:endParaRPr>
          </a:p>
          <a:p>
            <a:r>
              <a:rPr lang="en-US" sz="2000" i="1" dirty="0" smtClean="0">
                <a:solidFill>
                  <a:schemeClr val="bg1"/>
                </a:solidFill>
                <a:latin typeface="Arial Rounded MT Bold"/>
              </a:rPr>
              <a:t>                         </a:t>
            </a:r>
            <a:endParaRPr lang="en-US" sz="2000" i="1" dirty="0">
              <a:solidFill>
                <a:schemeClr val="bg1"/>
              </a:solidFill>
              <a:latin typeface="Arial Rounded MT Bold"/>
            </a:endParaRPr>
          </a:p>
        </p:txBody>
      </p:sp>
      <p:sp>
        <p:nvSpPr>
          <p:cNvPr id="28" name="TextBox 27"/>
          <p:cNvSpPr txBox="1"/>
          <p:nvPr/>
        </p:nvSpPr>
        <p:spPr>
          <a:xfrm>
            <a:off x="6787122" y="4653113"/>
            <a:ext cx="2209991" cy="369332"/>
          </a:xfrm>
          <a:prstGeom prst="rect">
            <a:avLst/>
          </a:prstGeom>
          <a:noFill/>
        </p:spPr>
        <p:txBody>
          <a:bodyPr wrap="square" rtlCol="0">
            <a:spAutoFit/>
          </a:bodyPr>
          <a:lstStyle/>
          <a:p>
            <a:endParaRPr lang="en-US" dirty="0"/>
          </a:p>
        </p:txBody>
      </p:sp>
      <p:sp>
        <p:nvSpPr>
          <p:cNvPr id="33" name="TextBox 32"/>
          <p:cNvSpPr txBox="1"/>
          <p:nvPr/>
        </p:nvSpPr>
        <p:spPr>
          <a:xfrm>
            <a:off x="688434" y="3373838"/>
            <a:ext cx="1281910" cy="1231106"/>
          </a:xfrm>
          <a:prstGeom prst="rect">
            <a:avLst/>
          </a:prstGeom>
          <a:noFill/>
        </p:spPr>
        <p:txBody>
          <a:bodyPr wrap="square" rtlCol="0">
            <a:spAutoFit/>
          </a:bodyPr>
          <a:lstStyle/>
          <a:p>
            <a:r>
              <a:rPr lang="en-US" i="1" dirty="0" smtClean="0">
                <a:solidFill>
                  <a:schemeClr val="bg1"/>
                </a:solidFill>
                <a:latin typeface="Arial Rounded MT Bold"/>
              </a:rPr>
              <a:t>      </a:t>
            </a:r>
            <a:endParaRPr lang="en-US" sz="2800" i="1" dirty="0" smtClean="0">
              <a:solidFill>
                <a:schemeClr val="bg1"/>
              </a:solidFill>
              <a:latin typeface="Arial Rounded MT Bold"/>
            </a:endParaRPr>
          </a:p>
          <a:p>
            <a:endParaRPr lang="en-US" i="1" dirty="0" smtClean="0">
              <a:solidFill>
                <a:schemeClr val="bg1"/>
              </a:solidFill>
              <a:latin typeface="Arial Rounded MT Bold"/>
            </a:endParaRPr>
          </a:p>
          <a:p>
            <a:endParaRPr lang="en-US" i="1" dirty="0" smtClean="0">
              <a:solidFill>
                <a:schemeClr val="bg1"/>
              </a:solidFill>
              <a:latin typeface="Arial Rounded MT Bold"/>
            </a:endParaRPr>
          </a:p>
          <a:p>
            <a:r>
              <a:rPr lang="en-US" i="1" dirty="0" smtClean="0">
                <a:solidFill>
                  <a:schemeClr val="bg1"/>
                </a:solidFill>
                <a:latin typeface="Arial Rounded MT Bold"/>
              </a:rPr>
              <a:t> </a:t>
            </a:r>
            <a:r>
              <a:rPr lang="en-US" sz="2000" i="1" dirty="0" smtClean="0">
                <a:solidFill>
                  <a:schemeClr val="bg1"/>
                </a:solidFill>
                <a:latin typeface="Arial Rounded MT Bold"/>
              </a:rPr>
              <a:t> </a:t>
            </a:r>
            <a:endParaRPr lang="en-US" sz="2000" i="1" dirty="0">
              <a:solidFill>
                <a:schemeClr val="bg1"/>
              </a:solidFill>
              <a:latin typeface="Arial Rounded MT Bold"/>
            </a:endParaRPr>
          </a:p>
        </p:txBody>
      </p:sp>
      <p:sp>
        <p:nvSpPr>
          <p:cNvPr id="52" name="TextBox 51"/>
          <p:cNvSpPr txBox="1"/>
          <p:nvPr/>
        </p:nvSpPr>
        <p:spPr>
          <a:xfrm>
            <a:off x="5962954" y="960905"/>
            <a:ext cx="3181046" cy="369332"/>
          </a:xfrm>
          <a:prstGeom prst="rect">
            <a:avLst/>
          </a:prstGeom>
          <a:noFill/>
        </p:spPr>
        <p:txBody>
          <a:bodyPr wrap="square" rtlCol="0">
            <a:spAutoFit/>
          </a:bodyPr>
          <a:lstStyle/>
          <a:p>
            <a:r>
              <a:rPr lang="en-US" i="1" dirty="0" smtClean="0">
                <a:solidFill>
                  <a:srgbClr val="FFFF00"/>
                </a:solidFill>
                <a:latin typeface="Arial Rounded MT Bold"/>
              </a:rPr>
              <a:t>  </a:t>
            </a:r>
            <a:endParaRPr lang="en-US" i="1" dirty="0">
              <a:solidFill>
                <a:srgbClr val="FFFF00"/>
              </a:solidFill>
              <a:latin typeface="Arial Rounded MT Bold"/>
            </a:endParaRPr>
          </a:p>
        </p:txBody>
      </p:sp>
      <p:sp>
        <p:nvSpPr>
          <p:cNvPr id="29" name="TextBox 28"/>
          <p:cNvSpPr txBox="1"/>
          <p:nvPr/>
        </p:nvSpPr>
        <p:spPr>
          <a:xfrm>
            <a:off x="3621477" y="5741143"/>
            <a:ext cx="2588656" cy="369332"/>
          </a:xfrm>
          <a:prstGeom prst="rect">
            <a:avLst/>
          </a:prstGeom>
          <a:noFill/>
        </p:spPr>
        <p:txBody>
          <a:bodyPr wrap="square" rtlCol="0">
            <a:spAutoFit/>
          </a:bodyPr>
          <a:lstStyle/>
          <a:p>
            <a:r>
              <a:rPr lang="en-US" i="1" dirty="0" smtClean="0">
                <a:solidFill>
                  <a:schemeClr val="bg1"/>
                </a:solidFill>
                <a:latin typeface="Arial Rounded MT Bold"/>
              </a:rPr>
              <a:t> </a:t>
            </a:r>
            <a:endParaRPr lang="en-US" i="1" dirty="0">
              <a:solidFill>
                <a:schemeClr val="bg1"/>
              </a:solidFill>
              <a:latin typeface="Arial Rounded MT Bold"/>
            </a:endParaRPr>
          </a:p>
        </p:txBody>
      </p:sp>
      <p:sp>
        <p:nvSpPr>
          <p:cNvPr id="38" name="TextBox 37"/>
          <p:cNvSpPr txBox="1"/>
          <p:nvPr/>
        </p:nvSpPr>
        <p:spPr>
          <a:xfrm>
            <a:off x="0" y="6110475"/>
            <a:ext cx="8740766" cy="369332"/>
          </a:xfrm>
          <a:prstGeom prst="rect">
            <a:avLst/>
          </a:prstGeom>
          <a:noFill/>
        </p:spPr>
        <p:txBody>
          <a:bodyPr wrap="square" rtlCol="0">
            <a:spAutoFit/>
          </a:bodyPr>
          <a:lstStyle/>
          <a:p>
            <a:endParaRPr lang="en-US" i="1" dirty="0">
              <a:solidFill>
                <a:schemeClr val="tx2">
                  <a:lumMod val="20000"/>
                  <a:lumOff val="80000"/>
                </a:schemeClr>
              </a:solidFill>
              <a:latin typeface="Arial Rounded MT Bold"/>
            </a:endParaRPr>
          </a:p>
        </p:txBody>
      </p:sp>
      <p:sp>
        <p:nvSpPr>
          <p:cNvPr id="39" name="TextBox 38"/>
          <p:cNvSpPr txBox="1"/>
          <p:nvPr/>
        </p:nvSpPr>
        <p:spPr>
          <a:xfrm>
            <a:off x="1139477" y="3680564"/>
            <a:ext cx="1863517" cy="707886"/>
          </a:xfrm>
          <a:prstGeom prst="rect">
            <a:avLst/>
          </a:prstGeom>
          <a:noFill/>
        </p:spPr>
        <p:txBody>
          <a:bodyPr wrap="square" rtlCol="0">
            <a:spAutoFit/>
          </a:bodyPr>
          <a:lstStyle/>
          <a:p>
            <a:endParaRPr lang="en-US" sz="2000" i="1" dirty="0" smtClean="0">
              <a:solidFill>
                <a:schemeClr val="bg1"/>
              </a:solidFill>
              <a:latin typeface="Arial Rounded MT Bold"/>
            </a:endParaRPr>
          </a:p>
          <a:p>
            <a:endParaRPr lang="en-US" sz="2000" i="1" dirty="0" smtClean="0">
              <a:solidFill>
                <a:schemeClr val="bg1"/>
              </a:solidFill>
              <a:latin typeface="Arial Rounded MT Bold"/>
            </a:endParaRPr>
          </a:p>
        </p:txBody>
      </p:sp>
      <p:sp>
        <p:nvSpPr>
          <p:cNvPr id="44" name="TextBox 43"/>
          <p:cNvSpPr txBox="1"/>
          <p:nvPr/>
        </p:nvSpPr>
        <p:spPr>
          <a:xfrm>
            <a:off x="6210134" y="3152981"/>
            <a:ext cx="2205374" cy="461665"/>
          </a:xfrm>
          <a:prstGeom prst="rect">
            <a:avLst/>
          </a:prstGeom>
          <a:noFill/>
        </p:spPr>
        <p:txBody>
          <a:bodyPr wrap="square" rtlCol="0">
            <a:spAutoFit/>
          </a:bodyPr>
          <a:lstStyle/>
          <a:p>
            <a:r>
              <a:rPr lang="en-US" sz="2400" i="1" dirty="0" smtClean="0">
                <a:solidFill>
                  <a:schemeClr val="accent4">
                    <a:lumMod val="40000"/>
                    <a:lumOff val="60000"/>
                  </a:schemeClr>
                </a:solidFill>
                <a:latin typeface="PortagoITC TT"/>
              </a:rPr>
              <a:t>	</a:t>
            </a:r>
            <a:endParaRPr lang="en-US" sz="2400" i="1" dirty="0">
              <a:solidFill>
                <a:schemeClr val="accent4">
                  <a:lumMod val="40000"/>
                  <a:lumOff val="60000"/>
                </a:schemeClr>
              </a:solidFill>
              <a:latin typeface="PortagoITC TT"/>
            </a:endParaRPr>
          </a:p>
        </p:txBody>
      </p:sp>
      <p:sp>
        <p:nvSpPr>
          <p:cNvPr id="12" name="TextBox 11"/>
          <p:cNvSpPr txBox="1"/>
          <p:nvPr/>
        </p:nvSpPr>
        <p:spPr>
          <a:xfrm>
            <a:off x="256347" y="0"/>
            <a:ext cx="8401177" cy="4154983"/>
          </a:xfrm>
          <a:prstGeom prst="rect">
            <a:avLst/>
          </a:prstGeom>
          <a:noFill/>
        </p:spPr>
        <p:txBody>
          <a:bodyPr wrap="square" rtlCol="0">
            <a:spAutoFit/>
          </a:bodyPr>
          <a:lstStyle/>
          <a:p>
            <a:r>
              <a:rPr lang="en-US" sz="2400" i="1" dirty="0" smtClean="0">
                <a:solidFill>
                  <a:schemeClr val="accent1">
                    <a:lumMod val="60000"/>
                    <a:lumOff val="40000"/>
                  </a:schemeClr>
                </a:solidFill>
                <a:latin typeface="Arial Rounded MT Bold"/>
              </a:rPr>
              <a:t>.</a:t>
            </a:r>
            <a:r>
              <a:rPr lang="en-US" sz="2400" i="1" dirty="0" smtClean="0">
                <a:solidFill>
                  <a:schemeClr val="accent1">
                    <a:lumMod val="60000"/>
                    <a:lumOff val="40000"/>
                  </a:schemeClr>
                </a:solidFill>
                <a:latin typeface="Arial Rounded MT Bold"/>
              </a:rPr>
              <a:t>...</a:t>
            </a:r>
            <a:r>
              <a:rPr lang="en-US" sz="2400" i="1" dirty="0" smtClean="0">
                <a:solidFill>
                  <a:schemeClr val="accent1">
                    <a:lumMod val="60000"/>
                    <a:lumOff val="40000"/>
                  </a:schemeClr>
                </a:solidFill>
                <a:latin typeface="Arial Rounded MT Bold"/>
              </a:rPr>
              <a:t> The Intermission, which interrupts the flow of the Tribulation, discusses over arching Bible Themes. </a:t>
            </a:r>
            <a:r>
              <a:rPr lang="en-US" sz="2400" i="1" dirty="0" smtClean="0">
                <a:solidFill>
                  <a:schemeClr val="accent1">
                    <a:lumMod val="60000"/>
                    <a:lumOff val="40000"/>
                  </a:schemeClr>
                </a:solidFill>
                <a:latin typeface="Arial Rounded MT Bold"/>
              </a:rPr>
              <a:t>(Chaps 10-15</a:t>
            </a:r>
            <a:r>
              <a:rPr lang="en-US" sz="2400" i="1" dirty="0" smtClean="0">
                <a:solidFill>
                  <a:schemeClr val="accent1">
                    <a:lumMod val="60000"/>
                    <a:lumOff val="40000"/>
                  </a:schemeClr>
                </a:solidFill>
                <a:latin typeface="Arial Rounded MT Bold"/>
              </a:rPr>
              <a:t>) for the whole redemption of mankind.</a:t>
            </a:r>
          </a:p>
          <a:p>
            <a:r>
              <a:rPr lang="en-US" sz="2400" i="1" dirty="0" smtClean="0">
                <a:solidFill>
                  <a:schemeClr val="accent1">
                    <a:lumMod val="60000"/>
                    <a:lumOff val="40000"/>
                  </a:schemeClr>
                </a:solidFill>
                <a:latin typeface="Arial Rounded MT Bold"/>
              </a:rPr>
              <a:t> </a:t>
            </a:r>
            <a:endParaRPr lang="en-US" sz="2400" i="1" dirty="0" smtClean="0">
              <a:solidFill>
                <a:schemeClr val="accent1">
                  <a:lumMod val="60000"/>
                  <a:lumOff val="40000"/>
                </a:schemeClr>
              </a:solidFill>
              <a:latin typeface="Arial Rounded MT Bold"/>
            </a:endParaRPr>
          </a:p>
          <a:p>
            <a:r>
              <a:rPr lang="en-US" sz="2400" i="1" dirty="0" smtClean="0">
                <a:solidFill>
                  <a:srgbClr val="FFFF00"/>
                </a:solidFill>
                <a:latin typeface="Arial Rounded MT Bold"/>
              </a:rPr>
              <a:t>And we just finished </a:t>
            </a:r>
            <a:r>
              <a:rPr lang="en-US" sz="2400" i="1" dirty="0" smtClean="0">
                <a:solidFill>
                  <a:schemeClr val="bg1"/>
                </a:solidFill>
                <a:latin typeface="Arial Rounded MT Bold"/>
              </a:rPr>
              <a:t> </a:t>
            </a:r>
            <a:r>
              <a:rPr lang="en-US" sz="2400" i="1" dirty="0" smtClean="0">
                <a:solidFill>
                  <a:srgbClr val="FFFF00"/>
                </a:solidFill>
                <a:latin typeface="Arial Rounded MT Bold"/>
              </a:rPr>
              <a:t>Revelation 12:4....the dragon stands before the woman about to give </a:t>
            </a:r>
            <a:r>
              <a:rPr lang="en-US" sz="2400" i="1" dirty="0" smtClean="0">
                <a:solidFill>
                  <a:srgbClr val="FFFF00"/>
                </a:solidFill>
                <a:latin typeface="Arial Rounded MT Bold"/>
              </a:rPr>
              <a:t>birth,.so</a:t>
            </a:r>
            <a:r>
              <a:rPr lang="en-US" sz="2400" i="1" dirty="0" smtClean="0">
                <a:solidFill>
                  <a:srgbClr val="FFFF00"/>
                </a:solidFill>
                <a:latin typeface="Arial Rounded MT Bold"/>
              </a:rPr>
              <a:t> he might devour her child.”  A picture of Israel giving birth to </a:t>
            </a:r>
            <a:r>
              <a:rPr lang="en-US" sz="2400" i="1" dirty="0" smtClean="0">
                <a:solidFill>
                  <a:srgbClr val="FFFF00"/>
                </a:solidFill>
                <a:latin typeface="Arial Rounded MT Bold"/>
              </a:rPr>
              <a:t>Christ and the Dragon (the enemy, always attempting to destroy the Child) is carried over into Revelation 13.  This is the </a:t>
            </a:r>
            <a:r>
              <a:rPr lang="en-US" sz="2400" i="1" dirty="0" smtClean="0">
                <a:solidFill>
                  <a:srgbClr val="FFFF00"/>
                </a:solidFill>
                <a:latin typeface="Arial Rounded MT Bold"/>
              </a:rPr>
              <a:t>greatest theme of the whole Bible and starts in the Garden and goes to the end of Time. </a:t>
            </a:r>
            <a:endParaRPr lang="en-US" sz="2400" i="1" dirty="0">
              <a:solidFill>
                <a:srgbClr val="FFFF00"/>
              </a:solidFill>
              <a:latin typeface="Arial Rounded MT Bold"/>
            </a:endParaRPr>
          </a:p>
        </p:txBody>
      </p:sp>
      <p:pic>
        <p:nvPicPr>
          <p:cNvPr id="11" name="Picture 10" descr="Screen shot 2023-10-07 at 4.14.08 PM.png"/>
          <p:cNvPicPr>
            <a:picLocks noChangeAspect="1"/>
          </p:cNvPicPr>
          <p:nvPr/>
        </p:nvPicPr>
        <p:blipFill>
          <a:blip r:embed="rId2"/>
          <a:stretch>
            <a:fillRect/>
          </a:stretch>
        </p:blipFill>
        <p:spPr>
          <a:xfrm>
            <a:off x="3869470" y="4132987"/>
            <a:ext cx="4546037" cy="2636107"/>
          </a:xfrm>
          <a:prstGeom prst="rect">
            <a:avLst/>
          </a:prstGeom>
        </p:spPr>
      </p:pic>
      <p:sp>
        <p:nvSpPr>
          <p:cNvPr id="13" name="TextBox 12"/>
          <p:cNvSpPr txBox="1"/>
          <p:nvPr/>
        </p:nvSpPr>
        <p:spPr>
          <a:xfrm>
            <a:off x="287778" y="4132987"/>
            <a:ext cx="3581691" cy="2554545"/>
          </a:xfrm>
          <a:prstGeom prst="rect">
            <a:avLst/>
          </a:prstGeom>
          <a:noFill/>
        </p:spPr>
        <p:txBody>
          <a:bodyPr wrap="square" rtlCol="0">
            <a:spAutoFit/>
          </a:bodyPr>
          <a:lstStyle/>
          <a:p>
            <a:r>
              <a:rPr lang="en-US" sz="2000" i="1" dirty="0" smtClean="0">
                <a:solidFill>
                  <a:schemeClr val="bg1"/>
                </a:solidFill>
                <a:latin typeface="Arial Rounded MT Bold"/>
              </a:rPr>
              <a:t>This Woman </a:t>
            </a:r>
            <a:r>
              <a:rPr lang="en-US" sz="2000" i="1" dirty="0" smtClean="0">
                <a:solidFill>
                  <a:schemeClr val="bg1"/>
                </a:solidFill>
                <a:latin typeface="Arial Rounded MT Bold"/>
              </a:rPr>
              <a:t>is discussed in such a way as</a:t>
            </a:r>
            <a:r>
              <a:rPr lang="en-US" sz="2000" i="1" dirty="0" smtClean="0">
                <a:solidFill>
                  <a:schemeClr val="bg1"/>
                </a:solidFill>
                <a:latin typeface="Arial Rounded MT Bold"/>
              </a:rPr>
              <a:t> harkening </a:t>
            </a:r>
            <a:r>
              <a:rPr lang="en-US" sz="2000" i="1" dirty="0" smtClean="0">
                <a:solidFill>
                  <a:schemeClr val="bg1"/>
                </a:solidFill>
                <a:latin typeface="Arial Rounded MT Bold"/>
              </a:rPr>
              <a:t>back to Joseph’s </a:t>
            </a:r>
            <a:r>
              <a:rPr lang="en-US" sz="2000" i="1" dirty="0" smtClean="0">
                <a:solidFill>
                  <a:schemeClr val="bg1"/>
                </a:solidFill>
                <a:latin typeface="Arial Rounded MT Bold"/>
              </a:rPr>
              <a:t>sheaves, the sheaves </a:t>
            </a:r>
            <a:r>
              <a:rPr lang="en-US" sz="2000" i="1" dirty="0" smtClean="0">
                <a:solidFill>
                  <a:schemeClr val="bg1"/>
                </a:solidFill>
                <a:latin typeface="Arial Rounded MT Bold"/>
              </a:rPr>
              <a:t>of Israel, and the sun and the moon. She stands on the moon with the sun in her face and delivers Messiah.</a:t>
            </a:r>
            <a:endParaRPr lang="en-US" sz="2000" i="1" dirty="0">
              <a:solidFill>
                <a:schemeClr val="bg1"/>
              </a:solidFill>
              <a:latin typeface="Arial Rounded MT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7" presetClass="entr" presetSubtype="0" fill="hold" grpId="0" nodeType="clickEffect">
                                  <p:stCondLst>
                                    <p:cond delay="0"/>
                                  </p:stCondLst>
                                  <p:iterate type="lt">
                                    <p:tmPct val="50000"/>
                                  </p:iterate>
                                  <p:childTnLst>
                                    <p:set>
                                      <p:cBhvr>
                                        <p:cTn id="12" dur="1" fill="hold">
                                          <p:stCondLst>
                                            <p:cond delay="0"/>
                                          </p:stCondLst>
                                        </p:cTn>
                                        <p:tgtEl>
                                          <p:spTgt spid="13"/>
                                        </p:tgtEl>
                                        <p:attrNameLst>
                                          <p:attrName>style.visibility</p:attrName>
                                        </p:attrNameLst>
                                      </p:cBhvr>
                                      <p:to>
                                        <p:strVal val="visible"/>
                                      </p:to>
                                    </p:set>
                                    <p:anim calcmode="discrete" valueType="clr">
                                      <p:cBhvr override="childStyle">
                                        <p:cTn id="13" dur="8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13"/>
                                        </p:tgtEl>
                                        <p:attrNameLst>
                                          <p:attrName>fillcolor</p:attrName>
                                        </p:attrNameLst>
                                      </p:cBhvr>
                                      <p:tavLst>
                                        <p:tav tm="0">
                                          <p:val>
                                            <p:clrVal>
                                              <a:schemeClr val="accent2"/>
                                            </p:clrVal>
                                          </p:val>
                                        </p:tav>
                                        <p:tav tm="50000">
                                          <p:val>
                                            <p:clrVal>
                                              <a:schemeClr val="hlink"/>
                                            </p:clrVal>
                                          </p:val>
                                        </p:tav>
                                      </p:tavLst>
                                    </p:anim>
                                    <p:set>
                                      <p:cBhvr>
                                        <p:cTn id="15" dur="80"/>
                                        <p:tgtEl>
                                          <p:spTgt spid="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Box 5"/>
          <p:cNvSpPr txBox="1"/>
          <p:nvPr/>
        </p:nvSpPr>
        <p:spPr>
          <a:xfrm>
            <a:off x="256347" y="314574"/>
            <a:ext cx="8401177" cy="1015663"/>
          </a:xfrm>
          <a:prstGeom prst="rect">
            <a:avLst/>
          </a:prstGeom>
          <a:noFill/>
        </p:spPr>
        <p:txBody>
          <a:bodyPr wrap="square" rtlCol="0">
            <a:spAutoFit/>
          </a:bodyPr>
          <a:lstStyle/>
          <a:p>
            <a:endParaRPr lang="en-US" sz="2000" i="1" dirty="0" smtClean="0">
              <a:solidFill>
                <a:schemeClr val="bg1"/>
              </a:solidFill>
              <a:latin typeface="Arial Black"/>
            </a:endParaRPr>
          </a:p>
          <a:p>
            <a:endParaRPr lang="en-US" sz="2000" i="1" dirty="0" smtClean="0">
              <a:solidFill>
                <a:schemeClr val="bg1"/>
              </a:solidFill>
              <a:latin typeface="Arial Black"/>
            </a:endParaRPr>
          </a:p>
          <a:p>
            <a:r>
              <a:rPr lang="en-US" sz="2000" i="1" dirty="0" smtClean="0">
                <a:solidFill>
                  <a:schemeClr val="bg1"/>
                </a:solidFill>
                <a:latin typeface="Arial Rounded MT Bold"/>
              </a:rPr>
              <a:t>                         </a:t>
            </a:r>
            <a:endParaRPr lang="en-US" sz="2000" i="1" dirty="0">
              <a:solidFill>
                <a:schemeClr val="bg1"/>
              </a:solidFill>
              <a:latin typeface="Arial Rounded MT Bold"/>
            </a:endParaRPr>
          </a:p>
        </p:txBody>
      </p:sp>
      <p:sp>
        <p:nvSpPr>
          <p:cNvPr id="28" name="TextBox 27"/>
          <p:cNvSpPr txBox="1"/>
          <p:nvPr/>
        </p:nvSpPr>
        <p:spPr>
          <a:xfrm>
            <a:off x="6787122" y="4653113"/>
            <a:ext cx="2209991" cy="369332"/>
          </a:xfrm>
          <a:prstGeom prst="rect">
            <a:avLst/>
          </a:prstGeom>
          <a:noFill/>
        </p:spPr>
        <p:txBody>
          <a:bodyPr wrap="square" rtlCol="0">
            <a:spAutoFit/>
          </a:bodyPr>
          <a:lstStyle/>
          <a:p>
            <a:endParaRPr lang="en-US" dirty="0"/>
          </a:p>
        </p:txBody>
      </p:sp>
      <p:sp>
        <p:nvSpPr>
          <p:cNvPr id="42" name="TextBox 41"/>
          <p:cNvSpPr txBox="1"/>
          <p:nvPr/>
        </p:nvSpPr>
        <p:spPr>
          <a:xfrm>
            <a:off x="1689490" y="6257835"/>
            <a:ext cx="2650205" cy="400110"/>
          </a:xfrm>
          <a:prstGeom prst="rect">
            <a:avLst/>
          </a:prstGeom>
          <a:noFill/>
        </p:spPr>
        <p:txBody>
          <a:bodyPr wrap="square" rtlCol="0">
            <a:spAutoFit/>
          </a:bodyPr>
          <a:lstStyle/>
          <a:p>
            <a:r>
              <a:rPr lang="en-US" sz="2000" i="1" dirty="0" smtClean="0">
                <a:solidFill>
                  <a:srgbClr val="FFFF00"/>
                </a:solidFill>
                <a:latin typeface="Arial Rounded MT Bold"/>
              </a:rPr>
              <a:t>     </a:t>
            </a:r>
            <a:r>
              <a:rPr lang="en-US" sz="2000" i="1" dirty="0" smtClean="0">
                <a:solidFill>
                  <a:srgbClr val="FFFF00"/>
                </a:solidFill>
                <a:latin typeface="Arial Rounded MT Bold"/>
              </a:rPr>
              <a:t> </a:t>
            </a:r>
            <a:endParaRPr lang="en-US" sz="2000" i="1" dirty="0">
              <a:solidFill>
                <a:srgbClr val="FFFF00"/>
              </a:solidFill>
              <a:latin typeface="Arial Rounded MT Bold"/>
            </a:endParaRPr>
          </a:p>
        </p:txBody>
      </p:sp>
      <p:sp>
        <p:nvSpPr>
          <p:cNvPr id="43" name="TextBox 42"/>
          <p:cNvSpPr txBox="1"/>
          <p:nvPr/>
        </p:nvSpPr>
        <p:spPr>
          <a:xfrm>
            <a:off x="4563502" y="802272"/>
            <a:ext cx="1496439" cy="369332"/>
          </a:xfrm>
          <a:prstGeom prst="rect">
            <a:avLst/>
          </a:prstGeom>
          <a:noFill/>
        </p:spPr>
        <p:txBody>
          <a:bodyPr wrap="square" rtlCol="0">
            <a:spAutoFit/>
          </a:bodyPr>
          <a:lstStyle/>
          <a:p>
            <a:r>
              <a:rPr lang="en-US" i="1" dirty="0" smtClean="0">
                <a:solidFill>
                  <a:schemeClr val="tx2">
                    <a:lumMod val="20000"/>
                    <a:lumOff val="80000"/>
                  </a:schemeClr>
                </a:solidFill>
                <a:latin typeface="Arial Rounded MT Bold"/>
              </a:rPr>
              <a:t>   </a:t>
            </a:r>
            <a:r>
              <a:rPr lang="en-US" i="1" dirty="0" smtClean="0">
                <a:solidFill>
                  <a:schemeClr val="tx2">
                    <a:lumMod val="20000"/>
                    <a:lumOff val="80000"/>
                  </a:schemeClr>
                </a:solidFill>
                <a:latin typeface="Arial Rounded MT Bold"/>
              </a:rPr>
              <a:t> </a:t>
            </a:r>
            <a:endParaRPr lang="en-US" sz="2000" i="1" dirty="0">
              <a:solidFill>
                <a:srgbClr val="FFFF00"/>
              </a:solidFill>
              <a:latin typeface="Arial Rounded MT Bold"/>
            </a:endParaRPr>
          </a:p>
        </p:txBody>
      </p:sp>
      <p:sp>
        <p:nvSpPr>
          <p:cNvPr id="32" name="TextBox 31"/>
          <p:cNvSpPr txBox="1"/>
          <p:nvPr/>
        </p:nvSpPr>
        <p:spPr>
          <a:xfrm>
            <a:off x="2036128" y="1817935"/>
            <a:ext cx="2407454" cy="307777"/>
          </a:xfrm>
          <a:prstGeom prst="rect">
            <a:avLst/>
          </a:prstGeom>
          <a:noFill/>
        </p:spPr>
        <p:txBody>
          <a:bodyPr wrap="square" rtlCol="0">
            <a:spAutoFit/>
          </a:bodyPr>
          <a:lstStyle/>
          <a:p>
            <a:r>
              <a:rPr lang="en-US" sz="1400" i="1" dirty="0" smtClean="0">
                <a:latin typeface="Arial Rounded MT Bold"/>
              </a:rPr>
              <a:t>The Church for 2000 yrs</a:t>
            </a:r>
            <a:endParaRPr lang="en-US" sz="1400" i="1" dirty="0">
              <a:latin typeface="Arial Rounded MT Bold"/>
            </a:endParaRPr>
          </a:p>
        </p:txBody>
      </p:sp>
      <p:sp>
        <p:nvSpPr>
          <p:cNvPr id="34" name="TextBox 33"/>
          <p:cNvSpPr txBox="1"/>
          <p:nvPr/>
        </p:nvSpPr>
        <p:spPr>
          <a:xfrm>
            <a:off x="256347" y="0"/>
            <a:ext cx="8586463" cy="2554545"/>
          </a:xfrm>
          <a:prstGeom prst="rect">
            <a:avLst/>
          </a:prstGeom>
          <a:noFill/>
        </p:spPr>
        <p:txBody>
          <a:bodyPr wrap="square" rtlCol="0">
            <a:spAutoFit/>
          </a:bodyPr>
          <a:lstStyle/>
          <a:p>
            <a:r>
              <a:rPr lang="en-US" sz="2000" i="1" dirty="0" smtClean="0">
                <a:solidFill>
                  <a:schemeClr val="bg1"/>
                </a:solidFill>
                <a:latin typeface="Arial Rounded MT Bold"/>
              </a:rPr>
              <a:t>God reveals mysteries  to those who love Him. Often “Mysteries” things intimated in the Old Testament are revealed in the New. The Old Testament is like the moon (which appears to have light, but has no light of its own, being a reflection of the light of the sun)  In Rev. 12 the moon (the Old Testament) is the foundation upon which the woman stands, it can only reflect the truth as found in the New Testament, the light which </a:t>
            </a:r>
            <a:r>
              <a:rPr lang="en-US" sz="2000" i="1" dirty="0" err="1" smtClean="0">
                <a:solidFill>
                  <a:schemeClr val="bg1"/>
                </a:solidFill>
                <a:latin typeface="Arial Rounded MT Bold"/>
              </a:rPr>
              <a:t>illumens</a:t>
            </a:r>
            <a:r>
              <a:rPr lang="en-US" sz="2000" i="1" dirty="0" smtClean="0">
                <a:solidFill>
                  <a:schemeClr val="bg1"/>
                </a:solidFill>
                <a:latin typeface="Arial Rounded MT Bold"/>
              </a:rPr>
              <a:t> her face.  The old intimates and the New illuminates. There are many of these mysteries:</a:t>
            </a:r>
          </a:p>
        </p:txBody>
      </p:sp>
      <p:sp>
        <p:nvSpPr>
          <p:cNvPr id="38" name="TextBox 37"/>
          <p:cNvSpPr txBox="1"/>
          <p:nvPr/>
        </p:nvSpPr>
        <p:spPr>
          <a:xfrm>
            <a:off x="771520" y="2886193"/>
            <a:ext cx="8071290" cy="400110"/>
          </a:xfrm>
          <a:prstGeom prst="rect">
            <a:avLst/>
          </a:prstGeom>
          <a:noFill/>
        </p:spPr>
        <p:txBody>
          <a:bodyPr wrap="square" rtlCol="0">
            <a:spAutoFit/>
          </a:bodyPr>
          <a:lstStyle/>
          <a:p>
            <a:r>
              <a:rPr lang="en-US" sz="2000" i="1" dirty="0" smtClean="0">
                <a:solidFill>
                  <a:srgbClr val="FFFF00"/>
                </a:solidFill>
                <a:latin typeface="Arial Rounded MT Bold"/>
              </a:rPr>
              <a:t>1. The mystery of the Kingdom...Mat. 13</a:t>
            </a:r>
          </a:p>
        </p:txBody>
      </p:sp>
      <p:sp>
        <p:nvSpPr>
          <p:cNvPr id="40" name="TextBox 39"/>
          <p:cNvSpPr txBox="1"/>
          <p:nvPr/>
        </p:nvSpPr>
        <p:spPr>
          <a:xfrm>
            <a:off x="771520" y="3515313"/>
            <a:ext cx="8071290" cy="400110"/>
          </a:xfrm>
          <a:prstGeom prst="rect">
            <a:avLst/>
          </a:prstGeom>
          <a:noFill/>
        </p:spPr>
        <p:txBody>
          <a:bodyPr wrap="square" rtlCol="0">
            <a:spAutoFit/>
          </a:bodyPr>
          <a:lstStyle/>
          <a:p>
            <a:r>
              <a:rPr lang="en-US" sz="2000" i="1" dirty="0" smtClean="0">
                <a:solidFill>
                  <a:srgbClr val="FFFF00"/>
                </a:solidFill>
                <a:latin typeface="Arial Rounded MT Bold"/>
              </a:rPr>
              <a:t>2. The mystery of  the Church ....Rev. 1-3</a:t>
            </a:r>
          </a:p>
        </p:txBody>
      </p:sp>
      <p:sp>
        <p:nvSpPr>
          <p:cNvPr id="44" name="TextBox 43"/>
          <p:cNvSpPr txBox="1"/>
          <p:nvPr/>
        </p:nvSpPr>
        <p:spPr>
          <a:xfrm>
            <a:off x="771520" y="4052948"/>
            <a:ext cx="8071290" cy="400110"/>
          </a:xfrm>
          <a:prstGeom prst="rect">
            <a:avLst/>
          </a:prstGeom>
          <a:noFill/>
        </p:spPr>
        <p:txBody>
          <a:bodyPr wrap="square" rtlCol="0">
            <a:spAutoFit/>
          </a:bodyPr>
          <a:lstStyle/>
          <a:p>
            <a:r>
              <a:rPr lang="en-US" sz="2000" i="1" dirty="0" smtClean="0">
                <a:solidFill>
                  <a:srgbClr val="FFFF00"/>
                </a:solidFill>
                <a:latin typeface="Arial Rounded MT Bold"/>
              </a:rPr>
              <a:t>3. The mystery of the Body of Christ....Eph. 5</a:t>
            </a:r>
            <a:endParaRPr lang="en-US" sz="2000" i="1" dirty="0">
              <a:solidFill>
                <a:srgbClr val="FFFF00"/>
              </a:solidFill>
              <a:latin typeface="Arial Rounded MT Bold"/>
            </a:endParaRPr>
          </a:p>
        </p:txBody>
      </p:sp>
      <p:sp>
        <p:nvSpPr>
          <p:cNvPr id="45" name="TextBox 44"/>
          <p:cNvSpPr txBox="1"/>
          <p:nvPr/>
        </p:nvSpPr>
        <p:spPr>
          <a:xfrm>
            <a:off x="771520" y="4653113"/>
            <a:ext cx="8071290" cy="400110"/>
          </a:xfrm>
          <a:prstGeom prst="rect">
            <a:avLst/>
          </a:prstGeom>
          <a:noFill/>
        </p:spPr>
        <p:txBody>
          <a:bodyPr wrap="square" rtlCol="0">
            <a:spAutoFit/>
          </a:bodyPr>
          <a:lstStyle/>
          <a:p>
            <a:r>
              <a:rPr lang="en-US" sz="2000" i="1" dirty="0" smtClean="0">
                <a:solidFill>
                  <a:srgbClr val="FFFF00"/>
                </a:solidFill>
                <a:latin typeface="Arial Rounded MT Bold"/>
              </a:rPr>
              <a:t>4. The mystery of the Rapture....1 </a:t>
            </a:r>
            <a:r>
              <a:rPr lang="en-US" sz="2000" i="1" dirty="0" smtClean="0">
                <a:solidFill>
                  <a:srgbClr val="FFFF00"/>
                </a:solidFill>
                <a:latin typeface="Arial Rounded MT Bold"/>
              </a:rPr>
              <a:t>Thes</a:t>
            </a:r>
            <a:r>
              <a:rPr lang="en-US" sz="2000" i="1" dirty="0" smtClean="0">
                <a:solidFill>
                  <a:srgbClr val="FFFF00"/>
                </a:solidFill>
                <a:latin typeface="Arial Rounded MT Bold"/>
              </a:rPr>
              <a:t>. 4</a:t>
            </a:r>
            <a:endParaRPr lang="en-US" sz="2000" i="1" dirty="0">
              <a:solidFill>
                <a:srgbClr val="FFFF00"/>
              </a:solidFill>
              <a:latin typeface="Arial Rounded MT Bold"/>
            </a:endParaRPr>
          </a:p>
        </p:txBody>
      </p:sp>
      <p:sp>
        <p:nvSpPr>
          <p:cNvPr id="46" name="TextBox 45"/>
          <p:cNvSpPr txBox="1"/>
          <p:nvPr/>
        </p:nvSpPr>
        <p:spPr>
          <a:xfrm>
            <a:off x="771520" y="5368800"/>
            <a:ext cx="7886004" cy="400110"/>
          </a:xfrm>
          <a:prstGeom prst="rect">
            <a:avLst/>
          </a:prstGeom>
          <a:noFill/>
        </p:spPr>
        <p:txBody>
          <a:bodyPr wrap="square" rtlCol="0">
            <a:spAutoFit/>
          </a:bodyPr>
          <a:lstStyle/>
          <a:p>
            <a:r>
              <a:rPr lang="en-US" sz="2000" i="1" dirty="0" smtClean="0">
                <a:solidFill>
                  <a:srgbClr val="FFFF00"/>
                </a:solidFill>
                <a:latin typeface="Arial Rounded MT Bold"/>
              </a:rPr>
              <a:t>5. The mystery of the Indwelling Holy Spirit....Col. 1, Eph. 1 etc</a:t>
            </a:r>
            <a:endParaRPr lang="en-US" sz="2000" i="1" dirty="0">
              <a:solidFill>
                <a:srgbClr val="FFFF00"/>
              </a:solidFill>
              <a:latin typeface="Arial Rounded MT Bold"/>
            </a:endParaRPr>
          </a:p>
        </p:txBody>
      </p:sp>
      <p:sp>
        <p:nvSpPr>
          <p:cNvPr id="47" name="TextBox 46"/>
          <p:cNvSpPr txBox="1"/>
          <p:nvPr/>
        </p:nvSpPr>
        <p:spPr>
          <a:xfrm>
            <a:off x="771520" y="6057780"/>
            <a:ext cx="7738943" cy="400110"/>
          </a:xfrm>
          <a:prstGeom prst="rect">
            <a:avLst/>
          </a:prstGeom>
          <a:noFill/>
        </p:spPr>
        <p:txBody>
          <a:bodyPr wrap="square" rtlCol="0">
            <a:spAutoFit/>
          </a:bodyPr>
          <a:lstStyle/>
          <a:p>
            <a:r>
              <a:rPr lang="en-US" sz="2000" i="1" dirty="0" smtClean="0">
                <a:solidFill>
                  <a:srgbClr val="FFFF00"/>
                </a:solidFill>
                <a:latin typeface="Arial Rounded MT Bold"/>
              </a:rPr>
              <a:t>6. The mystery of Lawlessness....2 </a:t>
            </a:r>
            <a:r>
              <a:rPr lang="en-US" sz="2000" i="1" dirty="0" smtClean="0">
                <a:solidFill>
                  <a:srgbClr val="FFFF00"/>
                </a:solidFill>
                <a:latin typeface="Arial Rounded MT Bold"/>
              </a:rPr>
              <a:t>Thes</a:t>
            </a:r>
            <a:r>
              <a:rPr lang="en-US" sz="2000" i="1" dirty="0" smtClean="0">
                <a:solidFill>
                  <a:srgbClr val="FFFF00"/>
                </a:solidFill>
                <a:latin typeface="Arial Rounded MT Bold"/>
              </a:rPr>
              <a:t>. 2: 1-12</a:t>
            </a:r>
            <a:endParaRPr lang="en-US" sz="2000" i="1" dirty="0">
              <a:solidFill>
                <a:srgbClr val="FFFF00"/>
              </a:solidFill>
              <a:latin typeface="Arial Rounded MT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4"/>
                                        </p:tgtEl>
                                        <p:attrNameLst>
                                          <p:attrName>style.visibility</p:attrName>
                                        </p:attrNameLst>
                                      </p:cBhvr>
                                      <p:to>
                                        <p:strVal val="visible"/>
                                      </p:to>
                                    </p:set>
                                    <p:anim calcmode="discrete" valueType="clr">
                                      <p:cBhvr override="childStyle">
                                        <p:cTn id="7" dur="80"/>
                                        <p:tgtEl>
                                          <p:spTgt spid="3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4"/>
                                        </p:tgtEl>
                                        <p:attrNameLst>
                                          <p:attrName>fillcolor</p:attrName>
                                        </p:attrNameLst>
                                      </p:cBhvr>
                                      <p:tavLst>
                                        <p:tav tm="0">
                                          <p:val>
                                            <p:clrVal>
                                              <a:schemeClr val="accent2"/>
                                            </p:clrVal>
                                          </p:val>
                                        </p:tav>
                                        <p:tav tm="50000">
                                          <p:val>
                                            <p:clrVal>
                                              <a:schemeClr val="hlink"/>
                                            </p:clrVal>
                                          </p:val>
                                        </p:tav>
                                      </p:tavLst>
                                    </p:anim>
                                    <p:set>
                                      <p:cBhvr>
                                        <p:cTn id="9" dur="80"/>
                                        <p:tgtEl>
                                          <p:spTgt spid="3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900" decel="100000" fill="hold"/>
                                        <p:tgtEl>
                                          <p:spTgt spid="38"/>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9" accel="50000" decel="5000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0-#ppt_w/2"/>
                                          </p:val>
                                        </p:tav>
                                        <p:tav tm="100000">
                                          <p:val>
                                            <p:strVal val="#ppt_x"/>
                                          </p:val>
                                        </p:tav>
                                      </p:tavLst>
                                    </p:anim>
                                    <p:anim calcmode="lin" valueType="num">
                                      <p:cBhvr additive="base">
                                        <p:cTn id="23" dur="500" fill="hold"/>
                                        <p:tgtEl>
                                          <p:spTgt spid="40"/>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6" accel="50000" decel="50000" fill="hold" grpId="1" nodeType="clickEffect">
                                  <p:stCondLst>
                                    <p:cond delay="0"/>
                                  </p:stCondLst>
                                  <p:iterate type="lt">
                                    <p:tmPct val="0"/>
                                  </p:iterate>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fill="hold"/>
                                        <p:tgtEl>
                                          <p:spTgt spid="44"/>
                                        </p:tgtEl>
                                        <p:attrNameLst>
                                          <p:attrName>ppt_x</p:attrName>
                                        </p:attrNameLst>
                                      </p:cBhvr>
                                      <p:tavLst>
                                        <p:tav tm="0">
                                          <p:val>
                                            <p:strVal val="1+#ppt_w/2"/>
                                          </p:val>
                                        </p:tav>
                                        <p:tav tm="100000">
                                          <p:val>
                                            <p:strVal val="#ppt_x"/>
                                          </p:val>
                                        </p:tav>
                                      </p:tavLst>
                                    </p:anim>
                                    <p:anim calcmode="lin" valueType="num">
                                      <p:cBhvr additive="base">
                                        <p:cTn id="29"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7" presetClass="entr" presetSubtype="0" fill="hold" grpId="0" nodeType="click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1000"/>
                                        <p:tgtEl>
                                          <p:spTgt spid="45"/>
                                        </p:tgtEl>
                                      </p:cBhvr>
                                    </p:animEffect>
                                    <p:anim calcmode="lin" valueType="num">
                                      <p:cBhvr>
                                        <p:cTn id="35" dur="1000" fill="hold"/>
                                        <p:tgtEl>
                                          <p:spTgt spid="45"/>
                                        </p:tgtEl>
                                        <p:attrNameLst>
                                          <p:attrName>ppt_x</p:attrName>
                                        </p:attrNameLst>
                                      </p:cBhvr>
                                      <p:tavLst>
                                        <p:tav tm="0">
                                          <p:val>
                                            <p:strVal val="#ppt_x"/>
                                          </p:val>
                                        </p:tav>
                                        <p:tav tm="100000">
                                          <p:val>
                                            <p:strVal val="#ppt_x"/>
                                          </p:val>
                                        </p:tav>
                                      </p:tavLst>
                                    </p:anim>
                                    <p:anim calcmode="lin" valueType="num">
                                      <p:cBhvr>
                                        <p:cTn id="36" dur="900" decel="100000" fill="hold"/>
                                        <p:tgtEl>
                                          <p:spTgt spid="45"/>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46"/>
                                        </p:tgtEl>
                                        <p:attrNameLst>
                                          <p:attrName>style.visibility</p:attrName>
                                        </p:attrNameLst>
                                      </p:cBhvr>
                                      <p:to>
                                        <p:strVal val="visible"/>
                                      </p:to>
                                    </p:set>
                                    <p:anim calcmode="discrete" valueType="clr">
                                      <p:cBhvr override="childStyle">
                                        <p:cTn id="42" dur="80"/>
                                        <p:tgtEl>
                                          <p:spTgt spid="46"/>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46"/>
                                        </p:tgtEl>
                                        <p:attrNameLst>
                                          <p:attrName>fillcolor</p:attrName>
                                        </p:attrNameLst>
                                      </p:cBhvr>
                                      <p:tavLst>
                                        <p:tav tm="0">
                                          <p:val>
                                            <p:clrVal>
                                              <a:schemeClr val="accent2"/>
                                            </p:clrVal>
                                          </p:val>
                                        </p:tav>
                                        <p:tav tm="50000">
                                          <p:val>
                                            <p:clrVal>
                                              <a:schemeClr val="hlink"/>
                                            </p:clrVal>
                                          </p:val>
                                        </p:tav>
                                      </p:tavLst>
                                    </p:anim>
                                    <p:set>
                                      <p:cBhvr>
                                        <p:cTn id="44" dur="80"/>
                                        <p:tgtEl>
                                          <p:spTgt spid="46"/>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2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8" grpId="0"/>
      <p:bldP spid="40" grpId="0"/>
      <p:bldP spid="44" grpId="1"/>
      <p:bldP spid="45" grpId="0"/>
      <p:bldP spid="46" grpId="0"/>
      <p:bldP spid="47" grpId="0"/>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Box 5"/>
          <p:cNvSpPr txBox="1"/>
          <p:nvPr/>
        </p:nvSpPr>
        <p:spPr>
          <a:xfrm>
            <a:off x="256347" y="314574"/>
            <a:ext cx="8401177" cy="1015663"/>
          </a:xfrm>
          <a:prstGeom prst="rect">
            <a:avLst/>
          </a:prstGeom>
          <a:noFill/>
        </p:spPr>
        <p:txBody>
          <a:bodyPr wrap="square" rtlCol="0">
            <a:spAutoFit/>
          </a:bodyPr>
          <a:lstStyle/>
          <a:p>
            <a:endParaRPr lang="en-US" sz="2000" i="1" dirty="0" smtClean="0">
              <a:solidFill>
                <a:schemeClr val="bg1"/>
              </a:solidFill>
              <a:latin typeface="Arial Black"/>
            </a:endParaRPr>
          </a:p>
          <a:p>
            <a:endParaRPr lang="en-US" sz="2000" i="1" dirty="0" smtClean="0">
              <a:solidFill>
                <a:schemeClr val="bg1"/>
              </a:solidFill>
              <a:latin typeface="Arial Black"/>
            </a:endParaRPr>
          </a:p>
          <a:p>
            <a:r>
              <a:rPr lang="en-US" sz="2000" i="1" dirty="0" smtClean="0">
                <a:solidFill>
                  <a:schemeClr val="bg1"/>
                </a:solidFill>
                <a:latin typeface="Arial Rounded MT Bold"/>
              </a:rPr>
              <a:t>                         </a:t>
            </a:r>
            <a:endParaRPr lang="en-US" sz="2000" i="1" dirty="0">
              <a:solidFill>
                <a:schemeClr val="bg1"/>
              </a:solidFill>
              <a:latin typeface="Arial Rounded MT Bold"/>
            </a:endParaRPr>
          </a:p>
        </p:txBody>
      </p:sp>
      <p:sp>
        <p:nvSpPr>
          <p:cNvPr id="28" name="TextBox 27"/>
          <p:cNvSpPr txBox="1"/>
          <p:nvPr/>
        </p:nvSpPr>
        <p:spPr>
          <a:xfrm>
            <a:off x="6787122" y="4653113"/>
            <a:ext cx="2209991" cy="369332"/>
          </a:xfrm>
          <a:prstGeom prst="rect">
            <a:avLst/>
          </a:prstGeom>
          <a:noFill/>
        </p:spPr>
        <p:txBody>
          <a:bodyPr wrap="square" rtlCol="0">
            <a:spAutoFit/>
          </a:bodyPr>
          <a:lstStyle/>
          <a:p>
            <a:endParaRPr lang="en-US" dirty="0"/>
          </a:p>
        </p:txBody>
      </p:sp>
      <p:sp>
        <p:nvSpPr>
          <p:cNvPr id="42" name="TextBox 41"/>
          <p:cNvSpPr txBox="1"/>
          <p:nvPr/>
        </p:nvSpPr>
        <p:spPr>
          <a:xfrm>
            <a:off x="1689490" y="6257835"/>
            <a:ext cx="2650205" cy="400110"/>
          </a:xfrm>
          <a:prstGeom prst="rect">
            <a:avLst/>
          </a:prstGeom>
          <a:noFill/>
        </p:spPr>
        <p:txBody>
          <a:bodyPr wrap="square" rtlCol="0">
            <a:spAutoFit/>
          </a:bodyPr>
          <a:lstStyle/>
          <a:p>
            <a:r>
              <a:rPr lang="en-US" sz="2000" i="1" dirty="0" smtClean="0">
                <a:solidFill>
                  <a:srgbClr val="FFFF00"/>
                </a:solidFill>
                <a:latin typeface="Arial Rounded MT Bold"/>
              </a:rPr>
              <a:t>     </a:t>
            </a:r>
            <a:r>
              <a:rPr lang="en-US" sz="2000" i="1" dirty="0" smtClean="0">
                <a:solidFill>
                  <a:srgbClr val="FFFF00"/>
                </a:solidFill>
                <a:latin typeface="Arial Rounded MT Bold"/>
              </a:rPr>
              <a:t> </a:t>
            </a:r>
            <a:endParaRPr lang="en-US" sz="2000" i="1" dirty="0">
              <a:solidFill>
                <a:srgbClr val="FFFF00"/>
              </a:solidFill>
              <a:latin typeface="Arial Rounded MT Bold"/>
            </a:endParaRPr>
          </a:p>
        </p:txBody>
      </p:sp>
      <p:sp>
        <p:nvSpPr>
          <p:cNvPr id="43" name="TextBox 42"/>
          <p:cNvSpPr txBox="1"/>
          <p:nvPr/>
        </p:nvSpPr>
        <p:spPr>
          <a:xfrm>
            <a:off x="4563502" y="802272"/>
            <a:ext cx="1496439" cy="369332"/>
          </a:xfrm>
          <a:prstGeom prst="rect">
            <a:avLst/>
          </a:prstGeom>
          <a:noFill/>
        </p:spPr>
        <p:txBody>
          <a:bodyPr wrap="square" rtlCol="0">
            <a:spAutoFit/>
          </a:bodyPr>
          <a:lstStyle/>
          <a:p>
            <a:r>
              <a:rPr lang="en-US" i="1" dirty="0" smtClean="0">
                <a:solidFill>
                  <a:schemeClr val="tx2">
                    <a:lumMod val="20000"/>
                    <a:lumOff val="80000"/>
                  </a:schemeClr>
                </a:solidFill>
                <a:latin typeface="Arial Rounded MT Bold"/>
              </a:rPr>
              <a:t>   </a:t>
            </a:r>
            <a:r>
              <a:rPr lang="en-US" i="1" dirty="0" smtClean="0">
                <a:solidFill>
                  <a:schemeClr val="tx2">
                    <a:lumMod val="20000"/>
                    <a:lumOff val="80000"/>
                  </a:schemeClr>
                </a:solidFill>
                <a:latin typeface="Arial Rounded MT Bold"/>
              </a:rPr>
              <a:t> </a:t>
            </a:r>
            <a:endParaRPr lang="en-US" sz="2000" i="1" dirty="0">
              <a:solidFill>
                <a:srgbClr val="FFFF00"/>
              </a:solidFill>
              <a:latin typeface="Arial Rounded MT Bold"/>
            </a:endParaRPr>
          </a:p>
        </p:txBody>
      </p:sp>
      <p:sp>
        <p:nvSpPr>
          <p:cNvPr id="32" name="TextBox 31"/>
          <p:cNvSpPr txBox="1"/>
          <p:nvPr/>
        </p:nvSpPr>
        <p:spPr>
          <a:xfrm>
            <a:off x="2036128" y="1817935"/>
            <a:ext cx="2407454" cy="307777"/>
          </a:xfrm>
          <a:prstGeom prst="rect">
            <a:avLst/>
          </a:prstGeom>
          <a:noFill/>
        </p:spPr>
        <p:txBody>
          <a:bodyPr wrap="square" rtlCol="0">
            <a:spAutoFit/>
          </a:bodyPr>
          <a:lstStyle/>
          <a:p>
            <a:r>
              <a:rPr lang="en-US" sz="1400" i="1" dirty="0" smtClean="0">
                <a:latin typeface="Arial Rounded MT Bold"/>
              </a:rPr>
              <a:t>The Church for 2000 yrs</a:t>
            </a:r>
            <a:endParaRPr lang="en-US" sz="1400" i="1" dirty="0">
              <a:latin typeface="Arial Rounded MT Bold"/>
            </a:endParaRPr>
          </a:p>
        </p:txBody>
      </p:sp>
      <p:sp>
        <p:nvSpPr>
          <p:cNvPr id="34" name="TextBox 33"/>
          <p:cNvSpPr txBox="1"/>
          <p:nvPr/>
        </p:nvSpPr>
        <p:spPr>
          <a:xfrm>
            <a:off x="256347" y="314574"/>
            <a:ext cx="8586463" cy="1015663"/>
          </a:xfrm>
          <a:prstGeom prst="rect">
            <a:avLst/>
          </a:prstGeom>
          <a:noFill/>
        </p:spPr>
        <p:txBody>
          <a:bodyPr wrap="square" rtlCol="0">
            <a:spAutoFit/>
          </a:bodyPr>
          <a:lstStyle/>
          <a:p>
            <a:r>
              <a:rPr lang="en-US" sz="2000" i="1" dirty="0" smtClean="0">
                <a:solidFill>
                  <a:schemeClr val="bg1"/>
                </a:solidFill>
                <a:latin typeface="Arial Rounded MT Bold"/>
              </a:rPr>
              <a:t>In the Old Testament we are told of the origin and destiny of the Lawless One who is Satan, the deceiver, the enemy, the hater of mankind.  </a:t>
            </a:r>
          </a:p>
        </p:txBody>
      </p:sp>
      <p:sp>
        <p:nvSpPr>
          <p:cNvPr id="40" name="TextBox 39"/>
          <p:cNvSpPr txBox="1"/>
          <p:nvPr/>
        </p:nvSpPr>
        <p:spPr>
          <a:xfrm>
            <a:off x="561884" y="3484535"/>
            <a:ext cx="8435230" cy="1323439"/>
          </a:xfrm>
          <a:prstGeom prst="rect">
            <a:avLst/>
          </a:prstGeom>
          <a:noFill/>
        </p:spPr>
        <p:txBody>
          <a:bodyPr wrap="square" rtlCol="0">
            <a:spAutoFit/>
          </a:bodyPr>
          <a:lstStyle/>
          <a:p>
            <a:r>
              <a:rPr lang="en-US" sz="2000" i="1" dirty="0" smtClean="0">
                <a:solidFill>
                  <a:srgbClr val="FFFF00"/>
                </a:solidFill>
                <a:latin typeface="Arial Rounded MT Bold"/>
              </a:rPr>
              <a:t>Ezekiel 28: 1-11 is a lamentation over the King of </a:t>
            </a:r>
            <a:r>
              <a:rPr lang="en-US" sz="2000" i="1" dirty="0" smtClean="0">
                <a:solidFill>
                  <a:srgbClr val="FFFF00"/>
                </a:solidFill>
                <a:latin typeface="Arial Rounded MT Bold"/>
              </a:rPr>
              <a:t>Tyre</a:t>
            </a:r>
            <a:r>
              <a:rPr lang="en-US" sz="2000" i="1" dirty="0" smtClean="0">
                <a:solidFill>
                  <a:srgbClr val="FFFF00"/>
                </a:solidFill>
                <a:latin typeface="Arial Rounded MT Bold"/>
              </a:rPr>
              <a:t>, and then God again enlarges the vision to incorporate this same prince of the netherworld of lawlessness, the Mystery of Lawlessness..  vs. 12-20</a:t>
            </a:r>
          </a:p>
        </p:txBody>
      </p:sp>
      <p:sp>
        <p:nvSpPr>
          <p:cNvPr id="47" name="TextBox 46"/>
          <p:cNvSpPr txBox="1"/>
          <p:nvPr/>
        </p:nvSpPr>
        <p:spPr>
          <a:xfrm>
            <a:off x="561883" y="1617880"/>
            <a:ext cx="8095641" cy="1631216"/>
          </a:xfrm>
          <a:prstGeom prst="rect">
            <a:avLst/>
          </a:prstGeom>
          <a:noFill/>
        </p:spPr>
        <p:txBody>
          <a:bodyPr wrap="square" rtlCol="0">
            <a:spAutoFit/>
          </a:bodyPr>
          <a:lstStyle/>
          <a:p>
            <a:r>
              <a:rPr lang="en-US" sz="2000" i="1" dirty="0" smtClean="0">
                <a:solidFill>
                  <a:srgbClr val="FFFF00"/>
                </a:solidFill>
                <a:latin typeface="Arial Rounded MT Bold"/>
              </a:rPr>
              <a:t>Isaiah 14:4-12  is specifically about the King of Babylon and then God enlarges the vision and speaks about  the true prince of darkness who is Lord over another kingdom...remember from the very beginning there has been the “seed of the Woman” and the “seed of the serpent”</a:t>
            </a:r>
            <a:endParaRPr lang="en-US" sz="2000" i="1" dirty="0">
              <a:solidFill>
                <a:srgbClr val="FFFF00"/>
              </a:solidFill>
              <a:latin typeface="Arial Rounded MT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1000" fill="hold"/>
                                        <p:tgtEl>
                                          <p:spTgt spid="34"/>
                                        </p:tgtEl>
                                        <p:attrNameLst>
                                          <p:attrName>ppt_w</p:attrName>
                                        </p:attrNameLst>
                                      </p:cBhvr>
                                      <p:tavLst>
                                        <p:tav tm="0">
                                          <p:val>
                                            <p:fltVal val="0"/>
                                          </p:val>
                                        </p:tav>
                                        <p:tav tm="100000">
                                          <p:val>
                                            <p:strVal val="#ppt_w"/>
                                          </p:val>
                                        </p:tav>
                                      </p:tavLst>
                                    </p:anim>
                                    <p:anim calcmode="lin" valueType="num">
                                      <p:cBhvr>
                                        <p:cTn id="8" dur="1000" fill="hold"/>
                                        <p:tgtEl>
                                          <p:spTgt spid="34"/>
                                        </p:tgtEl>
                                        <p:attrNameLst>
                                          <p:attrName>ppt_h</p:attrName>
                                        </p:attrNameLst>
                                      </p:cBhvr>
                                      <p:tavLst>
                                        <p:tav tm="0">
                                          <p:val>
                                            <p:fltVal val="0"/>
                                          </p:val>
                                        </p:tav>
                                        <p:tav tm="100000">
                                          <p:val>
                                            <p:strVal val="#ppt_h"/>
                                          </p:val>
                                        </p:tav>
                                      </p:tavLst>
                                    </p:anim>
                                    <p:anim calcmode="lin" valueType="num">
                                      <p:cBhvr>
                                        <p:cTn id="9" dur="1000" fill="hold"/>
                                        <p:tgtEl>
                                          <p:spTgt spid="3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7" presetClass="entr" presetSubtype="0" fill="hold" grpId="0" nodeType="clickEffect">
                                  <p:stCondLst>
                                    <p:cond delay="0"/>
                                  </p:stCondLst>
                                  <p:iterate type="lt">
                                    <p:tmPct val="50000"/>
                                  </p:iterate>
                                  <p:childTnLst>
                                    <p:set>
                                      <p:cBhvr>
                                        <p:cTn id="14" dur="1" fill="hold">
                                          <p:stCondLst>
                                            <p:cond delay="0"/>
                                          </p:stCondLst>
                                        </p:cTn>
                                        <p:tgtEl>
                                          <p:spTgt spid="47"/>
                                        </p:tgtEl>
                                        <p:attrNameLst>
                                          <p:attrName>style.visibility</p:attrName>
                                        </p:attrNameLst>
                                      </p:cBhvr>
                                      <p:to>
                                        <p:strVal val="visible"/>
                                      </p:to>
                                    </p:set>
                                    <p:anim calcmode="discrete" valueType="clr">
                                      <p:cBhvr override="childStyle">
                                        <p:cTn id="15" dur="80"/>
                                        <p:tgtEl>
                                          <p:spTgt spid="47"/>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47"/>
                                        </p:tgtEl>
                                        <p:attrNameLst>
                                          <p:attrName>fillcolor</p:attrName>
                                        </p:attrNameLst>
                                      </p:cBhvr>
                                      <p:tavLst>
                                        <p:tav tm="0">
                                          <p:val>
                                            <p:clrVal>
                                              <a:schemeClr val="accent2"/>
                                            </p:clrVal>
                                          </p:val>
                                        </p:tav>
                                        <p:tav tm="50000">
                                          <p:val>
                                            <p:clrVal>
                                              <a:schemeClr val="hlink"/>
                                            </p:clrVal>
                                          </p:val>
                                        </p:tav>
                                      </p:tavLst>
                                    </p:anim>
                                    <p:set>
                                      <p:cBhvr>
                                        <p:cTn id="17" dur="80"/>
                                        <p:tgtEl>
                                          <p:spTgt spid="47"/>
                                        </p:tgtEl>
                                        <p:attrNameLst>
                                          <p:attrName>fill.type</p:attrName>
                                        </p:attrNameLst>
                                      </p:cBhvr>
                                      <p:to>
                                        <p:strVal val="solid"/>
                                      </p:to>
                                    </p:se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40"/>
                                        </p:tgtEl>
                                        <p:attrNameLst>
                                          <p:attrName>style.visibility</p:attrName>
                                        </p:attrNameLst>
                                      </p:cBhvr>
                                      <p:to>
                                        <p:strVal val="visible"/>
                                      </p:to>
                                    </p:set>
                                    <p:anim calcmode="discrete" valueType="clr">
                                      <p:cBhvr override="childStyle">
                                        <p:cTn id="22" dur="80"/>
                                        <p:tgtEl>
                                          <p:spTgt spid="40"/>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40"/>
                                        </p:tgtEl>
                                        <p:attrNameLst>
                                          <p:attrName>fillcolor</p:attrName>
                                        </p:attrNameLst>
                                      </p:cBhvr>
                                      <p:tavLst>
                                        <p:tav tm="0">
                                          <p:val>
                                            <p:clrVal>
                                              <a:schemeClr val="accent2"/>
                                            </p:clrVal>
                                          </p:val>
                                        </p:tav>
                                        <p:tav tm="50000">
                                          <p:val>
                                            <p:clrVal>
                                              <a:schemeClr val="hlink"/>
                                            </p:clrVal>
                                          </p:val>
                                        </p:tav>
                                      </p:tavLst>
                                    </p:anim>
                                    <p:set>
                                      <p:cBhvr>
                                        <p:cTn id="24" dur="80"/>
                                        <p:tgtEl>
                                          <p:spTgt spid="4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0" grpId="0"/>
      <p:bldP spid="47" grpId="0"/>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Box 5"/>
          <p:cNvSpPr txBox="1"/>
          <p:nvPr/>
        </p:nvSpPr>
        <p:spPr>
          <a:xfrm>
            <a:off x="256347" y="314574"/>
            <a:ext cx="8401177" cy="1015663"/>
          </a:xfrm>
          <a:prstGeom prst="rect">
            <a:avLst/>
          </a:prstGeom>
          <a:noFill/>
        </p:spPr>
        <p:txBody>
          <a:bodyPr wrap="square" rtlCol="0">
            <a:spAutoFit/>
          </a:bodyPr>
          <a:lstStyle/>
          <a:p>
            <a:endParaRPr lang="en-US" sz="2000" i="1" dirty="0" smtClean="0">
              <a:solidFill>
                <a:schemeClr val="bg1"/>
              </a:solidFill>
              <a:latin typeface="Arial Black"/>
            </a:endParaRPr>
          </a:p>
          <a:p>
            <a:endParaRPr lang="en-US" sz="2000" i="1" dirty="0" smtClean="0">
              <a:solidFill>
                <a:schemeClr val="bg1"/>
              </a:solidFill>
              <a:latin typeface="Arial Black"/>
            </a:endParaRPr>
          </a:p>
          <a:p>
            <a:r>
              <a:rPr lang="en-US" sz="2000" i="1" dirty="0" smtClean="0">
                <a:solidFill>
                  <a:schemeClr val="bg1"/>
                </a:solidFill>
                <a:latin typeface="Arial Rounded MT Bold"/>
              </a:rPr>
              <a:t>                         </a:t>
            </a:r>
            <a:endParaRPr lang="en-US" sz="2000" i="1" dirty="0">
              <a:solidFill>
                <a:schemeClr val="bg1"/>
              </a:solidFill>
              <a:latin typeface="Arial Rounded MT Bold"/>
            </a:endParaRPr>
          </a:p>
        </p:txBody>
      </p:sp>
      <p:sp>
        <p:nvSpPr>
          <p:cNvPr id="28" name="TextBox 27"/>
          <p:cNvSpPr txBox="1"/>
          <p:nvPr/>
        </p:nvSpPr>
        <p:spPr>
          <a:xfrm>
            <a:off x="6787122" y="4653113"/>
            <a:ext cx="2209991" cy="369332"/>
          </a:xfrm>
          <a:prstGeom prst="rect">
            <a:avLst/>
          </a:prstGeom>
          <a:noFill/>
        </p:spPr>
        <p:txBody>
          <a:bodyPr wrap="square" rtlCol="0">
            <a:spAutoFit/>
          </a:bodyPr>
          <a:lstStyle/>
          <a:p>
            <a:endParaRPr lang="en-US" dirty="0"/>
          </a:p>
        </p:txBody>
      </p:sp>
      <p:sp>
        <p:nvSpPr>
          <p:cNvPr id="33" name="TextBox 32"/>
          <p:cNvSpPr txBox="1"/>
          <p:nvPr/>
        </p:nvSpPr>
        <p:spPr>
          <a:xfrm>
            <a:off x="688434" y="3373838"/>
            <a:ext cx="1281910" cy="1231106"/>
          </a:xfrm>
          <a:prstGeom prst="rect">
            <a:avLst/>
          </a:prstGeom>
          <a:noFill/>
        </p:spPr>
        <p:txBody>
          <a:bodyPr wrap="square" rtlCol="0">
            <a:spAutoFit/>
          </a:bodyPr>
          <a:lstStyle/>
          <a:p>
            <a:r>
              <a:rPr lang="en-US" i="1" dirty="0" smtClean="0">
                <a:solidFill>
                  <a:schemeClr val="bg1"/>
                </a:solidFill>
                <a:latin typeface="Arial Rounded MT Bold"/>
              </a:rPr>
              <a:t>      </a:t>
            </a:r>
            <a:endParaRPr lang="en-US" sz="2800" i="1" dirty="0" smtClean="0">
              <a:solidFill>
                <a:schemeClr val="bg1"/>
              </a:solidFill>
              <a:latin typeface="Arial Rounded MT Bold"/>
            </a:endParaRPr>
          </a:p>
          <a:p>
            <a:endParaRPr lang="en-US" i="1" dirty="0" smtClean="0">
              <a:solidFill>
                <a:schemeClr val="bg1"/>
              </a:solidFill>
              <a:latin typeface="Arial Rounded MT Bold"/>
            </a:endParaRPr>
          </a:p>
          <a:p>
            <a:endParaRPr lang="en-US" i="1" dirty="0" smtClean="0">
              <a:solidFill>
                <a:schemeClr val="bg1"/>
              </a:solidFill>
              <a:latin typeface="Arial Rounded MT Bold"/>
            </a:endParaRPr>
          </a:p>
          <a:p>
            <a:r>
              <a:rPr lang="en-US" i="1" dirty="0" smtClean="0">
                <a:solidFill>
                  <a:schemeClr val="bg1"/>
                </a:solidFill>
                <a:latin typeface="Arial Rounded MT Bold"/>
              </a:rPr>
              <a:t> </a:t>
            </a:r>
            <a:r>
              <a:rPr lang="en-US" sz="2000" i="1" dirty="0" smtClean="0">
                <a:solidFill>
                  <a:schemeClr val="bg1"/>
                </a:solidFill>
                <a:latin typeface="Arial Rounded MT Bold"/>
              </a:rPr>
              <a:t> </a:t>
            </a:r>
            <a:endParaRPr lang="en-US" sz="2000" i="1" dirty="0">
              <a:solidFill>
                <a:schemeClr val="bg1"/>
              </a:solidFill>
              <a:latin typeface="Arial Rounded MT Bold"/>
            </a:endParaRPr>
          </a:p>
        </p:txBody>
      </p:sp>
      <p:sp>
        <p:nvSpPr>
          <p:cNvPr id="52" name="TextBox 51"/>
          <p:cNvSpPr txBox="1"/>
          <p:nvPr/>
        </p:nvSpPr>
        <p:spPr>
          <a:xfrm>
            <a:off x="5962954" y="960905"/>
            <a:ext cx="3181046" cy="369332"/>
          </a:xfrm>
          <a:prstGeom prst="rect">
            <a:avLst/>
          </a:prstGeom>
          <a:noFill/>
        </p:spPr>
        <p:txBody>
          <a:bodyPr wrap="square" rtlCol="0">
            <a:spAutoFit/>
          </a:bodyPr>
          <a:lstStyle/>
          <a:p>
            <a:r>
              <a:rPr lang="en-US" i="1" dirty="0" smtClean="0">
                <a:solidFill>
                  <a:srgbClr val="FFFF00"/>
                </a:solidFill>
                <a:latin typeface="Arial Rounded MT Bold"/>
              </a:rPr>
              <a:t>  </a:t>
            </a:r>
            <a:endParaRPr lang="en-US" i="1" dirty="0">
              <a:solidFill>
                <a:srgbClr val="FFFF00"/>
              </a:solidFill>
              <a:latin typeface="Arial Rounded MT Bold"/>
            </a:endParaRPr>
          </a:p>
        </p:txBody>
      </p:sp>
      <p:sp>
        <p:nvSpPr>
          <p:cNvPr id="29" name="TextBox 28"/>
          <p:cNvSpPr txBox="1"/>
          <p:nvPr/>
        </p:nvSpPr>
        <p:spPr>
          <a:xfrm>
            <a:off x="3621477" y="5741143"/>
            <a:ext cx="2588656" cy="369332"/>
          </a:xfrm>
          <a:prstGeom prst="rect">
            <a:avLst/>
          </a:prstGeom>
          <a:noFill/>
        </p:spPr>
        <p:txBody>
          <a:bodyPr wrap="square" rtlCol="0">
            <a:spAutoFit/>
          </a:bodyPr>
          <a:lstStyle/>
          <a:p>
            <a:r>
              <a:rPr lang="en-US" i="1" dirty="0" smtClean="0">
                <a:solidFill>
                  <a:schemeClr val="bg1"/>
                </a:solidFill>
                <a:latin typeface="Arial Rounded MT Bold"/>
              </a:rPr>
              <a:t> </a:t>
            </a:r>
            <a:endParaRPr lang="en-US" i="1" dirty="0">
              <a:solidFill>
                <a:schemeClr val="bg1"/>
              </a:solidFill>
              <a:latin typeface="Arial Rounded MT Bold"/>
            </a:endParaRPr>
          </a:p>
        </p:txBody>
      </p:sp>
      <p:sp>
        <p:nvSpPr>
          <p:cNvPr id="38" name="TextBox 37"/>
          <p:cNvSpPr txBox="1"/>
          <p:nvPr/>
        </p:nvSpPr>
        <p:spPr>
          <a:xfrm>
            <a:off x="0" y="6110475"/>
            <a:ext cx="8740766" cy="369332"/>
          </a:xfrm>
          <a:prstGeom prst="rect">
            <a:avLst/>
          </a:prstGeom>
          <a:noFill/>
        </p:spPr>
        <p:txBody>
          <a:bodyPr wrap="square" rtlCol="0">
            <a:spAutoFit/>
          </a:bodyPr>
          <a:lstStyle/>
          <a:p>
            <a:endParaRPr lang="en-US" i="1" dirty="0">
              <a:solidFill>
                <a:schemeClr val="tx2">
                  <a:lumMod val="20000"/>
                  <a:lumOff val="80000"/>
                </a:schemeClr>
              </a:solidFill>
              <a:latin typeface="Arial Rounded MT Bold"/>
            </a:endParaRPr>
          </a:p>
        </p:txBody>
      </p:sp>
      <p:sp>
        <p:nvSpPr>
          <p:cNvPr id="39" name="TextBox 38"/>
          <p:cNvSpPr txBox="1"/>
          <p:nvPr/>
        </p:nvSpPr>
        <p:spPr>
          <a:xfrm>
            <a:off x="1139477" y="3680564"/>
            <a:ext cx="1863517" cy="707886"/>
          </a:xfrm>
          <a:prstGeom prst="rect">
            <a:avLst/>
          </a:prstGeom>
          <a:noFill/>
        </p:spPr>
        <p:txBody>
          <a:bodyPr wrap="square" rtlCol="0">
            <a:spAutoFit/>
          </a:bodyPr>
          <a:lstStyle/>
          <a:p>
            <a:endParaRPr lang="en-US" sz="2000" i="1" dirty="0" smtClean="0">
              <a:solidFill>
                <a:schemeClr val="bg1"/>
              </a:solidFill>
              <a:latin typeface="Arial Rounded MT Bold"/>
            </a:endParaRPr>
          </a:p>
          <a:p>
            <a:endParaRPr lang="en-US" sz="2000" i="1" dirty="0" smtClean="0">
              <a:solidFill>
                <a:schemeClr val="bg1"/>
              </a:solidFill>
              <a:latin typeface="Arial Rounded MT Bold"/>
            </a:endParaRPr>
          </a:p>
        </p:txBody>
      </p:sp>
      <p:sp>
        <p:nvSpPr>
          <p:cNvPr id="44" name="TextBox 43"/>
          <p:cNvSpPr txBox="1"/>
          <p:nvPr/>
        </p:nvSpPr>
        <p:spPr>
          <a:xfrm>
            <a:off x="6210134" y="3152981"/>
            <a:ext cx="2205374" cy="461665"/>
          </a:xfrm>
          <a:prstGeom prst="rect">
            <a:avLst/>
          </a:prstGeom>
          <a:noFill/>
        </p:spPr>
        <p:txBody>
          <a:bodyPr wrap="square" rtlCol="0">
            <a:spAutoFit/>
          </a:bodyPr>
          <a:lstStyle/>
          <a:p>
            <a:r>
              <a:rPr lang="en-US" sz="2400" i="1" dirty="0" smtClean="0">
                <a:solidFill>
                  <a:schemeClr val="accent4">
                    <a:lumMod val="40000"/>
                    <a:lumOff val="60000"/>
                  </a:schemeClr>
                </a:solidFill>
                <a:latin typeface="PortagoITC TT"/>
              </a:rPr>
              <a:t>	</a:t>
            </a:r>
            <a:endParaRPr lang="en-US" sz="2400" i="1" dirty="0">
              <a:solidFill>
                <a:schemeClr val="accent4">
                  <a:lumMod val="40000"/>
                  <a:lumOff val="60000"/>
                </a:schemeClr>
              </a:solidFill>
              <a:latin typeface="PortagoITC TT"/>
            </a:endParaRPr>
          </a:p>
        </p:txBody>
      </p:sp>
      <p:sp>
        <p:nvSpPr>
          <p:cNvPr id="12" name="TextBox 11"/>
          <p:cNvSpPr txBox="1"/>
          <p:nvPr/>
        </p:nvSpPr>
        <p:spPr>
          <a:xfrm>
            <a:off x="256347" y="314574"/>
            <a:ext cx="8401177" cy="461665"/>
          </a:xfrm>
          <a:prstGeom prst="rect">
            <a:avLst/>
          </a:prstGeom>
          <a:noFill/>
        </p:spPr>
        <p:txBody>
          <a:bodyPr wrap="square" rtlCol="0">
            <a:spAutoFit/>
          </a:bodyPr>
          <a:lstStyle/>
          <a:p>
            <a:endParaRPr lang="en-US" sz="2400" i="1" dirty="0">
              <a:solidFill>
                <a:srgbClr val="FFFF00"/>
              </a:solidFill>
              <a:latin typeface="Arial Rounded MT Bold"/>
            </a:endParaRPr>
          </a:p>
        </p:txBody>
      </p:sp>
      <p:pic>
        <p:nvPicPr>
          <p:cNvPr id="13" name="Picture 12" descr="Stormy Black Sea.png"/>
          <p:cNvPicPr>
            <a:picLocks noChangeAspect="1"/>
          </p:cNvPicPr>
          <p:nvPr/>
        </p:nvPicPr>
        <p:blipFill>
          <a:blip r:embed="rId2"/>
          <a:stretch>
            <a:fillRect/>
          </a:stretch>
        </p:blipFill>
        <p:spPr>
          <a:xfrm>
            <a:off x="0" y="0"/>
            <a:ext cx="9144000" cy="6858000"/>
          </a:xfrm>
          <a:prstGeom prst="rect">
            <a:avLst/>
          </a:prstGeom>
        </p:spPr>
      </p:pic>
      <p:sp>
        <p:nvSpPr>
          <p:cNvPr id="14" name="TextBox 13"/>
          <p:cNvSpPr txBox="1"/>
          <p:nvPr/>
        </p:nvSpPr>
        <p:spPr>
          <a:xfrm>
            <a:off x="447524" y="314574"/>
            <a:ext cx="6156476" cy="1631216"/>
          </a:xfrm>
          <a:prstGeom prst="rect">
            <a:avLst/>
          </a:prstGeom>
          <a:noFill/>
        </p:spPr>
        <p:txBody>
          <a:bodyPr wrap="square" rtlCol="0">
            <a:spAutoFit/>
          </a:bodyPr>
          <a:lstStyle/>
          <a:p>
            <a:r>
              <a:rPr lang="en-US" sz="2000" i="1" dirty="0" smtClean="0">
                <a:solidFill>
                  <a:schemeClr val="bg1"/>
                </a:solidFill>
                <a:latin typeface="Arial Rounded MT Bold"/>
              </a:rPr>
              <a:t>So closes Revelation chapter 12 and we immediately see before us a black and stormy sea in chapter 13 which is also found in Daniel chapter 7  (The sea is the gentile nations in turmoil and anguish.)</a:t>
            </a:r>
            <a:endParaRPr lang="en-US" sz="2000" i="1" dirty="0">
              <a:solidFill>
                <a:schemeClr val="bg1"/>
              </a:solidFill>
              <a:latin typeface="Arial Rounded MT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7" presetClass="entr" presetSubtype="0" fill="hold" grpId="0" nodeType="clickEffect">
                                  <p:stCondLst>
                                    <p:cond delay="0"/>
                                  </p:stCondLst>
                                  <p:iterate type="lt">
                                    <p:tmPct val="50000"/>
                                  </p:iterate>
                                  <p:childTnLst>
                                    <p:set>
                                      <p:cBhvr>
                                        <p:cTn id="12" dur="1" fill="hold">
                                          <p:stCondLst>
                                            <p:cond delay="0"/>
                                          </p:stCondLst>
                                        </p:cTn>
                                        <p:tgtEl>
                                          <p:spTgt spid="14"/>
                                        </p:tgtEl>
                                        <p:attrNameLst>
                                          <p:attrName>style.visibility</p:attrName>
                                        </p:attrNameLst>
                                      </p:cBhvr>
                                      <p:to>
                                        <p:strVal val="visible"/>
                                      </p:to>
                                    </p:set>
                                    <p:anim calcmode="discrete" valueType="clr">
                                      <p:cBhvr override="childStyle">
                                        <p:cTn id="13" dur="80"/>
                                        <p:tgtEl>
                                          <p:spTgt spid="14"/>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14"/>
                                        </p:tgtEl>
                                        <p:attrNameLst>
                                          <p:attrName>fillcolor</p:attrName>
                                        </p:attrNameLst>
                                      </p:cBhvr>
                                      <p:tavLst>
                                        <p:tav tm="0">
                                          <p:val>
                                            <p:clrVal>
                                              <a:schemeClr val="accent2"/>
                                            </p:clrVal>
                                          </p:val>
                                        </p:tav>
                                        <p:tav tm="50000">
                                          <p:val>
                                            <p:clrVal>
                                              <a:schemeClr val="hlink"/>
                                            </p:clrVal>
                                          </p:val>
                                        </p:tav>
                                      </p:tavLst>
                                    </p:anim>
                                    <p:set>
                                      <p:cBhvr>
                                        <p:cTn id="15" dur="80"/>
                                        <p:tgtEl>
                                          <p:spTgt spid="1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Box 5"/>
          <p:cNvSpPr txBox="1"/>
          <p:nvPr/>
        </p:nvSpPr>
        <p:spPr>
          <a:xfrm>
            <a:off x="256347" y="314574"/>
            <a:ext cx="8401177" cy="1015663"/>
          </a:xfrm>
          <a:prstGeom prst="rect">
            <a:avLst/>
          </a:prstGeom>
          <a:noFill/>
        </p:spPr>
        <p:txBody>
          <a:bodyPr wrap="square" rtlCol="0">
            <a:spAutoFit/>
          </a:bodyPr>
          <a:lstStyle/>
          <a:p>
            <a:endParaRPr lang="en-US" sz="2000" i="1" dirty="0" smtClean="0">
              <a:solidFill>
                <a:schemeClr val="bg1"/>
              </a:solidFill>
              <a:latin typeface="Arial Black"/>
            </a:endParaRPr>
          </a:p>
          <a:p>
            <a:endParaRPr lang="en-US" sz="2000" i="1" dirty="0" smtClean="0">
              <a:solidFill>
                <a:schemeClr val="bg1"/>
              </a:solidFill>
              <a:latin typeface="Arial Black"/>
            </a:endParaRPr>
          </a:p>
          <a:p>
            <a:r>
              <a:rPr lang="en-US" sz="2000" i="1" dirty="0" smtClean="0">
                <a:solidFill>
                  <a:schemeClr val="bg1"/>
                </a:solidFill>
                <a:latin typeface="Arial Rounded MT Bold"/>
              </a:rPr>
              <a:t>                         </a:t>
            </a:r>
            <a:endParaRPr lang="en-US" sz="2000" i="1" dirty="0">
              <a:solidFill>
                <a:schemeClr val="bg1"/>
              </a:solidFill>
              <a:latin typeface="Arial Rounded MT Bold"/>
            </a:endParaRPr>
          </a:p>
        </p:txBody>
      </p:sp>
      <p:sp>
        <p:nvSpPr>
          <p:cNvPr id="28" name="TextBox 27"/>
          <p:cNvSpPr txBox="1"/>
          <p:nvPr/>
        </p:nvSpPr>
        <p:spPr>
          <a:xfrm>
            <a:off x="6787122" y="4653113"/>
            <a:ext cx="2209991" cy="369332"/>
          </a:xfrm>
          <a:prstGeom prst="rect">
            <a:avLst/>
          </a:prstGeom>
          <a:noFill/>
        </p:spPr>
        <p:txBody>
          <a:bodyPr wrap="square" rtlCol="0">
            <a:spAutoFit/>
          </a:bodyPr>
          <a:lstStyle/>
          <a:p>
            <a:endParaRPr lang="en-US" dirty="0"/>
          </a:p>
        </p:txBody>
      </p:sp>
      <p:sp>
        <p:nvSpPr>
          <p:cNvPr id="33" name="TextBox 32"/>
          <p:cNvSpPr txBox="1"/>
          <p:nvPr/>
        </p:nvSpPr>
        <p:spPr>
          <a:xfrm>
            <a:off x="688434" y="3373838"/>
            <a:ext cx="1281910" cy="1231106"/>
          </a:xfrm>
          <a:prstGeom prst="rect">
            <a:avLst/>
          </a:prstGeom>
          <a:noFill/>
        </p:spPr>
        <p:txBody>
          <a:bodyPr wrap="square" rtlCol="0">
            <a:spAutoFit/>
          </a:bodyPr>
          <a:lstStyle/>
          <a:p>
            <a:r>
              <a:rPr lang="en-US" i="1" dirty="0" smtClean="0">
                <a:solidFill>
                  <a:schemeClr val="bg1"/>
                </a:solidFill>
                <a:latin typeface="Arial Rounded MT Bold"/>
              </a:rPr>
              <a:t>      </a:t>
            </a:r>
            <a:endParaRPr lang="en-US" sz="2800" i="1" dirty="0" smtClean="0">
              <a:solidFill>
                <a:schemeClr val="bg1"/>
              </a:solidFill>
              <a:latin typeface="Arial Rounded MT Bold"/>
            </a:endParaRPr>
          </a:p>
          <a:p>
            <a:endParaRPr lang="en-US" i="1" dirty="0" smtClean="0">
              <a:solidFill>
                <a:schemeClr val="bg1"/>
              </a:solidFill>
              <a:latin typeface="Arial Rounded MT Bold"/>
            </a:endParaRPr>
          </a:p>
          <a:p>
            <a:endParaRPr lang="en-US" i="1" dirty="0" smtClean="0">
              <a:solidFill>
                <a:schemeClr val="bg1"/>
              </a:solidFill>
              <a:latin typeface="Arial Rounded MT Bold"/>
            </a:endParaRPr>
          </a:p>
          <a:p>
            <a:r>
              <a:rPr lang="en-US" i="1" dirty="0" smtClean="0">
                <a:solidFill>
                  <a:schemeClr val="bg1"/>
                </a:solidFill>
                <a:latin typeface="Arial Rounded MT Bold"/>
              </a:rPr>
              <a:t> </a:t>
            </a:r>
            <a:r>
              <a:rPr lang="en-US" sz="2000" i="1" dirty="0" smtClean="0">
                <a:solidFill>
                  <a:schemeClr val="bg1"/>
                </a:solidFill>
                <a:latin typeface="Arial Rounded MT Bold"/>
              </a:rPr>
              <a:t> </a:t>
            </a:r>
            <a:endParaRPr lang="en-US" sz="2000" i="1" dirty="0">
              <a:solidFill>
                <a:schemeClr val="bg1"/>
              </a:solidFill>
              <a:latin typeface="Arial Rounded MT Bold"/>
            </a:endParaRPr>
          </a:p>
        </p:txBody>
      </p:sp>
      <p:sp>
        <p:nvSpPr>
          <p:cNvPr id="52" name="TextBox 51"/>
          <p:cNvSpPr txBox="1"/>
          <p:nvPr/>
        </p:nvSpPr>
        <p:spPr>
          <a:xfrm>
            <a:off x="5962954" y="960905"/>
            <a:ext cx="3181046" cy="369332"/>
          </a:xfrm>
          <a:prstGeom prst="rect">
            <a:avLst/>
          </a:prstGeom>
          <a:noFill/>
        </p:spPr>
        <p:txBody>
          <a:bodyPr wrap="square" rtlCol="0">
            <a:spAutoFit/>
          </a:bodyPr>
          <a:lstStyle/>
          <a:p>
            <a:r>
              <a:rPr lang="en-US" i="1" dirty="0" smtClean="0">
                <a:solidFill>
                  <a:srgbClr val="FFFF00"/>
                </a:solidFill>
                <a:latin typeface="Arial Rounded MT Bold"/>
              </a:rPr>
              <a:t>  </a:t>
            </a:r>
            <a:endParaRPr lang="en-US" i="1" dirty="0">
              <a:solidFill>
                <a:srgbClr val="FFFF00"/>
              </a:solidFill>
              <a:latin typeface="Arial Rounded MT Bold"/>
            </a:endParaRPr>
          </a:p>
        </p:txBody>
      </p:sp>
      <p:sp>
        <p:nvSpPr>
          <p:cNvPr id="29" name="TextBox 28"/>
          <p:cNvSpPr txBox="1"/>
          <p:nvPr/>
        </p:nvSpPr>
        <p:spPr>
          <a:xfrm>
            <a:off x="3621477" y="5741143"/>
            <a:ext cx="2588656" cy="369332"/>
          </a:xfrm>
          <a:prstGeom prst="rect">
            <a:avLst/>
          </a:prstGeom>
          <a:noFill/>
        </p:spPr>
        <p:txBody>
          <a:bodyPr wrap="square" rtlCol="0">
            <a:spAutoFit/>
          </a:bodyPr>
          <a:lstStyle/>
          <a:p>
            <a:r>
              <a:rPr lang="en-US" i="1" dirty="0" smtClean="0">
                <a:solidFill>
                  <a:schemeClr val="bg1"/>
                </a:solidFill>
                <a:latin typeface="Arial Rounded MT Bold"/>
              </a:rPr>
              <a:t> </a:t>
            </a:r>
            <a:endParaRPr lang="en-US" i="1" dirty="0">
              <a:solidFill>
                <a:schemeClr val="bg1"/>
              </a:solidFill>
              <a:latin typeface="Arial Rounded MT Bold"/>
            </a:endParaRPr>
          </a:p>
        </p:txBody>
      </p:sp>
      <p:sp>
        <p:nvSpPr>
          <p:cNvPr id="38" name="TextBox 37"/>
          <p:cNvSpPr txBox="1"/>
          <p:nvPr/>
        </p:nvSpPr>
        <p:spPr>
          <a:xfrm>
            <a:off x="0" y="6110475"/>
            <a:ext cx="8740766" cy="369332"/>
          </a:xfrm>
          <a:prstGeom prst="rect">
            <a:avLst/>
          </a:prstGeom>
          <a:noFill/>
        </p:spPr>
        <p:txBody>
          <a:bodyPr wrap="square" rtlCol="0">
            <a:spAutoFit/>
          </a:bodyPr>
          <a:lstStyle/>
          <a:p>
            <a:endParaRPr lang="en-US" i="1" dirty="0">
              <a:solidFill>
                <a:schemeClr val="tx2">
                  <a:lumMod val="20000"/>
                  <a:lumOff val="80000"/>
                </a:schemeClr>
              </a:solidFill>
              <a:latin typeface="Arial Rounded MT Bold"/>
            </a:endParaRPr>
          </a:p>
        </p:txBody>
      </p:sp>
      <p:sp>
        <p:nvSpPr>
          <p:cNvPr id="39" name="TextBox 38"/>
          <p:cNvSpPr txBox="1"/>
          <p:nvPr/>
        </p:nvSpPr>
        <p:spPr>
          <a:xfrm>
            <a:off x="1139477" y="3680564"/>
            <a:ext cx="1863517" cy="707886"/>
          </a:xfrm>
          <a:prstGeom prst="rect">
            <a:avLst/>
          </a:prstGeom>
          <a:noFill/>
        </p:spPr>
        <p:txBody>
          <a:bodyPr wrap="square" rtlCol="0">
            <a:spAutoFit/>
          </a:bodyPr>
          <a:lstStyle/>
          <a:p>
            <a:endParaRPr lang="en-US" sz="2000" i="1" dirty="0" smtClean="0">
              <a:solidFill>
                <a:schemeClr val="bg1"/>
              </a:solidFill>
              <a:latin typeface="Arial Rounded MT Bold"/>
            </a:endParaRPr>
          </a:p>
          <a:p>
            <a:endParaRPr lang="en-US" sz="2000" i="1" dirty="0" smtClean="0">
              <a:solidFill>
                <a:schemeClr val="bg1"/>
              </a:solidFill>
              <a:latin typeface="Arial Rounded MT Bold"/>
            </a:endParaRPr>
          </a:p>
        </p:txBody>
      </p:sp>
      <p:sp>
        <p:nvSpPr>
          <p:cNvPr id="44" name="TextBox 43"/>
          <p:cNvSpPr txBox="1"/>
          <p:nvPr/>
        </p:nvSpPr>
        <p:spPr>
          <a:xfrm>
            <a:off x="6210134" y="3152981"/>
            <a:ext cx="2205374" cy="461665"/>
          </a:xfrm>
          <a:prstGeom prst="rect">
            <a:avLst/>
          </a:prstGeom>
          <a:noFill/>
        </p:spPr>
        <p:txBody>
          <a:bodyPr wrap="square" rtlCol="0">
            <a:spAutoFit/>
          </a:bodyPr>
          <a:lstStyle/>
          <a:p>
            <a:r>
              <a:rPr lang="en-US" sz="2400" i="1" dirty="0" smtClean="0">
                <a:solidFill>
                  <a:schemeClr val="accent4">
                    <a:lumMod val="40000"/>
                    <a:lumOff val="60000"/>
                  </a:schemeClr>
                </a:solidFill>
                <a:latin typeface="PortagoITC TT"/>
              </a:rPr>
              <a:t>	</a:t>
            </a:r>
            <a:endParaRPr lang="en-US" sz="2400" i="1" dirty="0">
              <a:solidFill>
                <a:schemeClr val="accent4">
                  <a:lumMod val="40000"/>
                  <a:lumOff val="60000"/>
                </a:schemeClr>
              </a:solidFill>
              <a:latin typeface="PortagoITC TT"/>
            </a:endParaRPr>
          </a:p>
        </p:txBody>
      </p:sp>
      <p:sp>
        <p:nvSpPr>
          <p:cNvPr id="12" name="TextBox 11"/>
          <p:cNvSpPr txBox="1"/>
          <p:nvPr/>
        </p:nvSpPr>
        <p:spPr>
          <a:xfrm>
            <a:off x="256347" y="314574"/>
            <a:ext cx="8401177" cy="461665"/>
          </a:xfrm>
          <a:prstGeom prst="rect">
            <a:avLst/>
          </a:prstGeom>
          <a:noFill/>
        </p:spPr>
        <p:txBody>
          <a:bodyPr wrap="square" rtlCol="0">
            <a:spAutoFit/>
          </a:bodyPr>
          <a:lstStyle/>
          <a:p>
            <a:endParaRPr lang="en-US" sz="2400" i="1" dirty="0">
              <a:solidFill>
                <a:srgbClr val="FFFF00"/>
              </a:solidFill>
              <a:latin typeface="Arial Rounded MT Bold"/>
            </a:endParaRPr>
          </a:p>
        </p:txBody>
      </p:sp>
      <p:pic>
        <p:nvPicPr>
          <p:cNvPr id="13" name="Picture 12" descr="Stormy Black Sea.png"/>
          <p:cNvPicPr>
            <a:picLocks noChangeAspect="1"/>
          </p:cNvPicPr>
          <p:nvPr/>
        </p:nvPicPr>
        <p:blipFill>
          <a:blip r:embed="rId2"/>
          <a:stretch>
            <a:fillRect/>
          </a:stretch>
        </p:blipFill>
        <p:spPr>
          <a:xfrm>
            <a:off x="0" y="0"/>
            <a:ext cx="9144000" cy="6858000"/>
          </a:xfrm>
          <a:prstGeom prst="rect">
            <a:avLst/>
          </a:prstGeom>
        </p:spPr>
      </p:pic>
      <p:sp>
        <p:nvSpPr>
          <p:cNvPr id="14" name="TextBox 13"/>
          <p:cNvSpPr txBox="1"/>
          <p:nvPr/>
        </p:nvSpPr>
        <p:spPr>
          <a:xfrm>
            <a:off x="447524" y="314574"/>
            <a:ext cx="6156476" cy="1938992"/>
          </a:xfrm>
          <a:prstGeom prst="rect">
            <a:avLst/>
          </a:prstGeom>
          <a:noFill/>
        </p:spPr>
        <p:txBody>
          <a:bodyPr wrap="square" rtlCol="0">
            <a:spAutoFit/>
          </a:bodyPr>
          <a:lstStyle/>
          <a:p>
            <a:r>
              <a:rPr lang="en-US" sz="2000" i="1" dirty="0" smtClean="0">
                <a:solidFill>
                  <a:schemeClr val="bg1"/>
                </a:solidFill>
                <a:latin typeface="Arial Rounded MT Bold"/>
              </a:rPr>
              <a:t>Daniel 7:1 and following: </a:t>
            </a:r>
            <a:r>
              <a:rPr lang="en-US" sz="2000" i="1" dirty="0" smtClean="0">
                <a:solidFill>
                  <a:srgbClr val="FFFF00"/>
                </a:solidFill>
                <a:latin typeface="Arial Rounded MT Bold"/>
              </a:rPr>
              <a:t>“In the first year of Belshazzar king of Babylon Daniel saw a dream...Daniel said, “I was looking in my vision by night, and behold the four winds of heaven were stirring up the great sea.” </a:t>
            </a:r>
          </a:p>
          <a:p>
            <a:endParaRPr lang="en-US" sz="2000" i="1" dirty="0" smtClean="0">
              <a:solidFill>
                <a:srgbClr val="FFFF00"/>
              </a:solidFill>
              <a:latin typeface="Arial Rounded MT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4"/>
                                        </p:tgtEl>
                                        <p:attrNameLst>
                                          <p:attrName>style.visibility</p:attrName>
                                        </p:attrNameLst>
                                      </p:cBhvr>
                                      <p:to>
                                        <p:strVal val="visible"/>
                                      </p:to>
                                    </p:set>
                                    <p:anim calcmode="discrete" valueType="clr">
                                      <p:cBhvr override="childStyle">
                                        <p:cTn id="7" dur="80"/>
                                        <p:tgtEl>
                                          <p:spTgt spid="1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4"/>
                                        </p:tgtEl>
                                        <p:attrNameLst>
                                          <p:attrName>fillcolor</p:attrName>
                                        </p:attrNameLst>
                                      </p:cBhvr>
                                      <p:tavLst>
                                        <p:tav tm="0">
                                          <p:val>
                                            <p:clrVal>
                                              <a:schemeClr val="accent2"/>
                                            </p:clrVal>
                                          </p:val>
                                        </p:tav>
                                        <p:tav tm="50000">
                                          <p:val>
                                            <p:clrVal>
                                              <a:schemeClr val="hlink"/>
                                            </p:clrVal>
                                          </p:val>
                                        </p:tav>
                                      </p:tavLst>
                                    </p:anim>
                                    <p:set>
                                      <p:cBhvr>
                                        <p:cTn id="9" dur="80"/>
                                        <p:tgtEl>
                                          <p:spTgt spid="1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Box 5"/>
          <p:cNvSpPr txBox="1"/>
          <p:nvPr/>
        </p:nvSpPr>
        <p:spPr>
          <a:xfrm>
            <a:off x="256347" y="314574"/>
            <a:ext cx="8401177" cy="1015663"/>
          </a:xfrm>
          <a:prstGeom prst="rect">
            <a:avLst/>
          </a:prstGeom>
          <a:noFill/>
        </p:spPr>
        <p:txBody>
          <a:bodyPr wrap="square" rtlCol="0">
            <a:spAutoFit/>
          </a:bodyPr>
          <a:lstStyle/>
          <a:p>
            <a:endParaRPr lang="en-US" sz="2000" i="1" dirty="0" smtClean="0">
              <a:solidFill>
                <a:schemeClr val="bg1"/>
              </a:solidFill>
              <a:latin typeface="Arial Black"/>
            </a:endParaRPr>
          </a:p>
          <a:p>
            <a:endParaRPr lang="en-US" sz="2000" i="1" dirty="0" smtClean="0">
              <a:solidFill>
                <a:schemeClr val="bg1"/>
              </a:solidFill>
              <a:latin typeface="Arial Black"/>
            </a:endParaRPr>
          </a:p>
          <a:p>
            <a:r>
              <a:rPr lang="en-US" sz="2000" i="1" dirty="0" smtClean="0">
                <a:solidFill>
                  <a:schemeClr val="bg1"/>
                </a:solidFill>
                <a:latin typeface="Arial Rounded MT Bold"/>
              </a:rPr>
              <a:t>                         </a:t>
            </a:r>
            <a:endParaRPr lang="en-US" sz="2000" i="1" dirty="0">
              <a:solidFill>
                <a:schemeClr val="bg1"/>
              </a:solidFill>
              <a:latin typeface="Arial Rounded MT Bold"/>
            </a:endParaRPr>
          </a:p>
        </p:txBody>
      </p:sp>
      <p:sp>
        <p:nvSpPr>
          <p:cNvPr id="28" name="TextBox 27"/>
          <p:cNvSpPr txBox="1"/>
          <p:nvPr/>
        </p:nvSpPr>
        <p:spPr>
          <a:xfrm>
            <a:off x="6787122" y="4653113"/>
            <a:ext cx="2209991" cy="369332"/>
          </a:xfrm>
          <a:prstGeom prst="rect">
            <a:avLst/>
          </a:prstGeom>
          <a:noFill/>
        </p:spPr>
        <p:txBody>
          <a:bodyPr wrap="square" rtlCol="0">
            <a:spAutoFit/>
          </a:bodyPr>
          <a:lstStyle/>
          <a:p>
            <a:endParaRPr lang="en-US" dirty="0"/>
          </a:p>
        </p:txBody>
      </p:sp>
      <p:sp>
        <p:nvSpPr>
          <p:cNvPr id="33" name="TextBox 32"/>
          <p:cNvSpPr txBox="1"/>
          <p:nvPr/>
        </p:nvSpPr>
        <p:spPr>
          <a:xfrm>
            <a:off x="688434" y="3373838"/>
            <a:ext cx="1281910" cy="1231106"/>
          </a:xfrm>
          <a:prstGeom prst="rect">
            <a:avLst/>
          </a:prstGeom>
          <a:noFill/>
        </p:spPr>
        <p:txBody>
          <a:bodyPr wrap="square" rtlCol="0">
            <a:spAutoFit/>
          </a:bodyPr>
          <a:lstStyle/>
          <a:p>
            <a:r>
              <a:rPr lang="en-US" i="1" dirty="0" smtClean="0">
                <a:solidFill>
                  <a:schemeClr val="bg1"/>
                </a:solidFill>
                <a:latin typeface="Arial Rounded MT Bold"/>
              </a:rPr>
              <a:t>      </a:t>
            </a:r>
            <a:endParaRPr lang="en-US" sz="2800" i="1" dirty="0" smtClean="0">
              <a:solidFill>
                <a:schemeClr val="bg1"/>
              </a:solidFill>
              <a:latin typeface="Arial Rounded MT Bold"/>
            </a:endParaRPr>
          </a:p>
          <a:p>
            <a:endParaRPr lang="en-US" i="1" dirty="0" smtClean="0">
              <a:solidFill>
                <a:schemeClr val="bg1"/>
              </a:solidFill>
              <a:latin typeface="Arial Rounded MT Bold"/>
            </a:endParaRPr>
          </a:p>
          <a:p>
            <a:endParaRPr lang="en-US" i="1" dirty="0" smtClean="0">
              <a:solidFill>
                <a:schemeClr val="bg1"/>
              </a:solidFill>
              <a:latin typeface="Arial Rounded MT Bold"/>
            </a:endParaRPr>
          </a:p>
          <a:p>
            <a:r>
              <a:rPr lang="en-US" i="1" dirty="0" smtClean="0">
                <a:solidFill>
                  <a:schemeClr val="bg1"/>
                </a:solidFill>
                <a:latin typeface="Arial Rounded MT Bold"/>
              </a:rPr>
              <a:t> </a:t>
            </a:r>
            <a:r>
              <a:rPr lang="en-US" sz="2000" i="1" dirty="0" smtClean="0">
                <a:solidFill>
                  <a:schemeClr val="bg1"/>
                </a:solidFill>
                <a:latin typeface="Arial Rounded MT Bold"/>
              </a:rPr>
              <a:t> </a:t>
            </a:r>
            <a:endParaRPr lang="en-US" sz="2000" i="1" dirty="0">
              <a:solidFill>
                <a:schemeClr val="bg1"/>
              </a:solidFill>
              <a:latin typeface="Arial Rounded MT Bold"/>
            </a:endParaRPr>
          </a:p>
        </p:txBody>
      </p:sp>
      <p:sp>
        <p:nvSpPr>
          <p:cNvPr id="52" name="TextBox 51"/>
          <p:cNvSpPr txBox="1"/>
          <p:nvPr/>
        </p:nvSpPr>
        <p:spPr>
          <a:xfrm>
            <a:off x="5962954" y="960905"/>
            <a:ext cx="3181046" cy="369332"/>
          </a:xfrm>
          <a:prstGeom prst="rect">
            <a:avLst/>
          </a:prstGeom>
          <a:noFill/>
        </p:spPr>
        <p:txBody>
          <a:bodyPr wrap="square" rtlCol="0">
            <a:spAutoFit/>
          </a:bodyPr>
          <a:lstStyle/>
          <a:p>
            <a:r>
              <a:rPr lang="en-US" i="1" dirty="0" smtClean="0">
                <a:solidFill>
                  <a:srgbClr val="FFFF00"/>
                </a:solidFill>
                <a:latin typeface="Arial Rounded MT Bold"/>
              </a:rPr>
              <a:t>  </a:t>
            </a:r>
            <a:endParaRPr lang="en-US" i="1" dirty="0">
              <a:solidFill>
                <a:srgbClr val="FFFF00"/>
              </a:solidFill>
              <a:latin typeface="Arial Rounded MT Bold"/>
            </a:endParaRPr>
          </a:p>
        </p:txBody>
      </p:sp>
      <p:sp>
        <p:nvSpPr>
          <p:cNvPr id="29" name="TextBox 28"/>
          <p:cNvSpPr txBox="1"/>
          <p:nvPr/>
        </p:nvSpPr>
        <p:spPr>
          <a:xfrm>
            <a:off x="3621477" y="5741143"/>
            <a:ext cx="2588656" cy="369332"/>
          </a:xfrm>
          <a:prstGeom prst="rect">
            <a:avLst/>
          </a:prstGeom>
          <a:noFill/>
        </p:spPr>
        <p:txBody>
          <a:bodyPr wrap="square" rtlCol="0">
            <a:spAutoFit/>
          </a:bodyPr>
          <a:lstStyle/>
          <a:p>
            <a:r>
              <a:rPr lang="en-US" i="1" dirty="0" smtClean="0">
                <a:solidFill>
                  <a:schemeClr val="bg1"/>
                </a:solidFill>
                <a:latin typeface="Arial Rounded MT Bold"/>
              </a:rPr>
              <a:t> </a:t>
            </a:r>
            <a:endParaRPr lang="en-US" i="1" dirty="0">
              <a:solidFill>
                <a:schemeClr val="bg1"/>
              </a:solidFill>
              <a:latin typeface="Arial Rounded MT Bold"/>
            </a:endParaRPr>
          </a:p>
        </p:txBody>
      </p:sp>
      <p:sp>
        <p:nvSpPr>
          <p:cNvPr id="38" name="TextBox 37"/>
          <p:cNvSpPr txBox="1"/>
          <p:nvPr/>
        </p:nvSpPr>
        <p:spPr>
          <a:xfrm>
            <a:off x="0" y="6110475"/>
            <a:ext cx="8740766" cy="369332"/>
          </a:xfrm>
          <a:prstGeom prst="rect">
            <a:avLst/>
          </a:prstGeom>
          <a:noFill/>
        </p:spPr>
        <p:txBody>
          <a:bodyPr wrap="square" rtlCol="0">
            <a:spAutoFit/>
          </a:bodyPr>
          <a:lstStyle/>
          <a:p>
            <a:endParaRPr lang="en-US" i="1" dirty="0">
              <a:solidFill>
                <a:schemeClr val="tx2">
                  <a:lumMod val="20000"/>
                  <a:lumOff val="80000"/>
                </a:schemeClr>
              </a:solidFill>
              <a:latin typeface="Arial Rounded MT Bold"/>
            </a:endParaRPr>
          </a:p>
        </p:txBody>
      </p:sp>
      <p:sp>
        <p:nvSpPr>
          <p:cNvPr id="39" name="TextBox 38"/>
          <p:cNvSpPr txBox="1"/>
          <p:nvPr/>
        </p:nvSpPr>
        <p:spPr>
          <a:xfrm>
            <a:off x="1139477" y="3680564"/>
            <a:ext cx="1863517" cy="707886"/>
          </a:xfrm>
          <a:prstGeom prst="rect">
            <a:avLst/>
          </a:prstGeom>
          <a:noFill/>
        </p:spPr>
        <p:txBody>
          <a:bodyPr wrap="square" rtlCol="0">
            <a:spAutoFit/>
          </a:bodyPr>
          <a:lstStyle/>
          <a:p>
            <a:endParaRPr lang="en-US" sz="2000" i="1" dirty="0" smtClean="0">
              <a:solidFill>
                <a:schemeClr val="bg1"/>
              </a:solidFill>
              <a:latin typeface="Arial Rounded MT Bold"/>
            </a:endParaRPr>
          </a:p>
          <a:p>
            <a:endParaRPr lang="en-US" sz="2000" i="1" dirty="0" smtClean="0">
              <a:solidFill>
                <a:schemeClr val="bg1"/>
              </a:solidFill>
              <a:latin typeface="Arial Rounded MT Bold"/>
            </a:endParaRPr>
          </a:p>
        </p:txBody>
      </p:sp>
      <p:sp>
        <p:nvSpPr>
          <p:cNvPr id="44" name="TextBox 43"/>
          <p:cNvSpPr txBox="1"/>
          <p:nvPr/>
        </p:nvSpPr>
        <p:spPr>
          <a:xfrm>
            <a:off x="6210134" y="3152981"/>
            <a:ext cx="2205374" cy="461665"/>
          </a:xfrm>
          <a:prstGeom prst="rect">
            <a:avLst/>
          </a:prstGeom>
          <a:noFill/>
        </p:spPr>
        <p:txBody>
          <a:bodyPr wrap="square" rtlCol="0">
            <a:spAutoFit/>
          </a:bodyPr>
          <a:lstStyle/>
          <a:p>
            <a:r>
              <a:rPr lang="en-US" sz="2400" i="1" dirty="0" smtClean="0">
                <a:solidFill>
                  <a:schemeClr val="accent4">
                    <a:lumMod val="40000"/>
                    <a:lumOff val="60000"/>
                  </a:schemeClr>
                </a:solidFill>
                <a:latin typeface="PortagoITC TT"/>
              </a:rPr>
              <a:t>	</a:t>
            </a:r>
            <a:endParaRPr lang="en-US" sz="2400" i="1" dirty="0">
              <a:solidFill>
                <a:schemeClr val="accent4">
                  <a:lumMod val="40000"/>
                  <a:lumOff val="60000"/>
                </a:schemeClr>
              </a:solidFill>
              <a:latin typeface="PortagoITC TT"/>
            </a:endParaRPr>
          </a:p>
        </p:txBody>
      </p:sp>
      <p:sp>
        <p:nvSpPr>
          <p:cNvPr id="12" name="TextBox 11"/>
          <p:cNvSpPr txBox="1"/>
          <p:nvPr/>
        </p:nvSpPr>
        <p:spPr>
          <a:xfrm>
            <a:off x="256347" y="314574"/>
            <a:ext cx="8401177" cy="461665"/>
          </a:xfrm>
          <a:prstGeom prst="rect">
            <a:avLst/>
          </a:prstGeom>
          <a:noFill/>
        </p:spPr>
        <p:txBody>
          <a:bodyPr wrap="square" rtlCol="0">
            <a:spAutoFit/>
          </a:bodyPr>
          <a:lstStyle/>
          <a:p>
            <a:endParaRPr lang="en-US" sz="2400" i="1" dirty="0">
              <a:solidFill>
                <a:srgbClr val="FFFF00"/>
              </a:solidFill>
              <a:latin typeface="Arial Rounded MT Bold"/>
            </a:endParaRPr>
          </a:p>
        </p:txBody>
      </p:sp>
      <p:sp>
        <p:nvSpPr>
          <p:cNvPr id="15" name="TextBox 14"/>
          <p:cNvSpPr txBox="1"/>
          <p:nvPr/>
        </p:nvSpPr>
        <p:spPr>
          <a:xfrm>
            <a:off x="256347" y="314574"/>
            <a:ext cx="8159161" cy="6247864"/>
          </a:xfrm>
          <a:prstGeom prst="rect">
            <a:avLst/>
          </a:prstGeom>
          <a:noFill/>
        </p:spPr>
        <p:txBody>
          <a:bodyPr wrap="square" rtlCol="0">
            <a:spAutoFit/>
          </a:bodyPr>
          <a:lstStyle/>
          <a:p>
            <a:r>
              <a:rPr lang="en-US" sz="2000" i="1" dirty="0" smtClean="0">
                <a:solidFill>
                  <a:srgbClr val="FFFF00"/>
                </a:solidFill>
                <a:latin typeface="Arial Rounded MT Bold"/>
              </a:rPr>
              <a:t>“And four great beasts were coming up from the sea,...The first was like a lion and had the wings of an eagle </a:t>
            </a:r>
            <a:r>
              <a:rPr lang="en-US" sz="2000" i="1" dirty="0" smtClean="0">
                <a:solidFill>
                  <a:schemeClr val="bg1"/>
                </a:solidFill>
                <a:latin typeface="Arial Rounded MT Bold"/>
              </a:rPr>
              <a:t>[a griffon]</a:t>
            </a:r>
            <a:r>
              <a:rPr lang="en-US" sz="2000" i="1" dirty="0" smtClean="0">
                <a:solidFill>
                  <a:srgbClr val="FFFF00"/>
                </a:solidFill>
                <a:latin typeface="Arial Rounded MT Bold"/>
              </a:rPr>
              <a:t>, ...And behold another beast, a second one, resembling a bear...and they said to it ‘Arise, devour much meat.’</a:t>
            </a:r>
          </a:p>
          <a:p>
            <a:endParaRPr lang="en-US" sz="2000" i="1" dirty="0" smtClean="0">
              <a:solidFill>
                <a:srgbClr val="FFFF00"/>
              </a:solidFill>
              <a:latin typeface="Arial Rounded MT Bold"/>
            </a:endParaRPr>
          </a:p>
          <a:p>
            <a:r>
              <a:rPr lang="en-US" sz="2000" i="1" dirty="0" smtClean="0">
                <a:solidFill>
                  <a:srgbClr val="FFFF00"/>
                </a:solidFill>
                <a:latin typeface="Arial Rounded MT Bold"/>
              </a:rPr>
              <a:t>After this I kept looking, and behold another one, like a leopard, which had on its back four wings  of a bird...After this I kept looking in the night visions, and behold a fourth beast, dreadful and terrifying and extremely strong; and it had large iron teeth.  It devoured and crushed, and trampled down the remainder with its feet; and it was different from all the beasts that were before it, and it had ten horns. </a:t>
            </a:r>
            <a:r>
              <a:rPr lang="en-US" sz="2000" i="1" dirty="0" smtClean="0">
                <a:solidFill>
                  <a:schemeClr val="bg1"/>
                </a:solidFill>
                <a:latin typeface="Arial Rounded MT Bold"/>
              </a:rPr>
              <a:t>(horns are indicative of powers such as nations)</a:t>
            </a:r>
          </a:p>
          <a:p>
            <a:endParaRPr lang="en-US" sz="2000" i="1" dirty="0" smtClean="0">
              <a:solidFill>
                <a:srgbClr val="FFFF00"/>
              </a:solidFill>
              <a:latin typeface="Arial Rounded MT Bold"/>
            </a:endParaRPr>
          </a:p>
          <a:p>
            <a:r>
              <a:rPr lang="en-US" sz="2000" i="1" dirty="0" smtClean="0">
                <a:solidFill>
                  <a:srgbClr val="FFFF00"/>
                </a:solidFill>
                <a:latin typeface="Arial Rounded MT Bold"/>
              </a:rPr>
              <a:t>While I was contemplating the horns, behold another horn , a little one, came out of them, and three of the first horns were pulled out by the roots...and behold this horn possessed eyes like the eyes of a man, and a mouth uttering great boasts...”</a:t>
            </a:r>
            <a:r>
              <a:rPr lang="en-US" sz="2000" i="1" dirty="0" smtClean="0">
                <a:solidFill>
                  <a:srgbClr val="FFFF00"/>
                </a:solidFill>
                <a:latin typeface="Arial Rounded MT Bold"/>
              </a:rPr>
              <a:t>  </a:t>
            </a:r>
            <a:r>
              <a:rPr lang="en-US" sz="2000" i="1" dirty="0" smtClean="0">
                <a:solidFill>
                  <a:schemeClr val="bg1"/>
                </a:solidFill>
                <a:latin typeface="Arial Rounded MT Bold"/>
              </a:rPr>
              <a:t>this </a:t>
            </a:r>
            <a:r>
              <a:rPr lang="en-US" sz="2000" i="1" dirty="0" smtClean="0">
                <a:solidFill>
                  <a:schemeClr val="bg1"/>
                </a:solidFill>
                <a:latin typeface="Arial Rounded MT Bold"/>
              </a:rPr>
              <a:t>one is called the little horn, man of sin, the beast or the antichrist. </a:t>
            </a:r>
            <a:endParaRPr lang="en-US" sz="2000" i="1" dirty="0">
              <a:solidFill>
                <a:schemeClr val="bg1"/>
              </a:solidFill>
              <a:latin typeface="Arial Rounded MT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5"/>
                                        </p:tgtEl>
                                        <p:attrNameLst>
                                          <p:attrName>style.visibility</p:attrName>
                                        </p:attrNameLst>
                                      </p:cBhvr>
                                      <p:to>
                                        <p:strVal val="visible"/>
                                      </p:to>
                                    </p:set>
                                    <p:anim calcmode="discrete" valueType="clr">
                                      <p:cBhvr override="childStyle">
                                        <p:cTn id="7" dur="8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
                                        </p:tgtEl>
                                        <p:attrNameLst>
                                          <p:attrName>fillcolor</p:attrName>
                                        </p:attrNameLst>
                                      </p:cBhvr>
                                      <p:tavLst>
                                        <p:tav tm="0">
                                          <p:val>
                                            <p:clrVal>
                                              <a:schemeClr val="accent2"/>
                                            </p:clrVal>
                                          </p:val>
                                        </p:tav>
                                        <p:tav tm="50000">
                                          <p:val>
                                            <p:clrVal>
                                              <a:schemeClr val="hlink"/>
                                            </p:clrVal>
                                          </p:val>
                                        </p:tav>
                                      </p:tavLst>
                                    </p:anim>
                                    <p:set>
                                      <p:cBhvr>
                                        <p:cTn id="9" dur="80"/>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3070</TotalTime>
  <Words>1984</Words>
  <Application>Microsoft Macintosh PowerPoint</Application>
  <PresentationFormat>On-screen Show (4:3)</PresentationFormat>
  <Paragraphs>257</Paragraphs>
  <Slides>21</Slides>
  <Notes>5</Notes>
  <HiddenSlides>0</HiddenSlides>
  <MMClips>0</MMClips>
  <ScaleCrop>false</ScaleCrop>
  <HeadingPairs>
    <vt:vector size="4" baseType="variant">
      <vt:variant>
        <vt:lpstr>Design Template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Joanna Wilson</dc:creator>
  <cp:lastModifiedBy>Joanna Wilson</cp:lastModifiedBy>
  <cp:revision>168</cp:revision>
  <dcterms:created xsi:type="dcterms:W3CDTF">2023-12-02T21:11:28Z</dcterms:created>
  <dcterms:modified xsi:type="dcterms:W3CDTF">2023-12-03T07:27:30Z</dcterms:modified>
</cp:coreProperties>
</file>