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  <p:sldMasterId id="2147483710" r:id="rId5"/>
  </p:sldMasterIdLst>
  <p:handoutMasterIdLst>
    <p:handoutMasterId r:id="rId22"/>
  </p:handoutMasterIdLst>
  <p:sldIdLst>
    <p:sldId id="256" r:id="rId6"/>
    <p:sldId id="362" r:id="rId7"/>
    <p:sldId id="357" r:id="rId8"/>
    <p:sldId id="346" r:id="rId9"/>
    <p:sldId id="311" r:id="rId10"/>
    <p:sldId id="344" r:id="rId11"/>
    <p:sldId id="359" r:id="rId12"/>
    <p:sldId id="361" r:id="rId13"/>
    <p:sldId id="336" r:id="rId14"/>
    <p:sldId id="317" r:id="rId15"/>
    <p:sldId id="313" r:id="rId16"/>
    <p:sldId id="358" r:id="rId17"/>
    <p:sldId id="360" r:id="rId18"/>
    <p:sldId id="324" r:id="rId19"/>
    <p:sldId id="266" r:id="rId20"/>
    <p:sldId id="312" r:id="rId21"/>
  </p:sldIdLst>
  <p:sldSz cx="14630400" cy="8229600"/>
  <p:notesSz cx="10234613" cy="1466215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90">
          <p15:clr>
            <a:srgbClr val="A4A3A4"/>
          </p15:clr>
        </p15:guide>
        <p15:guide id="2" pos="2579">
          <p15:clr>
            <a:srgbClr val="A4A3A4"/>
          </p15:clr>
        </p15:guide>
        <p15:guide id="3" pos="9033">
          <p15:clr>
            <a:srgbClr val="A4A3A4"/>
          </p15:clr>
        </p15:guide>
        <p15:guide id="4" pos="2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880"/>
    <a:srgbClr val="FFFFFF"/>
    <a:srgbClr val="E6C882"/>
    <a:srgbClr val="F2BB40"/>
    <a:srgbClr val="E2B75C"/>
    <a:srgbClr val="9AB65A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 snapToObjects="1">
      <p:cViewPr>
        <p:scale>
          <a:sx n="51" d="100"/>
          <a:sy n="51" d="100"/>
        </p:scale>
        <p:origin x="656" y="48"/>
      </p:cViewPr>
      <p:guideLst>
        <p:guide orient="horz" pos="4790"/>
        <p:guide pos="2579"/>
        <p:guide pos="9033"/>
        <p:guide pos="23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 snapToObjects="1" showGuides="1">
      <p:cViewPr varScale="1">
        <p:scale>
          <a:sx n="51" d="100"/>
          <a:sy n="51" d="100"/>
        </p:scale>
        <p:origin x="-2274" y="-84"/>
      </p:cViewPr>
      <p:guideLst>
        <p:guide orient="horz" pos="4618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733108"/>
          </a:xfrm>
          <a:prstGeom prst="rect">
            <a:avLst/>
          </a:prstGeom>
        </p:spPr>
        <p:txBody>
          <a:bodyPr vert="horz" lIns="142262" tIns="71131" rIns="142262" bIns="71131" rtlCol="0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733108"/>
          </a:xfrm>
          <a:prstGeom prst="rect">
            <a:avLst/>
          </a:prstGeom>
        </p:spPr>
        <p:txBody>
          <a:bodyPr vert="horz" lIns="142262" tIns="71131" rIns="142262" bIns="71131" rtlCol="0"/>
          <a:lstStyle>
            <a:lvl1pPr algn="r">
              <a:defRPr sz="1900"/>
            </a:lvl1pPr>
          </a:lstStyle>
          <a:p>
            <a:fld id="{A0596B23-2673-4500-A745-4BB12A776F9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926498"/>
            <a:ext cx="4434999" cy="733108"/>
          </a:xfrm>
          <a:prstGeom prst="rect">
            <a:avLst/>
          </a:prstGeom>
        </p:spPr>
        <p:txBody>
          <a:bodyPr vert="horz" lIns="142262" tIns="71131" rIns="142262" bIns="71131" rtlCol="0" anchor="b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13926498"/>
            <a:ext cx="4434999" cy="733108"/>
          </a:xfrm>
          <a:prstGeom prst="rect">
            <a:avLst/>
          </a:prstGeom>
        </p:spPr>
        <p:txBody>
          <a:bodyPr vert="horz" lIns="142262" tIns="71131" rIns="142262" bIns="71131" rtlCol="0" anchor="b"/>
          <a:lstStyle>
            <a:lvl1pPr algn="r">
              <a:defRPr sz="1900"/>
            </a:lvl1pPr>
          </a:lstStyle>
          <a:p>
            <a:fld id="{DCBB6EA9-9970-4EB5-93AA-20A1A426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0950" y="3763519"/>
            <a:ext cx="10058400" cy="1828800"/>
          </a:xfrm>
        </p:spPr>
        <p:txBody>
          <a:bodyPr>
            <a:noAutofit/>
          </a:bodyPr>
          <a:lstStyle>
            <a:lvl1pPr algn="l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0950" y="5870448"/>
            <a:ext cx="10058400" cy="1733677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/>
                </a:solidFill>
              </a:rPr>
              <a:pPr algn="ctr"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77251" y="7653654"/>
            <a:ext cx="516636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Copyright © Grzegorz Kakareko                  All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Rights Reserved.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1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w/Two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1"/>
            <a:ext cx="13075920" cy="9109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6812280" cy="5943600"/>
          </a:xfrm>
          <a:solidFill>
            <a:schemeClr val="bg1"/>
          </a:solidFill>
        </p:spPr>
        <p:txBody>
          <a:bodyPr lIns="91440" tIns="91440" rIns="91440" bIns="9144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0920" y="1645920"/>
            <a:ext cx="6812280" cy="5943600"/>
          </a:xfrm>
          <a:solidFill>
            <a:schemeClr val="bg1"/>
          </a:solidFill>
        </p:spPr>
        <p:txBody>
          <a:bodyPr lIns="91440" tIns="91440" rIns="91440" bIns="9144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9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w/Header-Two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8880"/>
            <a:ext cx="6812280" cy="5120640"/>
          </a:xfrm>
          <a:solidFill>
            <a:schemeClr val="bg1"/>
          </a:solidFill>
        </p:spPr>
        <p:txBody>
          <a:bodyPr lIns="91440" tIns="91440" rIns="91440" bIns="91440">
            <a:noAutofit/>
          </a:bodyPr>
          <a:lstStyle>
            <a:lvl1pPr>
              <a:defRPr sz="2400" b="0"/>
            </a:lvl1pPr>
            <a:lvl2pPr>
              <a:defRPr sz="2400" b="0"/>
            </a:lvl2pPr>
            <a:lvl3pPr>
              <a:defRPr sz="2400" b="0"/>
            </a:lvl3pPr>
            <a:lvl4pPr>
              <a:defRPr sz="2400" b="0"/>
            </a:lvl4pPr>
            <a:lvl5pPr>
              <a:defRPr sz="2400" b="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60920" y="2468880"/>
            <a:ext cx="6812280" cy="5120640"/>
          </a:xfrm>
          <a:solidFill>
            <a:schemeClr val="bg1"/>
          </a:solidFill>
        </p:spPr>
        <p:txBody>
          <a:bodyPr lIns="91440" tIns="91440" rIns="91440" bIns="91440"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624"/>
            <a:ext cx="1307592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7840"/>
            <a:ext cx="6812280" cy="640080"/>
          </a:xfrm>
          <a:solidFill>
            <a:schemeClr val="bg1"/>
          </a:solidFill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cap="all" baseline="0">
                <a:solidFill>
                  <a:schemeClr val="tx2"/>
                </a:solidFill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8244" y="1767840"/>
            <a:ext cx="6814956" cy="640080"/>
          </a:xfrm>
          <a:solidFill>
            <a:schemeClr val="bg1"/>
          </a:solidFill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cap="all" baseline="0">
                <a:solidFill>
                  <a:schemeClr val="tx2"/>
                </a:solidFill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78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Chart-Call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420624"/>
            <a:ext cx="9418320" cy="914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666999"/>
            <a:ext cx="9616966" cy="4937125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0" y="2133600"/>
            <a:ext cx="9616966" cy="457200"/>
          </a:xfrm>
          <a:solidFill>
            <a:schemeClr val="bg1"/>
          </a:solidFill>
        </p:spPr>
        <p:txBody>
          <a:bodyPr lIns="9144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2"/>
                </a:solidFill>
              </a:defRPr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7772400"/>
            <a:ext cx="516636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Copyright © 2014 Risk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Management Solutions,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 err="1">
                <a:solidFill>
                  <a:schemeClr val="tx2"/>
                </a:solidFill>
              </a:rPr>
              <a:t>Inc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28600" y="1335024"/>
            <a:ext cx="3200400" cy="625005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46088" indent="-446088"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693738" indent="-255588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</a:defRPr>
            </a:lvl3pPr>
            <a:lvl4pPr marL="1371600" indent="-446088"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 bwMode="white"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304800" y="7762569"/>
            <a:ext cx="33528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Copyright © 2016 Risk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Management Solutions,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Inc.</a:t>
            </a: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ou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14630400" cy="8229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632" y="706304"/>
            <a:ext cx="5029200" cy="2022147"/>
          </a:xfrm>
          <a:solidFill>
            <a:schemeClr val="bg1">
              <a:alpha val="68000"/>
            </a:schemeClr>
          </a:solidFill>
        </p:spPr>
        <p:txBody>
          <a:bodyPr lIns="182880" anchor="ctr" anchorCtr="0">
            <a:no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Callou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14630400" cy="8229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639" y="883285"/>
            <a:ext cx="5029200" cy="640080"/>
          </a:xfrm>
          <a:solidFill>
            <a:schemeClr val="bg1">
              <a:alpha val="70000"/>
            </a:schemeClr>
          </a:solidFill>
        </p:spPr>
        <p:txBody>
          <a:bodyPr lIns="182880" rIns="182880" anchor="b">
            <a:noAutofit/>
          </a:bodyPr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half" idx="2"/>
          </p:nvPr>
        </p:nvSpPr>
        <p:spPr>
          <a:xfrm>
            <a:off x="1061639" y="1615439"/>
            <a:ext cx="5029200" cy="5702935"/>
          </a:xfrm>
          <a:solidFill>
            <a:schemeClr val="bg1">
              <a:alpha val="70000"/>
            </a:schemeClr>
          </a:solidFill>
        </p:spPr>
        <p:txBody>
          <a:bodyPr lIns="182880" tIns="182880" rIns="182880" anchor="t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286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162" y="422031"/>
            <a:ext cx="10079037" cy="9109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600" y="1645920"/>
            <a:ext cx="3200400" cy="5943600"/>
          </a:xfrm>
        </p:spPr>
        <p:txBody>
          <a:bodyPr lIns="182880" tIns="182880"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 marL="468312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82712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660774" y="15601"/>
            <a:ext cx="10969625" cy="8213999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3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162" y="422031"/>
            <a:ext cx="10079037" cy="9109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600" y="1645920"/>
            <a:ext cx="3200400" cy="5943600"/>
          </a:xfrm>
        </p:spPr>
        <p:txBody>
          <a:bodyPr lIns="182880" tIns="182880"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 marL="468312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82712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660774" y="15601"/>
            <a:ext cx="10969625" cy="8213999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-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743200" y="1257300"/>
            <a:ext cx="9144000" cy="57150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27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28DF-9291-4CEC-A1E7-D883AABE6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43C13-6D30-47E2-8D48-EC826B126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F850-7F3E-4A3F-93A4-8A118CC1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A572-3ADF-4436-BEA5-DE20BD26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CB95-D6C2-4685-8131-4E27D2BB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7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A60D-DB38-4140-A3FE-BC1D8462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F25C-2A5C-4DDB-8ECB-0D671057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8CE1-5D41-4F79-8A45-50197FB9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A8DB-4844-48D1-821C-72C89BA0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497F-21BD-43EE-BD26-7423D516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1"/>
            <a:ext cx="12416589" cy="9109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72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BC81-38D2-41C1-B239-7992269E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AEF26-6DEB-4CFF-AFF7-708E85C5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7E91-E103-433F-9254-82822011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D849-3A16-46CD-BAE3-79714F8F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E67C1-47F8-437C-87DF-CFB54690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9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66D5-C193-46C5-B54C-071CE4A6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5BBC-6F3E-422D-AB0D-E5EF88D25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54EC5-FF81-4FEC-A78C-BB4132DE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A6500-5E1C-4A4D-9A7B-3A4C43C7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4FD2-DADA-4604-BE1C-100CDDF7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89AC-E073-43DE-977C-0D8AA04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6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40E0-BBBC-4AB8-A916-A91544B5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B8C58-44D3-4077-B1EE-EB6FCC64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70D05-DB78-4F65-91F6-F4B15158D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832B-5B7A-4B9F-803A-A499DCD19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7BF5A-749A-444F-B55F-4A0D9DAC4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B1BD1-CD3A-449C-A591-3E43DCCB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80F56-C7E6-4162-831F-4CAA594E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2ECCA-1296-462E-9D4C-613E25C0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57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7181-7A30-45C6-AE3B-6594B3A0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19135-82F3-4C56-B7FA-C510BD2A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EF911-5491-461E-B809-D299864A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9A283-83D8-4F83-BFC9-8174FBAA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35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305E6-08BE-4192-8E3B-115A4A85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2D435-13F2-44AA-B966-EB86AA72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F97B7-6290-477F-95C6-E17FF8FA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5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41C2-A64E-453B-B8D8-8DD1E3F6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DF3E-3EEA-4E38-BBF9-A80600F9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88AAB-176A-4605-9056-46F4F408C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5707D-AB74-4D64-902E-175C8E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2A61F-D2AB-48E3-A1E2-D7A662A7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A3C2D-8B31-4BCC-B7C2-7D5EF7DC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31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2458-85B3-4944-A49A-4E5446CF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5C924-AAFF-4BA1-885F-E1CE6F600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E32C7-D819-4A3C-829F-E5197AFDD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6BFA-28D3-400E-9215-BDE2108F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107DE-DCE5-493A-91A9-D432469A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A483B-0DEE-4765-BC69-74023D8B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03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E176-8E09-43C9-BFE4-52B3DD92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CFEA6-100F-4934-9F3C-F4074430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9659-0F8C-4AEE-A08C-40828797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F65D7-4892-4B82-9CB0-D27D26D3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6197B-6A21-4AEB-A938-10728B43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44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BB0EF-5D76-47F3-A68A-33C7537F4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B6485-4E09-4743-A225-71FDE71C6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504E-7B56-44FC-A705-8E3B927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4346-8EDF-44AD-87FE-25130E7D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C79A-0CDA-4327-BE3F-1B42D435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4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4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Bullet List &amp; Callou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422031"/>
            <a:ext cx="9418320" cy="9109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228600" y="1645920"/>
            <a:ext cx="3200400" cy="594359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3200" baseline="0">
                <a:solidFill>
                  <a:schemeClr val="tx2"/>
                </a:solidFill>
              </a:defRPr>
            </a:lvl1pPr>
            <a:lvl2pPr marL="468312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82712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14800" y="1645920"/>
            <a:ext cx="10058400" cy="5943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457200" indent="-4572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963613" indent="-468313">
              <a:defRPr>
                <a:solidFill>
                  <a:schemeClr val="tx2"/>
                </a:solidFill>
              </a:defRPr>
            </a:lvl3pPr>
            <a:lvl4pPr marL="1428750" indent="-446088">
              <a:defRPr>
                <a:solidFill>
                  <a:schemeClr val="tx2"/>
                </a:solidFill>
              </a:defRPr>
            </a:lvl4pPr>
            <a:lvl5pPr marL="1935163" indent="-468313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04800" y="7772400"/>
            <a:ext cx="31242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Copyright © 2016 Risk Management Solutions, Inc. 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Bullet List &amp; Callout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422031"/>
            <a:ext cx="9418320" cy="910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14800" y="1645920"/>
            <a:ext cx="10058400" cy="59436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-457200">
              <a:buClr>
                <a:schemeClr val="bg2"/>
              </a:buClr>
              <a:buFont typeface="Wingdings" panose="05000000000000000000" pitchFamily="2" charset="2"/>
              <a:buChar char="§"/>
              <a:defRPr/>
            </a:lvl2pPr>
            <a:lvl3pPr marL="963613" indent="-468313">
              <a:defRPr/>
            </a:lvl3pPr>
            <a:lvl4pPr marL="1428750" indent="-446088">
              <a:defRPr/>
            </a:lvl4pPr>
            <a:lvl5pPr marL="1935163" indent="-4683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600" y="1645920"/>
            <a:ext cx="3200400" cy="5943600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 marL="468312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82712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04800" y="7772400"/>
            <a:ext cx="31242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Copyright © 2016 Risk</a:t>
            </a:r>
            <a:r>
              <a:rPr lang="en-US" sz="1000" baseline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Management Solutions,</a:t>
            </a:r>
            <a:r>
              <a:rPr lang="en-US" sz="1000" baseline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Inc</a:t>
            </a:r>
            <a:r>
              <a:rPr lang="en-US" sz="1000" dirty="0">
                <a:solidFill>
                  <a:schemeClr val="tx2"/>
                </a:solidFill>
              </a:rPr>
              <a:t>..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7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-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5" y="1188720"/>
            <a:ext cx="8214995" cy="2680534"/>
          </a:xfrm>
        </p:spPr>
        <p:txBody>
          <a:bodyPr anchor="t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gray">
          <a:xfrm>
            <a:off x="3794124" y="944880"/>
            <a:ext cx="8214995" cy="9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/>
                </a:solidFill>
              </a:rPr>
              <a:pPr algn="ctr"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gray">
          <a:xfrm>
            <a:off x="3794124" y="944880"/>
            <a:ext cx="8214995" cy="9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/>
                </a:solidFill>
              </a:rPr>
              <a:pPr algn="ctr"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 bwMode="gray">
          <a:xfrm>
            <a:off x="3794124" y="944880"/>
            <a:ext cx="8214995" cy="9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/>
                </a:solidFill>
              </a:rPr>
              <a:pPr algn="ctr"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8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-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743200" y="1257300"/>
            <a:ext cx="9144000" cy="57150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7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g Statemen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743200" y="1257300"/>
            <a:ext cx="9144000" cy="57150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000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000" dirty="0">
              <a:solidFill>
                <a:schemeClr val="accent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000" dirty="0">
              <a:solidFill>
                <a:schemeClr val="accent2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1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422031"/>
            <a:ext cx="13075920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45920"/>
            <a:ext cx="13716000" cy="594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/>
                </a:solidFill>
              </a:rPr>
              <a:pPr algn="ctr"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44194" y="7772400"/>
            <a:ext cx="516636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Copyright © Grzegorz Kakareko All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Rights Reserved.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671" y="-6496347"/>
            <a:ext cx="85716" cy="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7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5" r:id="rId3"/>
    <p:sldLayoutId id="2147483696" r:id="rId4"/>
    <p:sldLayoutId id="2147483697" r:id="rId5"/>
    <p:sldLayoutId id="2147483698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7" r:id="rId13"/>
    <p:sldLayoutId id="2147483708" r:id="rId14"/>
    <p:sldLayoutId id="2147483709" r:id="rId15"/>
  </p:sldLayoutIdLst>
  <p:txStyles>
    <p:titleStyle>
      <a:lvl1pPr algn="l" defTabSz="130622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313" indent="-468313" algn="l" defTabSz="130622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2"/>
        </a:buClr>
        <a:buFont typeface="Wingdings" panose="05000000000000000000" pitchFamily="2" charset="2"/>
        <a:buChar char="§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46088" algn="l" defTabSz="130622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–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82713" indent="-468313" algn="l" defTabSz="130622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46088" algn="l" defTabSz="130622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–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97113" indent="-468313" algn="l" defTabSz="130622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9B516-FF06-4D5D-AEDB-E7CAEF67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D477-F587-4FBE-A833-7515546F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76A3-3DCD-4541-A5A6-5428A5962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C51F-E41B-4B8B-8153-CE1085C9FCA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47E32-830C-4671-A209-56F64DDB0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A2A8F-2E96-4763-B477-7ECE1D7BB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2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02680" y="5714038"/>
            <a:ext cx="3825039" cy="1733677"/>
          </a:xfrm>
        </p:spPr>
        <p:txBody>
          <a:bodyPr/>
          <a:lstStyle/>
          <a:p>
            <a:r>
              <a:rPr lang="en-US" dirty="0"/>
              <a:t>Grzegorz Kakareko</a:t>
            </a:r>
          </a:p>
          <a:p>
            <a:r>
              <a:rPr lang="pl-PL" dirty="0"/>
              <a:t>October</a:t>
            </a:r>
            <a:r>
              <a:rPr lang="en-US" dirty="0"/>
              <a:t> </a:t>
            </a:r>
            <a:r>
              <a:rPr lang="pl-PL" dirty="0"/>
              <a:t>1</a:t>
            </a:r>
            <a:r>
              <a:rPr lang="en-US" dirty="0"/>
              <a:t>7, 2019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19CE91-1E5E-4B24-A1B7-0F37A3A9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771" y="2830882"/>
            <a:ext cx="11260556" cy="2638757"/>
          </a:xfrm>
        </p:spPr>
        <p:txBody>
          <a:bodyPr/>
          <a:lstStyle/>
          <a:p>
            <a:pPr algn="ctr"/>
            <a:r>
              <a:rPr lang="en-US" dirty="0"/>
              <a:t>CONVOLUTIONAL NEURAL NETWORKS: image information extraction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38074" y="-107359"/>
            <a:ext cx="9695046" cy="910988"/>
          </a:xfrm>
        </p:spPr>
        <p:txBody>
          <a:bodyPr/>
          <a:lstStyle/>
          <a:p>
            <a:r>
              <a:rPr lang="en-US" dirty="0"/>
              <a:t>Tree crown estimation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348135"/>
            <a:ext cx="3482474" cy="5943600"/>
          </a:xfrm>
        </p:spPr>
        <p:txBody>
          <a:bodyPr/>
          <a:lstStyle/>
          <a:p>
            <a:r>
              <a:rPr lang="en-US" dirty="0"/>
              <a:t>The Adaptive Gaussian Thresholding (</a:t>
            </a:r>
            <a:r>
              <a:rPr lang="en-US" dirty="0" err="1"/>
              <a:t>AGT</a:t>
            </a:r>
            <a:r>
              <a:rPr lang="en-US" dirty="0"/>
              <a:t>) was used to calculate the area of the crown from the image and then estimate the diameter.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F7F2F-2BCD-49F5-8362-8012A4AE8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97" y="1719735"/>
            <a:ext cx="4572000" cy="45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8D8742-5B3C-458E-9CE6-E1AAC9362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482" y="1719735"/>
            <a:ext cx="4572000" cy="45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220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38074" y="-107359"/>
            <a:ext cx="9695046" cy="910988"/>
          </a:xfrm>
        </p:spPr>
        <p:txBody>
          <a:bodyPr/>
          <a:lstStyle/>
          <a:p>
            <a:r>
              <a:rPr lang="en-US" dirty="0"/>
              <a:t>Tree diameter and height estimation PITA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Aproximate the tree parameters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FDFAEF2-BB64-403F-9CA6-BD92B3AB8864}"/>
                  </a:ext>
                </a:extLst>
              </p:cNvPr>
              <p:cNvSpPr/>
              <p:nvPr/>
            </p:nvSpPr>
            <p:spPr>
              <a:xfrm>
                <a:off x="7717454" y="6125227"/>
                <a:ext cx="2249205" cy="777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FDFAEF2-BB64-403F-9CA6-BD92B3AB8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54" y="6125227"/>
                <a:ext cx="2249205" cy="777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D8368B4-8E69-4E8B-8556-429D6006F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74" y="1326660"/>
            <a:ext cx="11462491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85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Recognize tree species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DB2F4-5502-415D-A6C3-02832E898E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7" t="23452" r="9571" b="22262"/>
          <a:stretch/>
        </p:blipFill>
        <p:spPr>
          <a:xfrm>
            <a:off x="143063" y="1914671"/>
            <a:ext cx="14222821" cy="1645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5DF26-41F8-4B43-AFAD-1A52B853D8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1" t="22500" r="9644" b="22262"/>
          <a:stretch/>
        </p:blipFill>
        <p:spPr>
          <a:xfrm>
            <a:off x="143063" y="3693671"/>
            <a:ext cx="13967324" cy="164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652FF-B31D-4D32-A482-6AF90AEA05C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2" t="22500" r="9643" b="22738"/>
          <a:stretch/>
        </p:blipFill>
        <p:spPr>
          <a:xfrm>
            <a:off x="143063" y="5472671"/>
            <a:ext cx="140939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4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CB7D-0CBC-4803-BE31-1CA5B1F0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Possible exercses</a:t>
            </a:r>
            <a:r>
              <a:rPr lang="en-US" dirty="0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1ECA7-170A-46BF-8644-2C8FB382C846}"/>
              </a:ext>
            </a:extLst>
          </p:cNvPr>
          <p:cNvCxnSpPr/>
          <p:nvPr/>
        </p:nvCxnSpPr>
        <p:spPr>
          <a:xfrm>
            <a:off x="6889315" y="2016690"/>
            <a:ext cx="0" cy="559913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21DB4EE-F6F7-45A8-8BCD-5CB829E33B92}"/>
              </a:ext>
            </a:extLst>
          </p:cNvPr>
          <p:cNvSpPr/>
          <p:nvPr/>
        </p:nvSpPr>
        <p:spPr>
          <a:xfrm>
            <a:off x="1281336" y="1972489"/>
            <a:ext cx="15745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Easy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4F1C2-2166-42EE-8083-71D9BBFF6AC1}"/>
              </a:ext>
            </a:extLst>
          </p:cNvPr>
          <p:cNvSpPr/>
          <p:nvPr/>
        </p:nvSpPr>
        <p:spPr>
          <a:xfrm>
            <a:off x="8335578" y="1859858"/>
            <a:ext cx="15745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701DB-F054-45C8-8B07-2625F421DAE6}"/>
              </a:ext>
            </a:extLst>
          </p:cNvPr>
          <p:cNvSpPr/>
          <p:nvPr/>
        </p:nvSpPr>
        <p:spPr>
          <a:xfrm>
            <a:off x="780295" y="2789751"/>
            <a:ext cx="56580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Change the bandwidth in Mean-Shift clustering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F7FC84-DB0C-499D-A61E-AA67A00431D4}"/>
              </a:ext>
            </a:extLst>
          </p:cNvPr>
          <p:cNvCxnSpPr>
            <a:cxnSpLocks/>
          </p:cNvCxnSpPr>
          <p:nvPr/>
        </p:nvCxnSpPr>
        <p:spPr>
          <a:xfrm flipH="1">
            <a:off x="780296" y="2582450"/>
            <a:ext cx="11557841" cy="0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30235-A259-40E1-BC06-69966F50C1CE}"/>
              </a:ext>
            </a:extLst>
          </p:cNvPr>
          <p:cNvSpPr/>
          <p:nvPr/>
        </p:nvSpPr>
        <p:spPr>
          <a:xfrm>
            <a:off x="780294" y="4041382"/>
            <a:ext cx="565807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Try different Clustering techniques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58653-EABB-4642-92F6-FA81EA024DFF}"/>
              </a:ext>
            </a:extLst>
          </p:cNvPr>
          <p:cNvSpPr/>
          <p:nvPr/>
        </p:nvSpPr>
        <p:spPr>
          <a:xfrm>
            <a:off x="7195708" y="2733150"/>
            <a:ext cx="565807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Design the function that will be able to count the number of circles on the following picture:</a:t>
            </a:r>
          </a:p>
        </p:txBody>
      </p:sp>
      <p:pic>
        <p:nvPicPr>
          <p:cNvPr id="2050" name="Picture 2" descr="Image result for circles">
            <a:extLst>
              <a:ext uri="{FF2B5EF4-FFF2-40B4-BE49-F238E27FC236}">
                <a16:creationId xmlns:a16="http://schemas.microsoft.com/office/drawing/2014/main" id="{32832107-2A19-4478-9AEF-9C17BA6D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3" t="36155" r="7921" b="12672"/>
          <a:stretch/>
        </p:blipFill>
        <p:spPr bwMode="auto">
          <a:xfrm>
            <a:off x="7195708" y="4044233"/>
            <a:ext cx="4940716" cy="350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1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523198"/>
            <a:ext cx="11117179" cy="4365057"/>
          </a:xfrm>
          <a:solidFill>
            <a:schemeClr val="bg1"/>
          </a:solidFill>
        </p:spPr>
        <p:txBody>
          <a:bodyPr lIns="91440" tIns="91440" rIns="91440" bIns="91440"/>
          <a:lstStyle/>
          <a:p>
            <a:r>
              <a:rPr lang="en-US" sz="3000" dirty="0"/>
              <a:t>CNN was trained with 98.5% accuracy</a:t>
            </a:r>
          </a:p>
          <a:p>
            <a:r>
              <a:rPr lang="en-US" sz="3000" dirty="0"/>
              <a:t>CNN was later used to extract the essential information from the satellite image by using the Mean-Shift clustering</a:t>
            </a:r>
          </a:p>
          <a:p>
            <a:r>
              <a:rPr lang="en-US" sz="3000" dirty="0"/>
              <a:t>The discussed techniques can be applied to many problems to extract the essential 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1520" y="336884"/>
            <a:ext cx="13075920" cy="914400"/>
          </a:xfrm>
        </p:spPr>
        <p:txBody>
          <a:bodyPr/>
          <a:lstStyle/>
          <a:p>
            <a:r>
              <a:rPr lang="pl-PL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8895" y="3441032"/>
            <a:ext cx="3208254" cy="1987618"/>
          </a:xfrm>
        </p:spPr>
        <p:txBody>
          <a:bodyPr/>
          <a:lstStyle/>
          <a:p>
            <a:r>
              <a:rPr lang="en-US" dirty="0"/>
              <a:t>minimize the risk </a:t>
            </a:r>
          </a:p>
        </p:txBody>
      </p:sp>
      <p:pic>
        <p:nvPicPr>
          <p:cNvPr id="3" name="Picture 2" descr="Image result for mouse helmet mousetrap">
            <a:extLst>
              <a:ext uri="{FF2B5EF4-FFF2-40B4-BE49-F238E27FC236}">
                <a16:creationId xmlns:a16="http://schemas.microsoft.com/office/drawing/2014/main" id="{F5111847-8747-4828-B640-002DB3B88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149" y="2550771"/>
            <a:ext cx="8574338" cy="535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8FC115E-B73F-43B3-9B79-699DC5FDE054}"/>
              </a:ext>
            </a:extLst>
          </p:cNvPr>
          <p:cNvSpPr txBox="1">
            <a:spLocks/>
          </p:cNvSpPr>
          <p:nvPr/>
        </p:nvSpPr>
        <p:spPr bwMode="gray">
          <a:xfrm>
            <a:off x="4415590" y="1161047"/>
            <a:ext cx="9144000" cy="9445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Questions 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8491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14800" y="-299864"/>
            <a:ext cx="9418320" cy="910988"/>
          </a:xfrm>
        </p:spPr>
        <p:txBody>
          <a:bodyPr/>
          <a:lstStyle/>
          <a:p>
            <a:r>
              <a:rPr lang="en-US" dirty="0"/>
              <a:t>Network II: tree species recognition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442762"/>
            <a:ext cx="3200400" cy="5943600"/>
          </a:xfrm>
        </p:spPr>
        <p:txBody>
          <a:bodyPr/>
          <a:lstStyle/>
          <a:p>
            <a:r>
              <a:rPr lang="en-US" dirty="0"/>
              <a:t>Unsupervised learning feed as an input to Network II</a:t>
            </a:r>
          </a:p>
          <a:p>
            <a:r>
              <a:rPr lang="en-US" dirty="0"/>
              <a:t>The network was trained on GPU on 50 epochs, with the batch size equal to 128.  As an activation function a rectified linear (</a:t>
            </a:r>
            <a:r>
              <a:rPr lang="en-US" dirty="0" err="1"/>
              <a:t>ReLu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6F453A-F2B7-45E6-8A94-843EBEC1BA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6" t="17690" r="25296" b="19591"/>
          <a:stretch/>
        </p:blipFill>
        <p:spPr>
          <a:xfrm>
            <a:off x="4013734" y="779630"/>
            <a:ext cx="7291137" cy="6357518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04F257DB-E80C-4D8F-96CB-550612FE11CA}"/>
              </a:ext>
            </a:extLst>
          </p:cNvPr>
          <p:cNvSpPr txBox="1">
            <a:spLocks/>
          </p:cNvSpPr>
          <p:nvPr/>
        </p:nvSpPr>
        <p:spPr bwMode="gray">
          <a:xfrm>
            <a:off x="4013734" y="6939137"/>
            <a:ext cx="9418320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91.5% accuracy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A944D3-EA22-47EF-B5ED-7675EA7E2B7D}"/>
              </a:ext>
            </a:extLst>
          </p:cNvPr>
          <p:cNvSpPr/>
          <p:nvPr/>
        </p:nvSpPr>
        <p:spPr>
          <a:xfrm>
            <a:off x="10094495" y="924946"/>
            <a:ext cx="416292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live oak </a:t>
            </a:r>
            <a:r>
              <a:rPr lang="en-US" dirty="0" err="1"/>
              <a:t>QUVI</a:t>
            </a:r>
            <a:r>
              <a:rPr lang="en-US" dirty="0"/>
              <a:t>; </a:t>
            </a:r>
          </a:p>
          <a:p>
            <a:r>
              <a:rPr lang="en-US" dirty="0"/>
              <a:t>sweetgum LIST; </a:t>
            </a:r>
          </a:p>
          <a:p>
            <a:r>
              <a:rPr lang="en-US" dirty="0"/>
              <a:t>shortleaf pine </a:t>
            </a:r>
            <a:r>
              <a:rPr lang="en-US" dirty="0" err="1"/>
              <a:t>PIEC</a:t>
            </a:r>
            <a:r>
              <a:rPr lang="en-US" dirty="0"/>
              <a:t>; </a:t>
            </a:r>
          </a:p>
          <a:p>
            <a:r>
              <a:rPr lang="en-US" dirty="0"/>
              <a:t>lobby pine PITA.</a:t>
            </a:r>
          </a:p>
        </p:txBody>
      </p:sp>
    </p:spTree>
    <p:extLst>
      <p:ext uri="{BB962C8B-B14F-4D97-AF65-F5344CB8AC3E}">
        <p14:creationId xmlns:p14="http://schemas.microsoft.com/office/powerpoint/2010/main" val="40563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09CB-A2EE-46B1-8C5C-45E7C328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031"/>
            <a:ext cx="7086600" cy="910988"/>
          </a:xfrm>
        </p:spPr>
        <p:txBody>
          <a:bodyPr/>
          <a:lstStyle/>
          <a:p>
            <a:r>
              <a:rPr lang="pl-PL" dirty="0"/>
              <a:t>problem to solve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43F8D-4BE0-4927-9355-1B4090D03E75}"/>
              </a:ext>
            </a:extLst>
          </p:cNvPr>
          <p:cNvSpPr/>
          <p:nvPr/>
        </p:nvSpPr>
        <p:spPr>
          <a:xfrm>
            <a:off x="328809" y="1938156"/>
            <a:ext cx="7086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How many people are on the picture ?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3C062-E555-40DA-BBC6-1317BE7E46E3}"/>
              </a:ext>
            </a:extLst>
          </p:cNvPr>
          <p:cNvSpPr/>
          <p:nvPr/>
        </p:nvSpPr>
        <p:spPr>
          <a:xfrm>
            <a:off x="7415409" y="4239189"/>
            <a:ext cx="7086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How much money is on the picture ?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ECFF0-A4C2-4E69-8366-EC34A2331186}"/>
              </a:ext>
            </a:extLst>
          </p:cNvPr>
          <p:cNvSpPr/>
          <p:nvPr/>
        </p:nvSpPr>
        <p:spPr>
          <a:xfrm>
            <a:off x="7784926" y="425867"/>
            <a:ext cx="7086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How many </a:t>
            </a:r>
            <a:r>
              <a:rPr lang="en-US" dirty="0"/>
              <a:t>trees</a:t>
            </a:r>
            <a:r>
              <a:rPr lang="pl-PL" dirty="0"/>
              <a:t> ?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94931-EC4B-46B5-AB8A-8A5E7472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9" y="2430599"/>
            <a:ext cx="57150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ney coins usa">
            <a:extLst>
              <a:ext uri="{FF2B5EF4-FFF2-40B4-BE49-F238E27FC236}">
                <a16:creationId xmlns:a16="http://schemas.microsoft.com/office/drawing/2014/main" id="{AE74ACE4-4608-46F9-914B-BF2AB7BB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97" y="4825621"/>
            <a:ext cx="51244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DC92818-E6D5-4403-ADF3-0D829F08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926" y="943284"/>
            <a:ext cx="3887767" cy="309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1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BFF4-D954-4E94-BB1F-93CBF1B5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BF8ABC-58FC-46F6-9940-A3B1E4E9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0" y="1376174"/>
            <a:ext cx="9434125" cy="331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32531E-6B4A-48BB-AAF7-169202A36B00}"/>
              </a:ext>
            </a:extLst>
          </p:cNvPr>
          <p:cNvSpPr/>
          <p:nvPr/>
        </p:nvSpPr>
        <p:spPr>
          <a:xfrm>
            <a:off x="228600" y="4693882"/>
            <a:ext cx="7086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convolutional neural network consists of an input and an output layer, as well as multiple hidden layers. The hidden layers of a CNN typically consist of a series of convolutional layers that convolve with a multiplication or other dot product. The activation function is commonly a </a:t>
            </a:r>
            <a:r>
              <a:rPr lang="en-US" dirty="0" err="1"/>
              <a:t>RELU</a:t>
            </a:r>
            <a:r>
              <a:rPr lang="en-US" dirty="0"/>
              <a:t> layer,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C42D2-31A1-47A4-8AB4-E82642DD77BD}"/>
              </a:ext>
            </a:extLst>
          </p:cNvPr>
          <p:cNvSpPr/>
          <p:nvPr/>
        </p:nvSpPr>
        <p:spPr>
          <a:xfrm>
            <a:off x="7399421" y="4752781"/>
            <a:ext cx="73152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Around 2012 </a:t>
            </a:r>
            <a:r>
              <a:rPr lang="en-US" dirty="0" err="1"/>
              <a:t>CNNs</a:t>
            </a:r>
            <a:r>
              <a:rPr lang="en-US" dirty="0"/>
              <a:t> enjoyed a huge surge in popularity (which continues today) after a CNN called </a:t>
            </a:r>
            <a:r>
              <a:rPr lang="en-US" dirty="0" err="1"/>
              <a:t>AlexNet</a:t>
            </a:r>
            <a:r>
              <a:rPr lang="en-US" dirty="0"/>
              <a:t>  achieved state-of-the-art performance labeling pictures in the ImageNet challenge. Alex </a:t>
            </a:r>
            <a:r>
              <a:rPr lang="en-US" dirty="0" err="1"/>
              <a:t>Krizhevsky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05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D849-3A5E-4CF6-94EF-CA4D59E4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3574C-C8B9-4941-BF65-FDC4D91A6D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dataset was composed of three-channel images (</a:t>
            </a:r>
            <a:r>
              <a:rPr lang="en-US" dirty="0" err="1"/>
              <a:t>rgb</a:t>
            </a:r>
            <a:r>
              <a:rPr lang="en-US" dirty="0"/>
              <a:t>) with the </a:t>
            </a:r>
            <a:r>
              <a:rPr lang="en-US" dirty="0" err="1"/>
              <a:t>76x76</a:t>
            </a:r>
            <a:r>
              <a:rPr lang="en-US" dirty="0"/>
              <a:t> pixels resolution with 1:1000 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13A48-B712-4BAE-AA4D-014D3238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9" y="2006787"/>
            <a:ext cx="7741679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AB1A3-8AA5-44C8-849D-10764946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476" y="2012566"/>
            <a:ext cx="7741679" cy="4572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D5D266-8174-4E2B-B798-AFAD1388715D}"/>
              </a:ext>
            </a:extLst>
          </p:cNvPr>
          <p:cNvSpPr/>
          <p:nvPr/>
        </p:nvSpPr>
        <p:spPr>
          <a:xfrm>
            <a:off x="4062115" y="6624738"/>
            <a:ext cx="73152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10,000 trees images and 30,000 non-tree images in the Leon County</a:t>
            </a:r>
          </a:p>
        </p:txBody>
      </p:sp>
    </p:spTree>
    <p:extLst>
      <p:ext uri="{BB962C8B-B14F-4D97-AF65-F5344CB8AC3E}">
        <p14:creationId xmlns:p14="http://schemas.microsoft.com/office/powerpoint/2010/main" val="81086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CNN-I: tree recognition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712992"/>
            <a:ext cx="3200400" cy="5943600"/>
          </a:xfrm>
        </p:spPr>
        <p:txBody>
          <a:bodyPr/>
          <a:lstStyle/>
          <a:p>
            <a:r>
              <a:rPr lang="en-US" sz="2600" dirty="0"/>
              <a:t>The first network CNN-I was trained to recognize the existence of the tree from the satellite images. </a:t>
            </a:r>
          </a:p>
          <a:p>
            <a:r>
              <a:rPr lang="en-US" sz="2600" dirty="0"/>
              <a:t>The network was trained on GPU on 100 epochs, with the batch size equal to 128.  As an activation function a rectified linear (</a:t>
            </a:r>
            <a:r>
              <a:rPr lang="en-US" sz="2600" dirty="0" err="1"/>
              <a:t>ReLu</a:t>
            </a:r>
            <a:r>
              <a:rPr lang="en-US" sz="2600" dirty="0"/>
              <a:t>) 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609F534-B100-460F-A518-03C700203412}"/>
              </a:ext>
            </a:extLst>
          </p:cNvPr>
          <p:cNvSpPr txBox="1">
            <a:spLocks/>
          </p:cNvSpPr>
          <p:nvPr/>
        </p:nvSpPr>
        <p:spPr bwMode="gray">
          <a:xfrm>
            <a:off x="4338587" y="5723947"/>
            <a:ext cx="9418320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98.5% accuracy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BFAD2-72C6-43DB-9E07-DFDCFC8519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t="27778" r="9997" b="43421"/>
          <a:stretch/>
        </p:blipFill>
        <p:spPr>
          <a:xfrm>
            <a:off x="3801978" y="2045367"/>
            <a:ext cx="10740535" cy="31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7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E63EA-83D9-4231-BB82-46A7205B2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2" y="769241"/>
            <a:ext cx="5943600" cy="3962400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41478D-06E0-4D52-A0D8-8FC16F767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88" y="769241"/>
            <a:ext cx="5943600" cy="396240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C65B52C4-DB49-4996-BEE6-4B100A2ADEB8}"/>
              </a:ext>
            </a:extLst>
          </p:cNvPr>
          <p:cNvSpPr txBox="1">
            <a:spLocks/>
          </p:cNvSpPr>
          <p:nvPr/>
        </p:nvSpPr>
        <p:spPr bwMode="gray">
          <a:xfrm>
            <a:off x="2100713" y="4764651"/>
            <a:ext cx="3048803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Accuracy 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C779782D-C85D-4A68-AAD2-5FB2BDFB76E7}"/>
              </a:ext>
            </a:extLst>
          </p:cNvPr>
          <p:cNvSpPr txBox="1">
            <a:spLocks/>
          </p:cNvSpPr>
          <p:nvPr/>
        </p:nvSpPr>
        <p:spPr bwMode="gray">
          <a:xfrm>
            <a:off x="7962096" y="4909775"/>
            <a:ext cx="5338813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Loss -Cross-entropy </a:t>
            </a:r>
          </a:p>
        </p:txBody>
      </p:sp>
    </p:spTree>
    <p:extLst>
      <p:ext uri="{BB962C8B-B14F-4D97-AF65-F5344CB8AC3E}">
        <p14:creationId xmlns:p14="http://schemas.microsoft.com/office/powerpoint/2010/main" val="12084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6E315-EEFA-48B9-92AD-E0076EF99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484"/>
            <a:ext cx="14630400" cy="14478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0333A6-58E4-43C0-A695-FB98104B87A4}"/>
              </a:ext>
            </a:extLst>
          </p:cNvPr>
          <p:cNvSpPr/>
          <p:nvPr/>
        </p:nvSpPr>
        <p:spPr>
          <a:xfrm>
            <a:off x="864296" y="1554694"/>
            <a:ext cx="563671" cy="5887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E81DA-6E89-4EDE-978C-72F263931742}"/>
              </a:ext>
            </a:extLst>
          </p:cNvPr>
          <p:cNvSpPr/>
          <p:nvPr/>
        </p:nvSpPr>
        <p:spPr>
          <a:xfrm>
            <a:off x="1619539" y="692121"/>
            <a:ext cx="73152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Window looping through satelite image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8BE60-59BC-4D46-ADE3-BEF6658EA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3" t="9919" r="65919"/>
          <a:stretch/>
        </p:blipFill>
        <p:spPr>
          <a:xfrm>
            <a:off x="1595531" y="3771498"/>
            <a:ext cx="5173250" cy="41184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33D966-4583-4D89-88AB-7E6891F8C38A}"/>
              </a:ext>
            </a:extLst>
          </p:cNvPr>
          <p:cNvSpPr/>
          <p:nvPr/>
        </p:nvSpPr>
        <p:spPr>
          <a:xfrm>
            <a:off x="1427967" y="3312458"/>
            <a:ext cx="73152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What’s the problem ?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C6F2-B50D-4D88-8373-3D57E632F788}"/>
              </a:ext>
            </a:extLst>
          </p:cNvPr>
          <p:cNvSpPr/>
          <p:nvPr/>
        </p:nvSpPr>
        <p:spPr>
          <a:xfrm>
            <a:off x="2684746" y="5833290"/>
            <a:ext cx="1125254" cy="11377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068C5C-A15D-4993-86B5-EDFD1E73D387}"/>
              </a:ext>
            </a:extLst>
          </p:cNvPr>
          <p:cNvCxnSpPr/>
          <p:nvPr/>
        </p:nvCxnSpPr>
        <p:spPr>
          <a:xfrm>
            <a:off x="1146131" y="1419484"/>
            <a:ext cx="0" cy="86540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D2992B-F73A-4C77-A4C3-33D0CFB268B2}"/>
              </a:ext>
            </a:extLst>
          </p:cNvPr>
          <p:cNvCxnSpPr>
            <a:cxnSpLocks/>
          </p:cNvCxnSpPr>
          <p:nvPr/>
        </p:nvCxnSpPr>
        <p:spPr>
          <a:xfrm>
            <a:off x="730191" y="1849055"/>
            <a:ext cx="889348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2A955-AE30-4E1D-BDA8-FF1E3A1DDF98}"/>
              </a:ext>
            </a:extLst>
          </p:cNvPr>
          <p:cNvSpPr/>
          <p:nvPr/>
        </p:nvSpPr>
        <p:spPr>
          <a:xfrm>
            <a:off x="2954056" y="6052159"/>
            <a:ext cx="1125254" cy="1137781"/>
          </a:xfrm>
          <a:prstGeom prst="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E9FA31-7C70-4F8C-A1CB-B5D80277210E}"/>
              </a:ext>
            </a:extLst>
          </p:cNvPr>
          <p:cNvSpPr/>
          <p:nvPr/>
        </p:nvSpPr>
        <p:spPr>
          <a:xfrm>
            <a:off x="3536516" y="6292330"/>
            <a:ext cx="1125254" cy="113778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6DC42A-C2C0-4E87-9BBD-7145F703B2CF}"/>
              </a:ext>
            </a:extLst>
          </p:cNvPr>
          <p:cNvSpPr/>
          <p:nvPr/>
        </p:nvSpPr>
        <p:spPr>
          <a:xfrm>
            <a:off x="7315200" y="4213993"/>
            <a:ext cx="73152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The same tree recognized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0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0757-1552-45FC-A4C9-38258C3E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Clustering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0E08D-E43A-4BA0-AAE2-AB2AB3F6CD83}"/>
              </a:ext>
            </a:extLst>
          </p:cNvPr>
          <p:cNvSpPr/>
          <p:nvPr/>
        </p:nvSpPr>
        <p:spPr>
          <a:xfrm>
            <a:off x="7183677" y="1810012"/>
            <a:ext cx="7045890" cy="209288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Cluster analysis or clustering is the task of grouping a set of objects in such a way that objects in the same group (called a cluster) are more similar (in some sense) to each other than to those in other groups (clusters)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782D5FE-2F34-4BC7-AEF4-309ACD8097EB}"/>
              </a:ext>
            </a:extLst>
          </p:cNvPr>
          <p:cNvSpPr txBox="1">
            <a:spLocks/>
          </p:cNvSpPr>
          <p:nvPr/>
        </p:nvSpPr>
        <p:spPr>
          <a:xfrm>
            <a:off x="457200" y="1523198"/>
            <a:ext cx="6382011" cy="4896390"/>
          </a:xfrm>
          <a:prstGeom prst="rect">
            <a:avLst/>
          </a:prstGeom>
          <a:solidFill>
            <a:schemeClr val="bg1"/>
          </a:solidFill>
        </p:spPr>
        <p:txBody>
          <a:bodyPr lIns="91440" tIns="91440" rIns="91440" bIns="91440"/>
          <a:lstStyle>
            <a:lvl1pPr marL="468313" indent="-468313" algn="l" defTabSz="130622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46088" algn="l" defTabSz="130622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82713" indent="-468313" algn="l" defTabSz="130622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46088" algn="l" defTabSz="130622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97113" indent="-468313" algn="l" defTabSz="130622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k-means</a:t>
            </a:r>
          </a:p>
          <a:p>
            <a:pPr marL="0" indent="0">
              <a:buNone/>
            </a:pPr>
            <a:r>
              <a:rPr lang="en-US" sz="3000" dirty="0"/>
              <a:t>Number of Clusters need to be provided</a:t>
            </a:r>
          </a:p>
          <a:p>
            <a:endParaRPr lang="en-US" sz="3000" dirty="0"/>
          </a:p>
          <a:p>
            <a:r>
              <a:rPr lang="en-US" sz="3000" dirty="0"/>
              <a:t>Mean-Shift </a:t>
            </a:r>
          </a:p>
          <a:p>
            <a:pPr marL="0" indent="0">
              <a:buNone/>
            </a:pPr>
            <a:r>
              <a:rPr lang="en-US" sz="3000" dirty="0"/>
              <a:t>Object is moved to the densest area (no cluster number needed)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7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9518" y="877525"/>
            <a:ext cx="13075920" cy="910988"/>
          </a:xfrm>
        </p:spPr>
        <p:txBody>
          <a:bodyPr/>
          <a:lstStyle/>
          <a:p>
            <a:r>
              <a:rPr lang="en-US" dirty="0"/>
              <a:t>CNN recognition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DB2F4-5502-415D-A6C3-02832E898E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7" t="23452" r="9571" b="22262"/>
          <a:stretch/>
        </p:blipFill>
        <p:spPr>
          <a:xfrm>
            <a:off x="143063" y="1914671"/>
            <a:ext cx="14222821" cy="1645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5DF26-41F8-4B43-AFAD-1A52B853D8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1" t="22500" r="9644" b="22262"/>
          <a:stretch/>
        </p:blipFill>
        <p:spPr>
          <a:xfrm>
            <a:off x="143063" y="4516631"/>
            <a:ext cx="13967324" cy="164592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6A16274C-7ACF-40CF-A2A9-AB38DB6EF387}"/>
              </a:ext>
            </a:extLst>
          </p:cNvPr>
          <p:cNvSpPr txBox="1">
            <a:spLocks/>
          </p:cNvSpPr>
          <p:nvPr/>
        </p:nvSpPr>
        <p:spPr bwMode="gray">
          <a:xfrm>
            <a:off x="457200" y="3442892"/>
            <a:ext cx="13075920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After clustering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268026"/>
      </p:ext>
    </p:extLst>
  </p:cSld>
  <p:clrMapOvr>
    <a:masterClrMapping/>
  </p:clrMapOvr>
</p:sld>
</file>

<file path=ppt/theme/theme1.xml><?xml version="1.0" encoding="utf-8"?>
<a:theme xmlns:a="http://schemas.openxmlformats.org/drawingml/2006/main" name="RMS2016">
  <a:themeElements>
    <a:clrScheme name="RMS-Brand Palette">
      <a:dk1>
        <a:srgbClr val="000000"/>
      </a:dk1>
      <a:lt1>
        <a:sysClr val="window" lastClr="FFFFFF"/>
      </a:lt1>
      <a:dk2>
        <a:srgbClr val="555555"/>
      </a:dk2>
      <a:lt2>
        <a:srgbClr val="C41230"/>
      </a:lt2>
      <a:accent1>
        <a:srgbClr val="00728E"/>
      </a:accent1>
      <a:accent2>
        <a:srgbClr val="6E9B9A"/>
      </a:accent2>
      <a:accent3>
        <a:srgbClr val="C74A49"/>
      </a:accent3>
      <a:accent4>
        <a:srgbClr val="9EBDBC"/>
      </a:accent4>
      <a:accent5>
        <a:srgbClr val="E6C882"/>
      </a:accent5>
      <a:accent6>
        <a:srgbClr val="96B45A"/>
      </a:accent6>
      <a:hlink>
        <a:srgbClr val="4D4D4D"/>
      </a:hlink>
      <a:folHlink>
        <a:srgbClr val="95968A"/>
      </a:folHlink>
    </a:clrScheme>
    <a:fontScheme name="RM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59A8A447-68E1-4BA2-880B-959ED8CC7506}" vid="{4170A0CA-F7A4-45C9-9181-812FD1C2BA5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25A5F1773BC4F80B99506F16B9FE2" ma:contentTypeVersion="9" ma:contentTypeDescription="Create a new document." ma:contentTypeScope="" ma:versionID="8cf0c6093ccbd7de0f09f24d2c6477b3">
  <xsd:schema xmlns:xsd="http://www.w3.org/2001/XMLSchema" xmlns:xs="http://www.w3.org/2001/XMLSchema" xmlns:p="http://schemas.microsoft.com/office/2006/metadata/properties" xmlns:ns1="http://schemas.microsoft.com/sharepoint/v3" xmlns:ns2="AD7DDE86-0C87-4EFD-91C7-602BD9FCCBCC" xmlns:ns3="1fde35c0-ca52-4a70-9e76-da9203353a08" targetNamespace="http://schemas.microsoft.com/office/2006/metadata/properties" ma:root="true" ma:fieldsID="0ec23fe06f2c12f68062247aef1eefdc" ns1:_="" ns2:_="" ns3:_="">
    <xsd:import namespace="http://schemas.microsoft.com/sharepoint/v3"/>
    <xsd:import namespace="AD7DDE86-0C87-4EFD-91C7-602BD9FCCBCC"/>
    <xsd:import namespace="1fde35c0-ca52-4a70-9e76-da9203353a0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3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DDE86-0C87-4EFD-91C7-602BD9FCCBCC" elementFormDefault="qualified">
    <xsd:import namespace="http://schemas.microsoft.com/office/2006/documentManagement/types"/>
    <xsd:import namespace="http://schemas.microsoft.com/office/infopath/2007/PartnerControls"/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de35c0-ca52-4a70-9e76-da9203353a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AD7DDE86-0C87-4EFD-91C7-602BD9FCCBCC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9E0A087-409B-4BF0-A9BD-17D052B30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9AFB12-4A57-43C7-BF27-C0F1051EB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D7DDE86-0C87-4EFD-91C7-602BD9FCCBCC"/>
    <ds:schemaRef ds:uri="1fde35c0-ca52-4a70-9e76-da9203353a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5B1F74-385D-4A5C-989A-848315531660}">
  <ds:schemaRefs>
    <ds:schemaRef ds:uri="http://schemas.microsoft.com/office/infopath/2007/PartnerControls"/>
    <ds:schemaRef ds:uri="AD7DDE86-0C87-4EFD-91C7-602BD9FCCBCC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fde35c0-ca52-4a70-9e76-da9203353a0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7880</TotalTime>
  <Words>490</Words>
  <Application>Microsoft Office PowerPoint</Application>
  <PresentationFormat>Custom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RMS2016</vt:lpstr>
      <vt:lpstr>Custom Design</vt:lpstr>
      <vt:lpstr>CONVOLUTIONAL NEURAL NETWORKS: image information extraction  </vt:lpstr>
      <vt:lpstr>problem to solve</vt:lpstr>
      <vt:lpstr>convolutional neural network</vt:lpstr>
      <vt:lpstr>Data set</vt:lpstr>
      <vt:lpstr>The architecture of CNN-I: tree recognition</vt:lpstr>
      <vt:lpstr>PowerPoint Presentation</vt:lpstr>
      <vt:lpstr>PowerPoint Presentation</vt:lpstr>
      <vt:lpstr>Clustering</vt:lpstr>
      <vt:lpstr>CNN recognition  </vt:lpstr>
      <vt:lpstr>Tree crown estimation</vt:lpstr>
      <vt:lpstr>Tree diameter and height estimation PITA</vt:lpstr>
      <vt:lpstr>Recognize tree species</vt:lpstr>
      <vt:lpstr>Possible exercses </vt:lpstr>
      <vt:lpstr>Summary</vt:lpstr>
      <vt:lpstr>minimize the risk </vt:lpstr>
      <vt:lpstr>Network II: tree species recognition</vt:lpstr>
    </vt:vector>
  </TitlesOfParts>
  <Company>RMS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 –  Arial 48 pt uppercase</dc:title>
  <dc:creator>Alvie Onate</dc:creator>
  <cp:lastModifiedBy>Grzegorz</cp:lastModifiedBy>
  <cp:revision>132</cp:revision>
  <dcterms:created xsi:type="dcterms:W3CDTF">2015-01-27T15:03:59Z</dcterms:created>
  <dcterms:modified xsi:type="dcterms:W3CDTF">2019-10-17T02:37:48Z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0x010100B1B25A5F1773BC4F80B99506F16B9FE2</vt:lpwstr>
  </property>
</Properties>
</file>