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243" d="100"/>
          <a:sy n="243" d="100"/>
        </p:scale>
        <p:origin x="474" y="2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6A3E92-A451-4193-9ECD-94210174BEE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D83A22E-FA80-4E50-935F-BBF4335B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01FA862-29BF-4003-B17C-A01C253D089C}"/>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9F65DB11-E9A2-4D14-8C35-BA0D7C1102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D49E2D-464C-44B8-B132-44EC29FC2B28}"/>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331696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2B4F6A-8832-4F8D-B6C1-3F4746E9346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E5A79E5-E0D7-4428-98A6-9B6066582F3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2D9FDC3-5AD4-4390-A784-139990A7EC96}"/>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3B187CE5-8B77-470D-A600-CB2371F9F9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FDC5F3-B032-42EE-BA36-66D6AE8AB15D}"/>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342659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DA2A586-D67E-40C2-ABCC-5B3B3C6F494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8B35E16-9792-4753-8836-72E0415D016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180A6F5-50B4-4761-83A9-257CA1B82B45}"/>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9CB85853-9869-4B86-9219-B99A2D2E97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475191-B177-4964-AE80-829472E7E84D}"/>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238868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68120B-3A65-4C98-85E3-CC45162C567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FFFD63E-C7DA-4F93-8852-388CF292797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3478E7A-D24C-4D13-8425-399C4139C668}"/>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9DB27A7E-BCAA-457E-8EF8-6E47D6F38F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B82383-0EFB-4CBE-B189-90E5F4525329}"/>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162612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5273E1-FF72-47FE-8A54-5BC2FFCF3E4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7332EDD-D011-43B6-B7D8-F8630B268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55ED680-69BD-468D-95D4-766CA2009F9F}"/>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BC904B05-D7B5-497E-A60E-279FFCED81B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FA6F52-0BDB-4B13-AFDE-39B818977ECF}"/>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96725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43B578-73C7-48AD-A5CB-E90B630EB62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709A251-A6BA-46F0-947A-DBF7A668ED3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36400A4-EBEF-4BAC-AA53-8A734A4F974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87AAAF8-FFBF-4F82-A985-10146D22793E}"/>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6" name="Нижний колонтитул 5">
            <a:extLst>
              <a:ext uri="{FF2B5EF4-FFF2-40B4-BE49-F238E27FC236}">
                <a16:creationId xmlns:a16="http://schemas.microsoft.com/office/drawing/2014/main" id="{BC670DF9-2FFE-4BFB-ACD0-E17EE4BD379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D08B1FB-EEC5-4BBD-A710-F7685CDF1943}"/>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356661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D12CBD-D567-4377-8563-FF13670D439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30B6B33-09D0-4997-8AE9-C9BB9D01E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27A0108-BCF9-4B1A-90D8-F3195D8FC65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0C3E999-E15C-4B70-B36F-19FFAC0EA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3BA2B22-2DB2-48AE-964D-86190591E3F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426A09-E713-4A93-9177-777352F1A96D}"/>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8" name="Нижний колонтитул 7">
            <a:extLst>
              <a:ext uri="{FF2B5EF4-FFF2-40B4-BE49-F238E27FC236}">
                <a16:creationId xmlns:a16="http://schemas.microsoft.com/office/drawing/2014/main" id="{64E485B6-AA51-44D4-B70C-7445893DA7F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B9D0A5B-5152-4820-B4F9-E95783E14557}"/>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86200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EA5B22-1B84-487B-AD47-2BECF50F02D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691AE5C-92E8-450A-953A-3185BBCB92A4}"/>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4" name="Нижний колонтитул 3">
            <a:extLst>
              <a:ext uri="{FF2B5EF4-FFF2-40B4-BE49-F238E27FC236}">
                <a16:creationId xmlns:a16="http://schemas.microsoft.com/office/drawing/2014/main" id="{CA7A5F47-35FB-4840-ACD4-855E13D79C7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8D354C9-5C04-4899-B281-ADF7B8C0623B}"/>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188060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6B36628-C55E-498F-A5E8-AAEB1D405994}"/>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3" name="Нижний колонтитул 2">
            <a:extLst>
              <a:ext uri="{FF2B5EF4-FFF2-40B4-BE49-F238E27FC236}">
                <a16:creationId xmlns:a16="http://schemas.microsoft.com/office/drawing/2014/main" id="{2DB5E1B3-F8D2-412C-9B45-D2011016909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D71DD06-6D0C-4575-B55E-351F1BE4241A}"/>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220102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E6A897-60E5-4570-B7B1-DECCA310A13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3DCF8C4-6A23-4D01-BFA7-686063C5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CB85234-F091-4541-8DBB-2A4E3EAF3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6171724-8ED4-4548-8058-3669721E9ED1}"/>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6" name="Нижний колонтитул 5">
            <a:extLst>
              <a:ext uri="{FF2B5EF4-FFF2-40B4-BE49-F238E27FC236}">
                <a16:creationId xmlns:a16="http://schemas.microsoft.com/office/drawing/2014/main" id="{8D9510D9-07BE-487F-AB43-3DE84BA9A70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1D4D70B-C7A4-4E54-AE49-6853876C40B9}"/>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287157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A630F8-3D82-4365-A5C3-5E969BCC6D5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9251F83-3139-42C2-AF72-0D31C3399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FE7EE6B-C469-4049-8BD2-8DFB614F7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DA1224F-D65A-4845-A304-B0DB9E692A58}"/>
              </a:ext>
            </a:extLst>
          </p:cNvPr>
          <p:cNvSpPr>
            <a:spLocks noGrp="1"/>
          </p:cNvSpPr>
          <p:nvPr>
            <p:ph type="dt" sz="half" idx="10"/>
          </p:nvPr>
        </p:nvSpPr>
        <p:spPr/>
        <p:txBody>
          <a:bodyPr/>
          <a:lstStyle/>
          <a:p>
            <a:fld id="{5C9759CD-0EAA-4107-9917-20E5D66B9FB7}" type="datetimeFigureOut">
              <a:rPr lang="ru-RU" smtClean="0"/>
              <a:t>22.05.2021</a:t>
            </a:fld>
            <a:endParaRPr lang="ru-RU"/>
          </a:p>
        </p:txBody>
      </p:sp>
      <p:sp>
        <p:nvSpPr>
          <p:cNvPr id="6" name="Нижний колонтитул 5">
            <a:extLst>
              <a:ext uri="{FF2B5EF4-FFF2-40B4-BE49-F238E27FC236}">
                <a16:creationId xmlns:a16="http://schemas.microsoft.com/office/drawing/2014/main" id="{750E0059-568E-4C17-8057-A0AD5B6F307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E540206-3572-4386-BC3C-B35A2550008D}"/>
              </a:ext>
            </a:extLst>
          </p:cNvPr>
          <p:cNvSpPr>
            <a:spLocks noGrp="1"/>
          </p:cNvSpPr>
          <p:nvPr>
            <p:ph type="sldNum" sz="quarter" idx="12"/>
          </p:nvPr>
        </p:nvSpPr>
        <p:spPr/>
        <p:txBody>
          <a:bodyPr/>
          <a:lstStyle/>
          <a:p>
            <a:fld id="{01593917-2699-47BA-8E51-660377BE4F31}" type="slidenum">
              <a:rPr lang="ru-RU" smtClean="0"/>
              <a:t>‹#›</a:t>
            </a:fld>
            <a:endParaRPr lang="ru-RU"/>
          </a:p>
        </p:txBody>
      </p:sp>
    </p:spTree>
    <p:extLst>
      <p:ext uri="{BB962C8B-B14F-4D97-AF65-F5344CB8AC3E}">
        <p14:creationId xmlns:p14="http://schemas.microsoft.com/office/powerpoint/2010/main" val="233895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CB5F8-9624-4494-8AC7-77CA82A16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CC8C1F9-A4F7-4153-BB4B-881BC5F93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D40B5A2-C95C-4699-AA18-7B7D325D1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759CD-0EAA-4107-9917-20E5D66B9FB7}" type="datetimeFigureOut">
              <a:rPr lang="ru-RU" smtClean="0"/>
              <a:t>22.05.2021</a:t>
            </a:fld>
            <a:endParaRPr lang="ru-RU"/>
          </a:p>
        </p:txBody>
      </p:sp>
      <p:sp>
        <p:nvSpPr>
          <p:cNvPr id="5" name="Нижний колонтитул 4">
            <a:extLst>
              <a:ext uri="{FF2B5EF4-FFF2-40B4-BE49-F238E27FC236}">
                <a16:creationId xmlns:a16="http://schemas.microsoft.com/office/drawing/2014/main" id="{64619A0A-9419-4BC3-848E-61E163571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8E77204-1294-4D75-A8C0-3139428F1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93917-2699-47BA-8E51-660377BE4F31}" type="slidenum">
              <a:rPr lang="ru-RU" smtClean="0"/>
              <a:t>‹#›</a:t>
            </a:fld>
            <a:endParaRPr lang="ru-RU"/>
          </a:p>
        </p:txBody>
      </p:sp>
    </p:spTree>
    <p:extLst>
      <p:ext uri="{BB962C8B-B14F-4D97-AF65-F5344CB8AC3E}">
        <p14:creationId xmlns:p14="http://schemas.microsoft.com/office/powerpoint/2010/main" val="394468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ome.treasury.gov/system/files/126/20200811_individual.pdf" TargetMode="External"/><Relationship Id="rId2" Type="http://schemas.openxmlformats.org/officeDocument/2006/relationships/hyperlink" Target="https://home.treasury.gov/system/files/126/20200708_amazo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50FD6D-05AE-4326-A530-252AFA20CAC3}"/>
              </a:ext>
            </a:extLst>
          </p:cNvPr>
          <p:cNvSpPr>
            <a:spLocks noGrp="1"/>
          </p:cNvSpPr>
          <p:nvPr>
            <p:ph type="ctrTitle"/>
          </p:nvPr>
        </p:nvSpPr>
        <p:spPr>
          <a:xfrm>
            <a:off x="210312" y="1122363"/>
            <a:ext cx="11859768" cy="2387600"/>
          </a:xfrm>
        </p:spPr>
        <p:txBody>
          <a:bodyPr>
            <a:normAutofit fontScale="90000"/>
          </a:bodyPr>
          <a:lstStyle/>
          <a:p>
            <a:r>
              <a:rPr lang="ru-RU" b="1" i="0" dirty="0">
                <a:solidFill>
                  <a:schemeClr val="accent1">
                    <a:lumMod val="75000"/>
                  </a:schemeClr>
                </a:solidFill>
                <a:effectLst/>
                <a:latin typeface="ProximaNova"/>
              </a:rPr>
              <a:t>Фронтальное наступление </a:t>
            </a:r>
            <a:br>
              <a:rPr lang="fi-FI" b="1" i="0" dirty="0">
                <a:solidFill>
                  <a:schemeClr val="accent1">
                    <a:lumMod val="75000"/>
                  </a:schemeClr>
                </a:solidFill>
                <a:effectLst/>
                <a:latin typeface="ProximaNova"/>
              </a:rPr>
            </a:br>
            <a:r>
              <a:rPr lang="ru-RU" b="1" i="0" dirty="0">
                <a:solidFill>
                  <a:schemeClr val="accent1">
                    <a:lumMod val="75000"/>
                  </a:schemeClr>
                </a:solidFill>
                <a:effectLst/>
                <a:latin typeface="ProximaNova"/>
              </a:rPr>
              <a:t>социально-регуляторного государства: полицейские банки </a:t>
            </a:r>
            <a:br>
              <a:rPr lang="fi-FI" b="1" i="0" dirty="0">
                <a:solidFill>
                  <a:schemeClr val="accent1">
                    <a:lumMod val="75000"/>
                  </a:schemeClr>
                </a:solidFill>
                <a:effectLst/>
                <a:latin typeface="ProximaNova"/>
              </a:rPr>
            </a:br>
            <a:r>
              <a:rPr lang="ru-RU" b="1" i="0" dirty="0">
                <a:solidFill>
                  <a:schemeClr val="accent1">
                    <a:lumMod val="75000"/>
                  </a:schemeClr>
                </a:solidFill>
                <a:effectLst/>
                <a:latin typeface="ProximaNova"/>
              </a:rPr>
              <a:t>и другие фронтовые новости</a:t>
            </a:r>
            <a:endParaRPr lang="ru-RU" b="1" dirty="0">
              <a:solidFill>
                <a:schemeClr val="accent1">
                  <a:lumMod val="75000"/>
                </a:schemeClr>
              </a:solidFill>
            </a:endParaRPr>
          </a:p>
        </p:txBody>
      </p:sp>
      <p:sp>
        <p:nvSpPr>
          <p:cNvPr id="3" name="Подзаголовок 2">
            <a:extLst>
              <a:ext uri="{FF2B5EF4-FFF2-40B4-BE49-F238E27FC236}">
                <a16:creationId xmlns:a16="http://schemas.microsoft.com/office/drawing/2014/main" id="{2B2F0684-E23C-4C10-912F-40206FDDAAAA}"/>
              </a:ext>
            </a:extLst>
          </p:cNvPr>
          <p:cNvSpPr>
            <a:spLocks noGrp="1"/>
          </p:cNvSpPr>
          <p:nvPr>
            <p:ph type="subTitle" idx="1"/>
          </p:nvPr>
        </p:nvSpPr>
        <p:spPr>
          <a:xfrm>
            <a:off x="1524000" y="3922078"/>
            <a:ext cx="9144000" cy="1655762"/>
          </a:xfrm>
        </p:spPr>
        <p:txBody>
          <a:bodyPr/>
          <a:lstStyle/>
          <a:p>
            <a:r>
              <a:rPr lang="ru-RU" i="1" dirty="0"/>
              <a:t>Ю. Кузнецов</a:t>
            </a:r>
          </a:p>
          <a:p>
            <a:r>
              <a:rPr lang="ru-RU" i="1" dirty="0"/>
              <a:t>Москва, 22.05.2021,</a:t>
            </a:r>
          </a:p>
          <a:p>
            <a:r>
              <a:rPr lang="en-US" i="1" dirty="0"/>
              <a:t>XVI</a:t>
            </a:r>
            <a:r>
              <a:rPr lang="ru-RU" i="1" dirty="0"/>
              <a:t> Лебедевские чтения</a:t>
            </a:r>
          </a:p>
          <a:p>
            <a:endParaRPr lang="ru-RU" dirty="0"/>
          </a:p>
        </p:txBody>
      </p:sp>
    </p:spTree>
    <p:extLst>
      <p:ext uri="{BB962C8B-B14F-4D97-AF65-F5344CB8AC3E}">
        <p14:creationId xmlns:p14="http://schemas.microsoft.com/office/powerpoint/2010/main" val="227400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4ED8DE-A501-4853-9C66-44FF960847E5}"/>
              </a:ext>
            </a:extLst>
          </p:cNvPr>
          <p:cNvSpPr>
            <a:spLocks noGrp="1"/>
          </p:cNvSpPr>
          <p:nvPr>
            <p:ph type="title"/>
          </p:nvPr>
        </p:nvSpPr>
        <p:spPr/>
        <p:txBody>
          <a:bodyPr/>
          <a:lstStyle/>
          <a:p>
            <a:r>
              <a:rPr lang="en-US" sz="4000" b="1" dirty="0">
                <a:solidFill>
                  <a:schemeClr val="accent1"/>
                </a:solidFill>
              </a:rPr>
              <a:t>III</a:t>
            </a:r>
            <a:r>
              <a:rPr lang="ru-RU" sz="4000" b="1" dirty="0">
                <a:solidFill>
                  <a:schemeClr val="accent1"/>
                </a:solidFill>
              </a:rPr>
              <a:t>. Перспективы</a:t>
            </a:r>
          </a:p>
        </p:txBody>
      </p:sp>
      <p:sp>
        <p:nvSpPr>
          <p:cNvPr id="3" name="Объект 2">
            <a:extLst>
              <a:ext uri="{FF2B5EF4-FFF2-40B4-BE49-F238E27FC236}">
                <a16:creationId xmlns:a16="http://schemas.microsoft.com/office/drawing/2014/main" id="{CEBBD00F-0731-4782-9F38-7C2B98F982C9}"/>
              </a:ext>
            </a:extLst>
          </p:cNvPr>
          <p:cNvSpPr>
            <a:spLocks noGrp="1"/>
          </p:cNvSpPr>
          <p:nvPr>
            <p:ph idx="1"/>
          </p:nvPr>
        </p:nvSpPr>
        <p:spPr/>
        <p:txBody>
          <a:bodyPr/>
          <a:lstStyle/>
          <a:p>
            <a:r>
              <a:rPr lang="ru-RU" dirty="0"/>
              <a:t>Внутренняя логика развития подталкивает к:</a:t>
            </a:r>
          </a:p>
          <a:p>
            <a:pPr lvl="1"/>
            <a:r>
              <a:rPr lang="ru-RU" dirty="0"/>
              <a:t>слиянию финансовой системы с государственным и межгосударственным аппаратом </a:t>
            </a:r>
            <a:r>
              <a:rPr lang="ru-RU" dirty="0" err="1"/>
              <a:t>инфорсмента</a:t>
            </a:r>
            <a:r>
              <a:rPr lang="ru-RU" dirty="0"/>
              <a:t>;</a:t>
            </a:r>
          </a:p>
          <a:p>
            <a:pPr lvl="1"/>
            <a:r>
              <a:rPr lang="ru-RU" dirty="0"/>
              <a:t>замедлению роста производительности экономики, а возможно и к ее сокращению;</a:t>
            </a:r>
          </a:p>
          <a:p>
            <a:pPr lvl="1"/>
            <a:r>
              <a:rPr lang="ru-RU" dirty="0"/>
              <a:t>росту государства (ресурсы, доля в занятости и т.п.);</a:t>
            </a:r>
          </a:p>
          <a:p>
            <a:pPr lvl="1"/>
            <a:r>
              <a:rPr lang="ru-RU" dirty="0"/>
              <a:t>окостенению социальной структуры.</a:t>
            </a:r>
          </a:p>
        </p:txBody>
      </p:sp>
    </p:spTree>
    <p:extLst>
      <p:ext uri="{BB962C8B-B14F-4D97-AF65-F5344CB8AC3E}">
        <p14:creationId xmlns:p14="http://schemas.microsoft.com/office/powerpoint/2010/main" val="296300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82AFCD-41F6-4EDC-BF0F-679E4BF81E55}"/>
              </a:ext>
            </a:extLst>
          </p:cNvPr>
          <p:cNvSpPr>
            <a:spLocks noGrp="1"/>
          </p:cNvSpPr>
          <p:nvPr>
            <p:ph type="title"/>
          </p:nvPr>
        </p:nvSpPr>
        <p:spPr/>
        <p:txBody>
          <a:bodyPr/>
          <a:lstStyle/>
          <a:p>
            <a:r>
              <a:rPr lang="ru-RU" sz="4000" b="1" dirty="0">
                <a:solidFill>
                  <a:schemeClr val="accent1"/>
                </a:solidFill>
              </a:rPr>
              <a:t>На что не стоит надеяться</a:t>
            </a:r>
          </a:p>
        </p:txBody>
      </p:sp>
      <p:sp>
        <p:nvSpPr>
          <p:cNvPr id="3" name="Объект 2">
            <a:extLst>
              <a:ext uri="{FF2B5EF4-FFF2-40B4-BE49-F238E27FC236}">
                <a16:creationId xmlns:a16="http://schemas.microsoft.com/office/drawing/2014/main" id="{C72F5F95-0F2A-42EF-A7A7-61BBFC448730}"/>
              </a:ext>
            </a:extLst>
          </p:cNvPr>
          <p:cNvSpPr>
            <a:spLocks noGrp="1"/>
          </p:cNvSpPr>
          <p:nvPr>
            <p:ph idx="1"/>
          </p:nvPr>
        </p:nvSpPr>
        <p:spPr/>
        <p:txBody>
          <a:bodyPr/>
          <a:lstStyle/>
          <a:p>
            <a:r>
              <a:rPr lang="ru-RU" dirty="0"/>
              <a:t>на развитие технологий как таковое</a:t>
            </a:r>
          </a:p>
          <a:p>
            <a:r>
              <a:rPr lang="ru-RU"/>
              <a:t>на </a:t>
            </a:r>
            <a:r>
              <a:rPr lang="ru-RU" dirty="0"/>
              <a:t>«</a:t>
            </a:r>
            <a:r>
              <a:rPr lang="ru-RU"/>
              <a:t>альтернативные системы»</a:t>
            </a:r>
            <a:endParaRPr lang="ru-RU" dirty="0"/>
          </a:p>
          <a:p>
            <a:r>
              <a:rPr lang="ru-RU" dirty="0"/>
              <a:t>на быстрое и радикальное изменение доминирующих социально-философских доктрин</a:t>
            </a:r>
          </a:p>
          <a:p>
            <a:endParaRPr lang="ru-RU" dirty="0"/>
          </a:p>
        </p:txBody>
      </p:sp>
    </p:spTree>
    <p:extLst>
      <p:ext uri="{BB962C8B-B14F-4D97-AF65-F5344CB8AC3E}">
        <p14:creationId xmlns:p14="http://schemas.microsoft.com/office/powerpoint/2010/main" val="111354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A00E2F-4ACF-422A-877E-2E16191CB07B}"/>
              </a:ext>
            </a:extLst>
          </p:cNvPr>
          <p:cNvSpPr>
            <a:spLocks noGrp="1"/>
          </p:cNvSpPr>
          <p:nvPr>
            <p:ph type="title"/>
          </p:nvPr>
        </p:nvSpPr>
        <p:spPr/>
        <p:txBody>
          <a:bodyPr/>
          <a:lstStyle/>
          <a:p>
            <a:r>
              <a:rPr lang="ru-RU" sz="4000" b="1" dirty="0">
                <a:solidFill>
                  <a:schemeClr val="accent1"/>
                </a:solidFill>
              </a:rPr>
              <a:t>На что можно надеяться</a:t>
            </a:r>
          </a:p>
        </p:txBody>
      </p:sp>
      <p:sp>
        <p:nvSpPr>
          <p:cNvPr id="3" name="Объект 2">
            <a:extLst>
              <a:ext uri="{FF2B5EF4-FFF2-40B4-BE49-F238E27FC236}">
                <a16:creationId xmlns:a16="http://schemas.microsoft.com/office/drawing/2014/main" id="{D4B94DF4-77BA-48C3-999B-92AA796C33F5}"/>
              </a:ext>
            </a:extLst>
          </p:cNvPr>
          <p:cNvSpPr>
            <a:spLocks noGrp="1"/>
          </p:cNvSpPr>
          <p:nvPr>
            <p:ph idx="1"/>
          </p:nvPr>
        </p:nvSpPr>
        <p:spPr>
          <a:xfrm>
            <a:off x="838200" y="1589103"/>
            <a:ext cx="10515600" cy="4587860"/>
          </a:xfrm>
        </p:spPr>
        <p:txBody>
          <a:bodyPr>
            <a:normAutofit fontScale="92500" lnSpcReduction="10000"/>
          </a:bodyPr>
          <a:lstStyle/>
          <a:p>
            <a:r>
              <a:rPr lang="ru-RU" dirty="0"/>
              <a:t>дороговизна аппарата </a:t>
            </a:r>
            <a:r>
              <a:rPr lang="ru-RU" dirty="0" err="1"/>
              <a:t>инфорсмента</a:t>
            </a:r>
            <a:r>
              <a:rPr lang="ru-RU" dirty="0"/>
              <a:t> в его государственной части</a:t>
            </a:r>
          </a:p>
          <a:p>
            <a:r>
              <a:rPr lang="ru-RU" dirty="0"/>
              <a:t>сокращение и прекращение экономического роста — «уменьшение кормовой базы»</a:t>
            </a:r>
          </a:p>
          <a:p>
            <a:r>
              <a:rPr lang="ru-RU" dirty="0"/>
              <a:t>долговой кризис государства («в натуре»)</a:t>
            </a:r>
            <a:r>
              <a:rPr lang="en-US" dirty="0"/>
              <a:t>, </a:t>
            </a:r>
            <a:r>
              <a:rPr lang="ru-RU" dirty="0"/>
              <a:t>бремя социальных расходов</a:t>
            </a:r>
          </a:p>
          <a:p>
            <a:r>
              <a:rPr lang="ru-RU" dirty="0"/>
              <a:t>непреднамеренные последствия совмещения разнородных превентивных регулирующих норм;</a:t>
            </a:r>
          </a:p>
          <a:p>
            <a:r>
              <a:rPr lang="ru-RU" dirty="0"/>
              <a:t>невозможность экономического расчета применительно к </a:t>
            </a:r>
            <a:r>
              <a:rPr lang="ru-RU" dirty="0" err="1"/>
              <a:t>инфорсменту</a:t>
            </a:r>
            <a:r>
              <a:rPr lang="ru-RU" dirty="0"/>
              <a:t>;</a:t>
            </a:r>
          </a:p>
          <a:p>
            <a:r>
              <a:rPr lang="ru-RU" dirty="0"/>
              <a:t>конфликты и </a:t>
            </a:r>
            <a:r>
              <a:rPr lang="ru-RU" dirty="0" err="1"/>
              <a:t>дискоординация</a:t>
            </a:r>
            <a:r>
              <a:rPr lang="ru-RU" dirty="0"/>
              <a:t> между правящими структурами;</a:t>
            </a:r>
          </a:p>
          <a:p>
            <a:r>
              <a:rPr lang="ru-RU" dirty="0"/>
              <a:t>социальная/идеологическая фрагментация — повышение издержек контроля</a:t>
            </a:r>
          </a:p>
        </p:txBody>
      </p:sp>
    </p:spTree>
    <p:extLst>
      <p:ext uri="{BB962C8B-B14F-4D97-AF65-F5344CB8AC3E}">
        <p14:creationId xmlns:p14="http://schemas.microsoft.com/office/powerpoint/2010/main" val="175042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D6D79-E1A8-44C9-B1FA-A8389CBD9DAB}"/>
              </a:ext>
            </a:extLst>
          </p:cNvPr>
          <p:cNvSpPr>
            <a:spLocks noGrp="1"/>
          </p:cNvSpPr>
          <p:nvPr>
            <p:ph type="title"/>
          </p:nvPr>
        </p:nvSpPr>
        <p:spPr/>
        <p:txBody>
          <a:bodyPr/>
          <a:lstStyle/>
          <a:p>
            <a:r>
              <a:rPr lang="en-US" b="1" dirty="0">
                <a:solidFill>
                  <a:schemeClr val="accent1"/>
                </a:solidFill>
              </a:rPr>
              <a:t>I. Case study</a:t>
            </a:r>
            <a:r>
              <a:rPr lang="ru-RU" b="1" dirty="0">
                <a:solidFill>
                  <a:schemeClr val="accent1"/>
                </a:solidFill>
              </a:rPr>
              <a:t>: финансовые санкции</a:t>
            </a:r>
          </a:p>
        </p:txBody>
      </p:sp>
      <p:sp>
        <p:nvSpPr>
          <p:cNvPr id="3" name="Объект 2">
            <a:extLst>
              <a:ext uri="{FF2B5EF4-FFF2-40B4-BE49-F238E27FC236}">
                <a16:creationId xmlns:a16="http://schemas.microsoft.com/office/drawing/2014/main" id="{5990FCE2-FF21-4811-95A3-6D52B327E53F}"/>
              </a:ext>
            </a:extLst>
          </p:cNvPr>
          <p:cNvSpPr>
            <a:spLocks noGrp="1"/>
          </p:cNvSpPr>
          <p:nvPr>
            <p:ph idx="1"/>
          </p:nvPr>
        </p:nvSpPr>
        <p:spPr>
          <a:xfrm>
            <a:off x="838200" y="1554480"/>
            <a:ext cx="7684363" cy="4622483"/>
          </a:xfrm>
        </p:spPr>
        <p:txBody>
          <a:bodyPr>
            <a:normAutofit/>
          </a:bodyPr>
          <a:lstStyle/>
          <a:p>
            <a:r>
              <a:rPr lang="en-US" dirty="0"/>
              <a:t>“We began to devise means of </a:t>
            </a:r>
            <a:r>
              <a:rPr lang="en-US" b="1" dirty="0"/>
              <a:t>using money as a weapon</a:t>
            </a:r>
            <a:r>
              <a:rPr lang="en-US" dirty="0"/>
              <a:t> against</a:t>
            </a:r>
            <a:r>
              <a:rPr lang="ru-RU" dirty="0"/>
              <a:t> </a:t>
            </a:r>
            <a:r>
              <a:rPr lang="en-US" dirty="0"/>
              <a:t>terrorists, rogue regimes, and illicit financial actors.”</a:t>
            </a:r>
          </a:p>
          <a:p>
            <a:r>
              <a:rPr lang="en-US" dirty="0"/>
              <a:t>“It was a paradigm rooted in denying rogue financial actors access to the international financial system </a:t>
            </a:r>
            <a:r>
              <a:rPr lang="en-US" b="1" dirty="0"/>
              <a:t>by leveraging the private sector’s aversion to doing business with terrorists</a:t>
            </a:r>
            <a:r>
              <a:rPr lang="en-US" dirty="0"/>
              <a:t>.”</a:t>
            </a:r>
          </a:p>
          <a:p>
            <a:r>
              <a:rPr lang="en-US" dirty="0"/>
              <a:t>“Those who appeared on what became known as “la </a:t>
            </a:r>
            <a:r>
              <a:rPr lang="en-US" dirty="0" err="1"/>
              <a:t>lista</a:t>
            </a:r>
            <a:r>
              <a:rPr lang="en-US" dirty="0"/>
              <a:t> Clinton” [after 1995] </a:t>
            </a:r>
            <a:r>
              <a:rPr lang="en-US" b="1" dirty="0"/>
              <a:t>suffered a virtual financial death penalty</a:t>
            </a:r>
            <a:r>
              <a:rPr lang="en-US" dirty="0"/>
              <a:t>.”</a:t>
            </a:r>
            <a:endParaRPr lang="ru-RU" dirty="0"/>
          </a:p>
        </p:txBody>
      </p:sp>
      <p:pic>
        <p:nvPicPr>
          <p:cNvPr id="5" name="Рисунок 4">
            <a:extLst>
              <a:ext uri="{FF2B5EF4-FFF2-40B4-BE49-F238E27FC236}">
                <a16:creationId xmlns:a16="http://schemas.microsoft.com/office/drawing/2014/main" id="{DE35D93A-EFE8-4100-830A-E7BD3184CBC7}"/>
              </a:ext>
            </a:extLst>
          </p:cNvPr>
          <p:cNvPicPr>
            <a:picLocks noChangeAspect="1"/>
          </p:cNvPicPr>
          <p:nvPr/>
        </p:nvPicPr>
        <p:blipFill>
          <a:blip r:embed="rId2"/>
          <a:stretch>
            <a:fillRect/>
          </a:stretch>
        </p:blipFill>
        <p:spPr>
          <a:xfrm>
            <a:off x="8913181" y="1554480"/>
            <a:ext cx="2985208" cy="4528929"/>
          </a:xfrm>
          <a:prstGeom prst="rect">
            <a:avLst/>
          </a:prstGeom>
        </p:spPr>
      </p:pic>
    </p:spTree>
    <p:extLst>
      <p:ext uri="{BB962C8B-B14F-4D97-AF65-F5344CB8AC3E}">
        <p14:creationId xmlns:p14="http://schemas.microsoft.com/office/powerpoint/2010/main" val="70479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4AFB9D-1584-4F2E-80CE-27E3F6364367}"/>
              </a:ext>
            </a:extLst>
          </p:cNvPr>
          <p:cNvSpPr>
            <a:spLocks noGrp="1"/>
          </p:cNvSpPr>
          <p:nvPr>
            <p:ph type="title"/>
          </p:nvPr>
        </p:nvSpPr>
        <p:spPr>
          <a:xfrm>
            <a:off x="838200" y="365125"/>
            <a:ext cx="10515600" cy="762339"/>
          </a:xfrm>
        </p:spPr>
        <p:txBody>
          <a:bodyPr/>
          <a:lstStyle/>
          <a:p>
            <a:r>
              <a:rPr lang="ru-RU" b="1" dirty="0">
                <a:solidFill>
                  <a:schemeClr val="accent1"/>
                </a:solidFill>
              </a:rPr>
              <a:t>«Финансовая смертная казнь»</a:t>
            </a:r>
          </a:p>
        </p:txBody>
      </p:sp>
      <p:sp>
        <p:nvSpPr>
          <p:cNvPr id="3" name="Объект 2">
            <a:extLst>
              <a:ext uri="{FF2B5EF4-FFF2-40B4-BE49-F238E27FC236}">
                <a16:creationId xmlns:a16="http://schemas.microsoft.com/office/drawing/2014/main" id="{BA65C47B-C77D-4CBD-9F66-FB3B8AB2F719}"/>
              </a:ext>
            </a:extLst>
          </p:cNvPr>
          <p:cNvSpPr>
            <a:spLocks noGrp="1"/>
          </p:cNvSpPr>
          <p:nvPr>
            <p:ph idx="1"/>
          </p:nvPr>
        </p:nvSpPr>
        <p:spPr>
          <a:xfrm>
            <a:off x="838200" y="1828799"/>
            <a:ext cx="10515600" cy="4873842"/>
          </a:xfrm>
        </p:spPr>
        <p:txBody>
          <a:bodyPr>
            <a:normAutofit/>
          </a:bodyPr>
          <a:lstStyle/>
          <a:p>
            <a:r>
              <a:rPr lang="en-US" b="0" i="0" dirty="0">
                <a:effectLst/>
                <a:latin typeface="MercurySSm-Book-Pro_Web"/>
              </a:rPr>
              <a:t>Section 1.  </a:t>
            </a:r>
            <a:r>
              <a:rPr lang="en-US" b="1" i="0" dirty="0">
                <a:effectLst/>
                <a:latin typeface="MercurySSm-Book-Pro_Web"/>
              </a:rPr>
              <a:t>All property and interests in property </a:t>
            </a:r>
            <a:r>
              <a:rPr lang="en-US" b="0" i="0" dirty="0">
                <a:effectLst/>
                <a:latin typeface="MercurySSm-Book-Pro_Web"/>
              </a:rPr>
              <a:t>that are in the United States, that hereafter come within the United States, or that are or hereafter come within the possession or control of any United States person </a:t>
            </a:r>
            <a:r>
              <a:rPr lang="en-US" b="1" i="0" dirty="0">
                <a:effectLst/>
                <a:latin typeface="MercurySSm-Book-Pro_Web"/>
              </a:rPr>
              <a:t>of the following persons are blocked </a:t>
            </a:r>
            <a:r>
              <a:rPr lang="en-US" b="0" i="0" dirty="0">
                <a:effectLst/>
                <a:latin typeface="MercurySSm-Book-Pro_Web"/>
              </a:rPr>
              <a:t>and may not be transferred, paid, exported, withdrawn, or otherwise dealt in: </a:t>
            </a:r>
            <a:br>
              <a:rPr lang="en-US" b="0" i="0" dirty="0">
                <a:effectLst/>
                <a:latin typeface="MercurySSm-Book-Pro_Web"/>
              </a:rPr>
            </a:br>
            <a:r>
              <a:rPr lang="en-US" b="0" i="0" dirty="0">
                <a:effectLst/>
                <a:latin typeface="MercurySSm-Book-Pro_Web"/>
              </a:rPr>
              <a:t> (a)  </a:t>
            </a:r>
            <a:r>
              <a:rPr lang="en-US" b="1" i="0" dirty="0">
                <a:effectLst/>
                <a:latin typeface="MercurySSm-Book-Pro_Web"/>
              </a:rPr>
              <a:t>any person determined by the Secretary of the Treasury </a:t>
            </a:r>
            <a:r>
              <a:rPr lang="en-US" b="0" i="0" dirty="0">
                <a:effectLst/>
                <a:latin typeface="MercurySSm-Book-Pro_Web"/>
              </a:rPr>
              <a:t>…</a:t>
            </a:r>
            <a:br>
              <a:rPr lang="en-US" b="0" i="0" dirty="0">
                <a:effectLst/>
                <a:latin typeface="MercurySSm-Book-Pro_Web"/>
              </a:rPr>
            </a:br>
            <a:r>
              <a:rPr lang="en-US" b="0" i="0" dirty="0">
                <a:effectLst/>
                <a:latin typeface="MercurySSm-Book-Pro_Web"/>
              </a:rPr>
              <a:t>…(vi)   </a:t>
            </a:r>
            <a:r>
              <a:rPr lang="en-US" b="1" i="0" dirty="0">
                <a:effectLst/>
                <a:latin typeface="MercurySSm-Book-Pro_Web"/>
              </a:rPr>
              <a:t>to have </a:t>
            </a:r>
            <a:r>
              <a:rPr lang="en-US" b="0" i="0" dirty="0">
                <a:effectLst/>
                <a:latin typeface="MercurySSm-Book-Pro_Web"/>
              </a:rPr>
              <a:t>materially assisted, sponsored, or </a:t>
            </a:r>
            <a:r>
              <a:rPr lang="en-US" b="1" i="0" dirty="0">
                <a:effectLst/>
                <a:latin typeface="MercurySSm-Book-Pro_Web"/>
              </a:rPr>
              <a:t>provided</a:t>
            </a:r>
            <a:r>
              <a:rPr lang="en-US" b="0" i="0" dirty="0">
                <a:effectLst/>
                <a:latin typeface="MercurySSm-Book-Pro_Web"/>
              </a:rPr>
              <a:t> financial, material, or technological support for, </a:t>
            </a:r>
            <a:r>
              <a:rPr lang="en-US" i="0" dirty="0">
                <a:effectLst/>
                <a:latin typeface="MercurySSm-Book-Pro_Web"/>
              </a:rPr>
              <a:t>or </a:t>
            </a:r>
            <a:r>
              <a:rPr lang="en-US" b="1" i="0" dirty="0">
                <a:effectLst/>
                <a:latin typeface="MercurySSm-Book-Pro_Web"/>
              </a:rPr>
              <a:t>goods or services to or in support of</a:t>
            </a:r>
            <a:r>
              <a:rPr lang="en-US" b="0" i="0" dirty="0">
                <a:effectLst/>
                <a:latin typeface="MercurySSm-Book-Pro_Web"/>
              </a:rPr>
              <a:t>:</a:t>
            </a:r>
            <a:br>
              <a:rPr lang="en-US" dirty="0"/>
            </a:br>
            <a:r>
              <a:rPr lang="en-US" b="0" i="0" dirty="0">
                <a:effectLst/>
                <a:latin typeface="MercurySSm-Book-Pro_Web"/>
              </a:rPr>
              <a:t>     (A)  any activity described in subsection (a)(ii) of this section; or</a:t>
            </a:r>
            <a:br>
              <a:rPr lang="en-US" dirty="0"/>
            </a:br>
            <a:r>
              <a:rPr lang="en-US" b="0" i="0" dirty="0">
                <a:effectLst/>
                <a:latin typeface="MercurySSm-Book-Pro_Web"/>
              </a:rPr>
              <a:t>     (B)  </a:t>
            </a:r>
            <a:r>
              <a:rPr lang="en-US" b="1" i="0" dirty="0">
                <a:effectLst/>
                <a:latin typeface="MercurySSm-Book-Pro_Web"/>
              </a:rPr>
              <a:t>any person whose property and interests in property are blocked pursuant to this order.</a:t>
            </a:r>
            <a:endParaRPr lang="ru-RU" b="1" dirty="0"/>
          </a:p>
        </p:txBody>
      </p:sp>
      <p:sp>
        <p:nvSpPr>
          <p:cNvPr id="4" name="TextBox 3">
            <a:extLst>
              <a:ext uri="{FF2B5EF4-FFF2-40B4-BE49-F238E27FC236}">
                <a16:creationId xmlns:a16="http://schemas.microsoft.com/office/drawing/2014/main" id="{DECB1304-C483-4683-82E8-E6C92DB2F68B}"/>
              </a:ext>
            </a:extLst>
          </p:cNvPr>
          <p:cNvSpPr txBox="1"/>
          <p:nvPr/>
        </p:nvSpPr>
        <p:spPr>
          <a:xfrm>
            <a:off x="1038687" y="985421"/>
            <a:ext cx="10515600" cy="646331"/>
          </a:xfrm>
          <a:prstGeom prst="rect">
            <a:avLst/>
          </a:prstGeom>
          <a:noFill/>
        </p:spPr>
        <p:txBody>
          <a:bodyPr wrap="square" rtlCol="0">
            <a:spAutoFit/>
          </a:bodyPr>
          <a:lstStyle/>
          <a:p>
            <a:r>
              <a:rPr lang="en-US" b="0" i="0" dirty="0">
                <a:solidFill>
                  <a:srgbClr val="0A2458"/>
                </a:solidFill>
                <a:effectLst/>
                <a:latin typeface="MercurySSm-Book-Pro_Web"/>
              </a:rPr>
              <a:t>Executive Order on Blocking Property with Respect to Specified Harmful Foreign Activities of the Government of the Russian Federation, April 15, 2021</a:t>
            </a:r>
            <a:endParaRPr lang="ru-RU" dirty="0"/>
          </a:p>
        </p:txBody>
      </p:sp>
    </p:spTree>
    <p:extLst>
      <p:ext uri="{BB962C8B-B14F-4D97-AF65-F5344CB8AC3E}">
        <p14:creationId xmlns:p14="http://schemas.microsoft.com/office/powerpoint/2010/main" val="254618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2BE783-4EED-4890-8BE4-0036EE633F96}"/>
              </a:ext>
            </a:extLst>
          </p:cNvPr>
          <p:cNvSpPr>
            <a:spLocks noGrp="1"/>
          </p:cNvSpPr>
          <p:nvPr>
            <p:ph type="title"/>
          </p:nvPr>
        </p:nvSpPr>
        <p:spPr>
          <a:xfrm>
            <a:off x="838200" y="230819"/>
            <a:ext cx="10515600" cy="941033"/>
          </a:xfrm>
        </p:spPr>
        <p:txBody>
          <a:bodyPr/>
          <a:lstStyle/>
          <a:p>
            <a:r>
              <a:rPr lang="ru-RU" b="1" dirty="0">
                <a:solidFill>
                  <a:schemeClr val="accent1"/>
                </a:solidFill>
              </a:rPr>
              <a:t>Вы это серьезно?!</a:t>
            </a:r>
          </a:p>
        </p:txBody>
      </p:sp>
      <p:sp>
        <p:nvSpPr>
          <p:cNvPr id="3" name="Объект 2">
            <a:extLst>
              <a:ext uri="{FF2B5EF4-FFF2-40B4-BE49-F238E27FC236}">
                <a16:creationId xmlns:a16="http://schemas.microsoft.com/office/drawing/2014/main" id="{D48525A8-5D81-48FD-B7E4-BC20219F60E0}"/>
              </a:ext>
            </a:extLst>
          </p:cNvPr>
          <p:cNvSpPr>
            <a:spLocks noGrp="1"/>
          </p:cNvSpPr>
          <p:nvPr>
            <p:ph idx="1"/>
          </p:nvPr>
        </p:nvSpPr>
        <p:spPr>
          <a:xfrm>
            <a:off x="838200" y="994299"/>
            <a:ext cx="10515600" cy="5632882"/>
          </a:xfrm>
        </p:spPr>
        <p:txBody>
          <a:bodyPr>
            <a:normAutofit lnSpcReduction="10000"/>
          </a:bodyPr>
          <a:lstStyle/>
          <a:p>
            <a:r>
              <a:rPr lang="ru-RU" dirty="0"/>
              <a:t>Штраф </a:t>
            </a:r>
            <a:r>
              <a:rPr lang="en-US" dirty="0"/>
              <a:t>$</a:t>
            </a:r>
            <a:r>
              <a:rPr lang="fi-FI" dirty="0"/>
              <a:t>134</a:t>
            </a:r>
            <a:r>
              <a:rPr lang="ru-RU" dirty="0"/>
              <a:t> 523, наложенный </a:t>
            </a:r>
            <a:r>
              <a:rPr lang="en-US" dirty="0"/>
              <a:t>OFAC</a:t>
            </a:r>
            <a:r>
              <a:rPr lang="ru-RU" dirty="0"/>
              <a:t> на компанию </a:t>
            </a:r>
            <a:r>
              <a:rPr lang="en-US" dirty="0"/>
              <a:t>Amazon</a:t>
            </a:r>
            <a:r>
              <a:rPr lang="ru-RU" dirty="0"/>
              <a:t> (по соглашению) за </a:t>
            </a:r>
            <a:r>
              <a:rPr lang="ru-RU" b="1" dirty="0"/>
              <a:t>продажу потребительских товаров</a:t>
            </a:r>
            <a:br>
              <a:rPr lang="ru-RU" dirty="0"/>
            </a:br>
            <a:r>
              <a:rPr lang="ru-RU" dirty="0"/>
              <a:t>- жителям Крыма, Ирана и Сирии</a:t>
            </a:r>
            <a:r>
              <a:rPr lang="fi-FI" dirty="0"/>
              <a:t> </a:t>
            </a:r>
            <a:r>
              <a:rPr lang="ru-RU" dirty="0"/>
              <a:t>в</a:t>
            </a:r>
            <a:r>
              <a:rPr lang="fi-FI" dirty="0"/>
              <a:t> 2011</a:t>
            </a:r>
            <a:r>
              <a:rPr lang="ru-RU" dirty="0"/>
              <a:t>-</a:t>
            </a:r>
            <a:r>
              <a:rPr lang="fi-FI" dirty="0"/>
              <a:t>2018</a:t>
            </a:r>
            <a:r>
              <a:rPr lang="ru-RU" dirty="0"/>
              <a:t> гг. </a:t>
            </a:r>
            <a:br>
              <a:rPr lang="ru-RU" dirty="0"/>
            </a:br>
            <a:r>
              <a:rPr lang="ru-RU" dirty="0"/>
              <a:t>- работникам иностранных миссий Кубы, Ирана, КНДР, Судана и Сирии;</a:t>
            </a:r>
            <a:br>
              <a:rPr lang="en-US" dirty="0"/>
            </a:br>
            <a:r>
              <a:rPr lang="ru-RU" dirty="0"/>
              <a:t>- лицам, включенным в список </a:t>
            </a:r>
            <a:r>
              <a:rPr lang="en-US" dirty="0"/>
              <a:t>SDN</a:t>
            </a:r>
            <a:r>
              <a:rPr lang="ru-RU" dirty="0"/>
              <a:t> согласно различным нормативным актам против наркотиков, терроризма и правительств отдельных стран (</a:t>
            </a:r>
            <a:r>
              <a:rPr lang="fr-FR" dirty="0">
                <a:hlinkClick r:id="rId2"/>
              </a:rPr>
              <a:t>https://home.treasury.gov/system/files/126/20200708_amazon.pdf</a:t>
            </a:r>
            <a:r>
              <a:rPr lang="ru-RU" dirty="0"/>
              <a:t>)</a:t>
            </a:r>
          </a:p>
          <a:p>
            <a:r>
              <a:rPr lang="ru-RU" dirty="0"/>
              <a:t>Штраф </a:t>
            </a:r>
            <a:r>
              <a:rPr lang="en-US" dirty="0"/>
              <a:t>$5000</a:t>
            </a:r>
            <a:r>
              <a:rPr lang="ru-RU" dirty="0"/>
              <a:t>, наложенный </a:t>
            </a:r>
            <a:r>
              <a:rPr lang="en-US" dirty="0"/>
              <a:t>OFAC</a:t>
            </a:r>
            <a:r>
              <a:rPr lang="ru-RU" dirty="0"/>
              <a:t> на физическое лицо — сотрудника посольства в Колумбии </a:t>
            </a:r>
            <a:r>
              <a:rPr lang="ru-RU" b="1" dirty="0"/>
              <a:t>за подарки другому физическому лицу</a:t>
            </a:r>
            <a:r>
              <a:rPr lang="ru-RU" dirty="0"/>
              <a:t>, включенному в санкционный список, </a:t>
            </a:r>
            <a:r>
              <a:rPr lang="ru-RU" b="1" dirty="0"/>
              <a:t>в рамках «личных взаимоотношений»</a:t>
            </a:r>
          </a:p>
          <a:p>
            <a:r>
              <a:rPr lang="fr-FR" dirty="0">
                <a:hlinkClick r:id="rId3"/>
              </a:rPr>
              <a:t>https://home.treasury.gov/system/files/126/20200811_individual.pdf</a:t>
            </a:r>
            <a:endParaRPr lang="ru-RU" dirty="0"/>
          </a:p>
          <a:p>
            <a:pPr marL="0" indent="0">
              <a:buNone/>
            </a:pPr>
            <a:endParaRPr lang="ru-RU" dirty="0"/>
          </a:p>
          <a:p>
            <a:endParaRPr lang="ru-RU" dirty="0"/>
          </a:p>
        </p:txBody>
      </p:sp>
    </p:spTree>
    <p:extLst>
      <p:ext uri="{BB962C8B-B14F-4D97-AF65-F5344CB8AC3E}">
        <p14:creationId xmlns:p14="http://schemas.microsoft.com/office/powerpoint/2010/main" val="280263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62923C-53F0-4ACE-AABB-632FF4FC7E62}"/>
              </a:ext>
            </a:extLst>
          </p:cNvPr>
          <p:cNvSpPr>
            <a:spLocks noGrp="1"/>
          </p:cNvSpPr>
          <p:nvPr>
            <p:ph type="title"/>
          </p:nvPr>
        </p:nvSpPr>
        <p:spPr>
          <a:xfrm>
            <a:off x="838200" y="365125"/>
            <a:ext cx="10515600" cy="824483"/>
          </a:xfrm>
        </p:spPr>
        <p:txBody>
          <a:bodyPr/>
          <a:lstStyle/>
          <a:p>
            <a:r>
              <a:rPr lang="en-US" b="1" dirty="0">
                <a:solidFill>
                  <a:schemeClr val="accent1"/>
                </a:solidFill>
              </a:rPr>
              <a:t>(</a:t>
            </a:r>
            <a:r>
              <a:rPr lang="ru-RU" b="1">
                <a:solidFill>
                  <a:schemeClr val="accent1"/>
                </a:solidFill>
              </a:rPr>
              <a:t>продолжение)</a:t>
            </a:r>
            <a:endParaRPr lang="ru-RU" b="1" dirty="0">
              <a:solidFill>
                <a:schemeClr val="accent1"/>
              </a:solidFill>
            </a:endParaRPr>
          </a:p>
        </p:txBody>
      </p:sp>
      <p:sp>
        <p:nvSpPr>
          <p:cNvPr id="3" name="Объект 2">
            <a:extLst>
              <a:ext uri="{FF2B5EF4-FFF2-40B4-BE49-F238E27FC236}">
                <a16:creationId xmlns:a16="http://schemas.microsoft.com/office/drawing/2014/main" id="{66EC07A5-3E14-4C1F-975B-DE93817D1266}"/>
              </a:ext>
            </a:extLst>
          </p:cNvPr>
          <p:cNvSpPr>
            <a:spLocks noGrp="1"/>
          </p:cNvSpPr>
          <p:nvPr>
            <p:ph idx="1"/>
          </p:nvPr>
        </p:nvSpPr>
        <p:spPr>
          <a:xfrm>
            <a:off x="838200" y="1269507"/>
            <a:ext cx="10515600" cy="5104660"/>
          </a:xfrm>
        </p:spPr>
        <p:txBody>
          <a:bodyPr>
            <a:normAutofit fontScale="77500" lnSpcReduction="20000"/>
          </a:bodyPr>
          <a:lstStyle/>
          <a:p>
            <a:pPr>
              <a:lnSpc>
                <a:spcPct val="120000"/>
              </a:lnSpc>
            </a:pPr>
            <a:r>
              <a:rPr lang="en-US" dirty="0"/>
              <a:t>“U.S. Person-1 was aware that they were having a personal relationship with a specially designated narcotics trafficker. Nonetheless, over the course of a year, U.S. </a:t>
            </a:r>
            <a:r>
              <a:rPr lang="en-US" b="1" dirty="0"/>
              <a:t>Person-1 bought jewelry, meals, clothing, hotel rooms, and other gifts </a:t>
            </a:r>
            <a:r>
              <a:rPr lang="en-US" dirty="0"/>
              <a:t>for SDNT-1 while SDNT-1 was seeking to be removed from the SDN List. During the relationship, U.S. </a:t>
            </a:r>
            <a:r>
              <a:rPr lang="en-US" b="1" dirty="0"/>
              <a:t>Person-1 conducted internet research concerning the legality of engaging in transactions with persons on OFAC’s Specially Designated National and Blocked Persons List (the “SDN List”), but did not seek further counseling or advice from the various government and legal resources that were readily available in the embassy or by their employer. </a:t>
            </a:r>
            <a:r>
              <a:rPr lang="en-US" dirty="0"/>
              <a:t>As a result, U.S. Person-1 appears to have violated 31 C.F.R. § 598.203 of the Foreign Narcotics Kingpin Sanctions Regulations, 31 C.F.R. part 598 (FNKSR) on at least 24 occasions when U.S. Person-1 engaged in transactions that constituted prohibited dealings in blocked property or interests in property of an individual previously identified on the SDN List as a specially designated narcotics trafficker (the “Apparent Violations”). </a:t>
            </a:r>
            <a:r>
              <a:rPr lang="en-US" b="1" dirty="0"/>
              <a:t>The total transaction value of the Apparent Violations was about $3,349.33</a:t>
            </a:r>
            <a:r>
              <a:rPr lang="en-US" dirty="0"/>
              <a:t>. </a:t>
            </a:r>
            <a:endParaRPr lang="ru-RU" dirty="0"/>
          </a:p>
        </p:txBody>
      </p:sp>
    </p:spTree>
    <p:extLst>
      <p:ext uri="{BB962C8B-B14F-4D97-AF65-F5344CB8AC3E}">
        <p14:creationId xmlns:p14="http://schemas.microsoft.com/office/powerpoint/2010/main" val="195034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4232F4-EF1E-4B04-80AD-45DDDF09AB20}"/>
              </a:ext>
            </a:extLst>
          </p:cNvPr>
          <p:cNvSpPr>
            <a:spLocks noGrp="1"/>
          </p:cNvSpPr>
          <p:nvPr>
            <p:ph type="title"/>
          </p:nvPr>
        </p:nvSpPr>
        <p:spPr>
          <a:xfrm>
            <a:off x="484632" y="365125"/>
            <a:ext cx="11183112" cy="1325563"/>
          </a:xfrm>
        </p:spPr>
        <p:txBody>
          <a:bodyPr/>
          <a:lstStyle/>
          <a:p>
            <a:r>
              <a:rPr lang="fi-FI" b="1" dirty="0">
                <a:solidFill>
                  <a:schemeClr val="accent1"/>
                </a:solidFill>
              </a:rPr>
              <a:t>II. </a:t>
            </a:r>
            <a:r>
              <a:rPr lang="ru-RU" b="1" dirty="0">
                <a:solidFill>
                  <a:schemeClr val="accent1"/>
                </a:solidFill>
              </a:rPr>
              <a:t>«Новый комплаенс» и «полицейские банки»</a:t>
            </a:r>
          </a:p>
        </p:txBody>
      </p:sp>
      <p:sp>
        <p:nvSpPr>
          <p:cNvPr id="3" name="Объект 2">
            <a:extLst>
              <a:ext uri="{FF2B5EF4-FFF2-40B4-BE49-F238E27FC236}">
                <a16:creationId xmlns:a16="http://schemas.microsoft.com/office/drawing/2014/main" id="{7AB33B0F-CE88-4F47-8A56-78D8D08C2855}"/>
              </a:ext>
            </a:extLst>
          </p:cNvPr>
          <p:cNvSpPr>
            <a:spLocks noGrp="1"/>
          </p:cNvSpPr>
          <p:nvPr>
            <p:ph idx="1"/>
          </p:nvPr>
        </p:nvSpPr>
        <p:spPr>
          <a:xfrm>
            <a:off x="838200" y="1581912"/>
            <a:ext cx="5032248" cy="4910963"/>
          </a:xfrm>
        </p:spPr>
        <p:txBody>
          <a:bodyPr>
            <a:normAutofit fontScale="92500" lnSpcReduction="10000"/>
          </a:bodyPr>
          <a:lstStyle/>
          <a:p>
            <a:r>
              <a:rPr lang="ru-RU" dirty="0"/>
              <a:t>Существующие виды:</a:t>
            </a:r>
          </a:p>
          <a:p>
            <a:pPr lvl="1"/>
            <a:r>
              <a:rPr lang="ru-RU" dirty="0"/>
              <a:t>санкционный</a:t>
            </a:r>
          </a:p>
          <a:p>
            <a:pPr lvl="1"/>
            <a:r>
              <a:rPr lang="ru-RU" dirty="0"/>
              <a:t>«антиотмывочный»</a:t>
            </a:r>
          </a:p>
          <a:p>
            <a:pPr lvl="1"/>
            <a:r>
              <a:rPr lang="ru-RU" dirty="0"/>
              <a:t>противодействие терроризму</a:t>
            </a:r>
          </a:p>
          <a:p>
            <a:pPr lvl="1"/>
            <a:r>
              <a:rPr lang="ru-RU" dirty="0"/>
              <a:t>антимонопольный</a:t>
            </a:r>
          </a:p>
          <a:p>
            <a:pPr lvl="1"/>
            <a:r>
              <a:rPr lang="ru-RU" dirty="0"/>
              <a:t>антикоррупционный</a:t>
            </a:r>
          </a:p>
          <a:p>
            <a:pPr lvl="1"/>
            <a:r>
              <a:rPr lang="ru-RU" dirty="0"/>
              <a:t>налоговый</a:t>
            </a:r>
          </a:p>
          <a:p>
            <a:pPr lvl="1"/>
            <a:r>
              <a:rPr lang="ru-RU" dirty="0"/>
              <a:t>…</a:t>
            </a:r>
          </a:p>
          <a:p>
            <a:r>
              <a:rPr lang="ru-RU" dirty="0"/>
              <a:t>Перспективные виды:</a:t>
            </a:r>
          </a:p>
          <a:p>
            <a:pPr lvl="1"/>
            <a:r>
              <a:rPr lang="ru-RU" dirty="0"/>
              <a:t>экологический</a:t>
            </a:r>
          </a:p>
          <a:p>
            <a:pPr lvl="1"/>
            <a:r>
              <a:rPr lang="ru-RU" dirty="0"/>
              <a:t>социальный</a:t>
            </a:r>
          </a:p>
          <a:p>
            <a:pPr lvl="1"/>
            <a:r>
              <a:rPr lang="ru-RU" dirty="0"/>
              <a:t>антидискриминационный</a:t>
            </a:r>
          </a:p>
          <a:p>
            <a:pPr lvl="1"/>
            <a:r>
              <a:rPr lang="ru-RU" dirty="0"/>
              <a:t>санитарный</a:t>
            </a:r>
          </a:p>
          <a:p>
            <a:pPr lvl="1"/>
            <a:r>
              <a:rPr lang="ru-RU" dirty="0"/>
              <a:t>…</a:t>
            </a:r>
          </a:p>
        </p:txBody>
      </p:sp>
      <p:pic>
        <p:nvPicPr>
          <p:cNvPr id="5" name="Рисунок 4">
            <a:extLst>
              <a:ext uri="{FF2B5EF4-FFF2-40B4-BE49-F238E27FC236}">
                <a16:creationId xmlns:a16="http://schemas.microsoft.com/office/drawing/2014/main" id="{B896C3B7-91AA-4634-9F76-0C6E5F25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196" y="1581912"/>
            <a:ext cx="2496460" cy="3744690"/>
          </a:xfrm>
          <a:prstGeom prst="rect">
            <a:avLst/>
          </a:prstGeom>
        </p:spPr>
      </p:pic>
    </p:spTree>
    <p:extLst>
      <p:ext uri="{BB962C8B-B14F-4D97-AF65-F5344CB8AC3E}">
        <p14:creationId xmlns:p14="http://schemas.microsoft.com/office/powerpoint/2010/main" val="347456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A48CF-7EB2-4354-8532-E01050680DE9}"/>
              </a:ext>
            </a:extLst>
          </p:cNvPr>
          <p:cNvSpPr>
            <a:spLocks noGrp="1"/>
          </p:cNvSpPr>
          <p:nvPr>
            <p:ph type="title"/>
          </p:nvPr>
        </p:nvSpPr>
        <p:spPr>
          <a:xfrm>
            <a:off x="838200" y="365125"/>
            <a:ext cx="10515600" cy="806727"/>
          </a:xfrm>
        </p:spPr>
        <p:txBody>
          <a:bodyPr/>
          <a:lstStyle/>
          <a:p>
            <a:r>
              <a:rPr lang="ru-RU" b="1" dirty="0">
                <a:solidFill>
                  <a:schemeClr val="accent1"/>
                </a:solidFill>
              </a:rPr>
              <a:t>Предпосылки «нового комплаенса»</a:t>
            </a:r>
          </a:p>
        </p:txBody>
      </p:sp>
      <p:sp>
        <p:nvSpPr>
          <p:cNvPr id="3" name="Объект 2">
            <a:extLst>
              <a:ext uri="{FF2B5EF4-FFF2-40B4-BE49-F238E27FC236}">
                <a16:creationId xmlns:a16="http://schemas.microsoft.com/office/drawing/2014/main" id="{DBCED255-A224-4F27-A4FC-3FF59E4A2F01}"/>
              </a:ext>
            </a:extLst>
          </p:cNvPr>
          <p:cNvSpPr>
            <a:spLocks noGrp="1"/>
          </p:cNvSpPr>
          <p:nvPr>
            <p:ph idx="1"/>
          </p:nvPr>
        </p:nvSpPr>
        <p:spPr>
          <a:xfrm>
            <a:off x="838200" y="1376039"/>
            <a:ext cx="10515600" cy="4800924"/>
          </a:xfrm>
        </p:spPr>
        <p:txBody>
          <a:bodyPr>
            <a:normAutofit/>
          </a:bodyPr>
          <a:lstStyle/>
          <a:p>
            <a:r>
              <a:rPr lang="ru-RU" dirty="0"/>
              <a:t>Практически полный переход мировой финансовой системы на электронные/цифровые информационные технологии.</a:t>
            </a:r>
          </a:p>
          <a:p>
            <a:r>
              <a:rPr lang="ru-RU" dirty="0"/>
              <a:t>«</a:t>
            </a:r>
            <a:r>
              <a:rPr lang="ru-RU" dirty="0" err="1"/>
              <a:t>Гиперсвязность</a:t>
            </a:r>
            <a:r>
              <a:rPr lang="ru-RU" dirty="0"/>
              <a:t>» взаимоотношений между экономическими и прочими </a:t>
            </a:r>
            <a:r>
              <a:rPr lang="ru-RU" dirty="0" err="1"/>
              <a:t>акторами</a:t>
            </a:r>
            <a:r>
              <a:rPr lang="ru-RU" dirty="0"/>
              <a:t>.</a:t>
            </a:r>
          </a:p>
          <a:p>
            <a:r>
              <a:rPr lang="ru-RU" dirty="0"/>
              <a:t>Уязвимость коммерческих предприятий к государственному манипулированию финансовой инфраструктурой.</a:t>
            </a:r>
            <a:r>
              <a:rPr lang="en-US" dirty="0"/>
              <a:t> Overcompliance.</a:t>
            </a:r>
            <a:r>
              <a:rPr lang="ru-RU" dirty="0"/>
              <a:t> </a:t>
            </a:r>
            <a:endParaRPr lang="fi-FI" dirty="0"/>
          </a:p>
          <a:p>
            <a:r>
              <a:rPr lang="ru-RU" dirty="0"/>
              <a:t>Выполнение «полицейской функции» (</a:t>
            </a:r>
            <a:r>
              <a:rPr lang="fi-FI" dirty="0"/>
              <a:t>policing</a:t>
            </a:r>
            <a:r>
              <a:rPr lang="ru-RU" dirty="0"/>
              <a:t>,</a:t>
            </a:r>
            <a:r>
              <a:rPr lang="en-US" dirty="0"/>
              <a:t>enforcement)</a:t>
            </a:r>
            <a:r>
              <a:rPr lang="ru-RU" dirty="0"/>
              <a:t> банками и другими составляющими платежной инфраструктуры</a:t>
            </a:r>
          </a:p>
          <a:p>
            <a:r>
              <a:rPr lang="ru-RU" dirty="0"/>
              <a:t>Сетевая асимметрия — возможность для «</a:t>
            </a:r>
            <a:r>
              <a:rPr lang="ru-RU" dirty="0" err="1"/>
              <a:t>вепонизации</a:t>
            </a:r>
            <a:r>
              <a:rPr lang="ru-RU" dirty="0"/>
              <a:t> взаимозависимости» (</a:t>
            </a:r>
            <a:r>
              <a:rPr lang="fi-FI" dirty="0"/>
              <a:t>weaponizing interdependence</a:t>
            </a:r>
            <a:r>
              <a:rPr lang="ru-RU" dirty="0"/>
              <a:t>).</a:t>
            </a:r>
          </a:p>
          <a:p>
            <a:endParaRPr lang="ru-RU" dirty="0"/>
          </a:p>
        </p:txBody>
      </p:sp>
    </p:spTree>
    <p:extLst>
      <p:ext uri="{BB962C8B-B14F-4D97-AF65-F5344CB8AC3E}">
        <p14:creationId xmlns:p14="http://schemas.microsoft.com/office/powerpoint/2010/main" val="73590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652F91-6BC6-4B85-B3BC-AFF439907FE7}"/>
              </a:ext>
            </a:extLst>
          </p:cNvPr>
          <p:cNvSpPr>
            <a:spLocks noGrp="1"/>
          </p:cNvSpPr>
          <p:nvPr>
            <p:ph type="title"/>
          </p:nvPr>
        </p:nvSpPr>
        <p:spPr/>
        <p:txBody>
          <a:bodyPr/>
          <a:lstStyle/>
          <a:p>
            <a:r>
              <a:rPr lang="ru-RU" b="1" dirty="0">
                <a:solidFill>
                  <a:schemeClr val="accent1"/>
                </a:solidFill>
              </a:rPr>
              <a:t>Социально-философские посылки «нового комплаенса»</a:t>
            </a:r>
          </a:p>
        </p:txBody>
      </p:sp>
      <p:sp>
        <p:nvSpPr>
          <p:cNvPr id="3" name="Объект 2">
            <a:extLst>
              <a:ext uri="{FF2B5EF4-FFF2-40B4-BE49-F238E27FC236}">
                <a16:creationId xmlns:a16="http://schemas.microsoft.com/office/drawing/2014/main" id="{CBBEE966-2E9C-4663-8FDA-371D4E4F9FB2}"/>
              </a:ext>
            </a:extLst>
          </p:cNvPr>
          <p:cNvSpPr>
            <a:spLocks noGrp="1"/>
          </p:cNvSpPr>
          <p:nvPr>
            <p:ph idx="1"/>
          </p:nvPr>
        </p:nvSpPr>
        <p:spPr>
          <a:xfrm>
            <a:off x="838200" y="1571348"/>
            <a:ext cx="10515600" cy="4605615"/>
          </a:xfrm>
        </p:spPr>
        <p:txBody>
          <a:bodyPr>
            <a:normAutofit lnSpcReduction="10000"/>
          </a:bodyPr>
          <a:lstStyle/>
          <a:p>
            <a:r>
              <a:rPr lang="ru-RU" sz="3600" dirty="0"/>
              <a:t>Идея превентивного контроля как универсального способа решения любых проблем в обществе (в противоположность правовым санкциям за нарушение норм).</a:t>
            </a:r>
          </a:p>
          <a:p>
            <a:r>
              <a:rPr lang="ru-RU" sz="3600" dirty="0"/>
              <a:t>Идея «безопасности» как наиболее приоритетного блага</a:t>
            </a:r>
            <a:r>
              <a:rPr lang="en-US" sz="3600" dirty="0"/>
              <a:t> (= </a:t>
            </a:r>
            <a:r>
              <a:rPr lang="ru-RU" sz="3600" dirty="0"/>
              <a:t>радикальное неприятие риска).</a:t>
            </a:r>
          </a:p>
          <a:p>
            <a:r>
              <a:rPr lang="ru-RU" sz="3600" dirty="0"/>
              <a:t>Идея «общего блага» как основы социального и политического устройства.</a:t>
            </a:r>
          </a:p>
          <a:p>
            <a:r>
              <a:rPr lang="ru-RU" sz="3600" dirty="0"/>
              <a:t>Идеал </a:t>
            </a:r>
            <a:r>
              <a:rPr lang="ru-RU" sz="3600" dirty="0" err="1"/>
              <a:t>экспертократии</a:t>
            </a:r>
            <a:r>
              <a:rPr lang="ru-RU" sz="3600" dirty="0"/>
              <a:t>.</a:t>
            </a:r>
          </a:p>
        </p:txBody>
      </p:sp>
    </p:spTree>
    <p:extLst>
      <p:ext uri="{BB962C8B-B14F-4D97-AF65-F5344CB8AC3E}">
        <p14:creationId xmlns:p14="http://schemas.microsoft.com/office/powerpoint/2010/main" val="40688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98116-F22D-41F8-BC90-4CA5065D1868}"/>
              </a:ext>
            </a:extLst>
          </p:cNvPr>
          <p:cNvSpPr>
            <a:spLocks noGrp="1"/>
          </p:cNvSpPr>
          <p:nvPr>
            <p:ph type="title"/>
          </p:nvPr>
        </p:nvSpPr>
        <p:spPr>
          <a:xfrm>
            <a:off x="838200" y="365125"/>
            <a:ext cx="10515600" cy="1801026"/>
          </a:xfrm>
        </p:spPr>
        <p:txBody>
          <a:bodyPr>
            <a:normAutofit fontScale="90000"/>
          </a:bodyPr>
          <a:lstStyle/>
          <a:p>
            <a:r>
              <a:rPr lang="ru-RU" b="1" dirty="0">
                <a:solidFill>
                  <a:schemeClr val="accent1"/>
                </a:solidFill>
              </a:rPr>
              <a:t>Внутренняя динамика «нового комплаенса»: логика коллективных действия и трагедия общедоступности</a:t>
            </a:r>
          </a:p>
        </p:txBody>
      </p:sp>
      <p:sp>
        <p:nvSpPr>
          <p:cNvPr id="3" name="Объект 2">
            <a:extLst>
              <a:ext uri="{FF2B5EF4-FFF2-40B4-BE49-F238E27FC236}">
                <a16:creationId xmlns:a16="http://schemas.microsoft.com/office/drawing/2014/main" id="{D430B429-EF92-4AF5-BDEE-26DAF06E0FA7}"/>
              </a:ext>
            </a:extLst>
          </p:cNvPr>
          <p:cNvSpPr>
            <a:spLocks noGrp="1"/>
          </p:cNvSpPr>
          <p:nvPr>
            <p:ph idx="1"/>
          </p:nvPr>
        </p:nvSpPr>
        <p:spPr>
          <a:xfrm>
            <a:off x="838200" y="2272683"/>
            <a:ext cx="10515600" cy="3904280"/>
          </a:xfrm>
        </p:spPr>
        <p:txBody>
          <a:bodyPr>
            <a:normAutofit lnSpcReduction="10000"/>
          </a:bodyPr>
          <a:lstStyle/>
          <a:p>
            <a:r>
              <a:rPr lang="ru-RU" dirty="0"/>
              <a:t>Условия:</a:t>
            </a:r>
          </a:p>
          <a:p>
            <a:pPr lvl="1"/>
            <a:r>
              <a:rPr lang="ru-RU" dirty="0"/>
              <a:t>много государств со своими целями</a:t>
            </a:r>
          </a:p>
          <a:p>
            <a:pPr lvl="1"/>
            <a:r>
              <a:rPr lang="ru-RU" dirty="0"/>
              <a:t>много административных структур внутри государств со своими целями</a:t>
            </a:r>
          </a:p>
          <a:p>
            <a:pPr lvl="1"/>
            <a:r>
              <a:rPr lang="ru-RU" dirty="0"/>
              <a:t>возможность переложить издержки</a:t>
            </a:r>
            <a:r>
              <a:rPr lang="en-US" dirty="0"/>
              <a:t> </a:t>
            </a:r>
            <a:r>
              <a:rPr lang="ru-RU" dirty="0" err="1"/>
              <a:t>инфорсмента</a:t>
            </a:r>
            <a:r>
              <a:rPr lang="ru-RU" dirty="0"/>
              <a:t> на частный финансовый сектор  — «новая барщина», </a:t>
            </a:r>
          </a:p>
          <a:p>
            <a:pPr lvl="1"/>
            <a:r>
              <a:rPr lang="ru-RU" dirty="0" err="1"/>
              <a:t>квазибесплатный</a:t>
            </a:r>
            <a:r>
              <a:rPr lang="ru-RU" dirty="0"/>
              <a:t> характер </a:t>
            </a:r>
            <a:r>
              <a:rPr lang="ru-RU" dirty="0" err="1"/>
              <a:t>инфорсмента</a:t>
            </a:r>
            <a:endParaRPr lang="ru-RU" dirty="0"/>
          </a:p>
          <a:p>
            <a:r>
              <a:rPr lang="ru-RU" dirty="0"/>
              <a:t>Следствия</a:t>
            </a:r>
          </a:p>
          <a:p>
            <a:pPr lvl="1"/>
            <a:r>
              <a:rPr lang="ru-RU" dirty="0" err="1"/>
              <a:t>гиперэксплуатация</a:t>
            </a:r>
            <a:r>
              <a:rPr lang="ru-RU" dirty="0"/>
              <a:t> частного сектора</a:t>
            </a:r>
          </a:p>
          <a:p>
            <a:pPr lvl="1"/>
            <a:r>
              <a:rPr lang="ru-RU" dirty="0"/>
              <a:t>попытки компенсации привилегированным экономическим субъектам («новые бенефиции») — аналоги в других инфраструктурных отраслях</a:t>
            </a:r>
          </a:p>
        </p:txBody>
      </p:sp>
    </p:spTree>
    <p:extLst>
      <p:ext uri="{BB962C8B-B14F-4D97-AF65-F5344CB8AC3E}">
        <p14:creationId xmlns:p14="http://schemas.microsoft.com/office/powerpoint/2010/main" val="32853340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1012</Words>
  <Application>Microsoft Office PowerPoint</Application>
  <PresentationFormat>Широкоэкранный</PresentationFormat>
  <Paragraphs>70</Paragraphs>
  <Slides>12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Calibri</vt:lpstr>
      <vt:lpstr>Calibri Light</vt:lpstr>
      <vt:lpstr>MercurySSm-Book-Pro_Web</vt:lpstr>
      <vt:lpstr>ProximaNova</vt:lpstr>
      <vt:lpstr>Тема Office</vt:lpstr>
      <vt:lpstr>Фронтальное наступление  социально-регуляторного государства: полицейские банки  и другие фронтовые новости</vt:lpstr>
      <vt:lpstr>I. Case study: финансовые санкции</vt:lpstr>
      <vt:lpstr>«Финансовая смертная казнь»</vt:lpstr>
      <vt:lpstr>Вы это серьезно?!</vt:lpstr>
      <vt:lpstr>(продолжение)</vt:lpstr>
      <vt:lpstr>II. «Новый комплаенс» и «полицейские банки»</vt:lpstr>
      <vt:lpstr>Предпосылки «нового комплаенса»</vt:lpstr>
      <vt:lpstr>Социально-философские посылки «нового комплаенса»</vt:lpstr>
      <vt:lpstr>Внутренняя динамика «нового комплаенса»: логика коллективных действия и трагедия общедоступности</vt:lpstr>
      <vt:lpstr>III. Перспективы</vt:lpstr>
      <vt:lpstr>На что не стоит надеяться</vt:lpstr>
      <vt:lpstr>На что можно надеяться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Фронтальное наступление  социально-регуляторного государства: полицейские банки  и другие фронтовые новости</dc:title>
  <dc:creator>User</dc:creator>
  <cp:lastModifiedBy>Анатолий Левенчук</cp:lastModifiedBy>
  <cp:revision>18</cp:revision>
  <dcterms:created xsi:type="dcterms:W3CDTF">2021-05-21T18:56:11Z</dcterms:created>
  <dcterms:modified xsi:type="dcterms:W3CDTF">2021-05-22T20:52:26Z</dcterms:modified>
</cp:coreProperties>
</file>