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6" r:id="rId2"/>
    <p:sldId id="357" r:id="rId3"/>
    <p:sldId id="333" r:id="rId4"/>
    <p:sldId id="334" r:id="rId5"/>
    <p:sldId id="342" r:id="rId6"/>
    <p:sldId id="34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40" r:id="rId17"/>
    <p:sldId id="360" r:id="rId18"/>
    <p:sldId id="339" r:id="rId19"/>
    <p:sldId id="353" r:id="rId20"/>
    <p:sldId id="354" r:id="rId21"/>
    <p:sldId id="358" r:id="rId22"/>
    <p:sldId id="352" r:id="rId23"/>
    <p:sldId id="36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D735"/>
    <a:srgbClr val="31D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3" autoAdjust="0"/>
    <p:restoredTop sz="97863" autoAdjust="0"/>
  </p:normalViewPr>
  <p:slideViewPr>
    <p:cSldViewPr>
      <p:cViewPr varScale="1">
        <p:scale>
          <a:sx n="119" d="100"/>
          <a:sy n="119" d="100"/>
        </p:scale>
        <p:origin x="115" y="16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24955E-3B8E-4EC8-94A3-D8045084406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B0E665-E6A1-462A-A8DD-40B8AA0FB54D}">
      <dgm:prSet phldrT="[Текст]"/>
      <dgm:spPr>
        <a:solidFill>
          <a:srgbClr val="92D050"/>
        </a:solidFill>
      </dgm:spPr>
      <dgm:t>
        <a:bodyPr/>
        <a:lstStyle/>
        <a:p>
          <a:r>
            <a:rPr lang="ru-RU" dirty="0" smtClean="0"/>
            <a:t>Индивид</a:t>
          </a:r>
          <a:endParaRPr lang="ru-RU" dirty="0"/>
        </a:p>
      </dgm:t>
    </dgm:pt>
    <dgm:pt modelId="{08066F4D-C340-40B4-B0F4-107EF6FCFE3B}" type="parTrans" cxnId="{79FDADE5-8585-4E7D-B848-0617E479B8B9}">
      <dgm:prSet/>
      <dgm:spPr/>
      <dgm:t>
        <a:bodyPr/>
        <a:lstStyle/>
        <a:p>
          <a:endParaRPr lang="ru-RU"/>
        </a:p>
      </dgm:t>
    </dgm:pt>
    <dgm:pt modelId="{6AE8BFA1-EE6E-49CC-AF39-6544520E3A0F}" type="sibTrans" cxnId="{79FDADE5-8585-4E7D-B848-0617E479B8B9}">
      <dgm:prSet/>
      <dgm:spPr/>
      <dgm:t>
        <a:bodyPr/>
        <a:lstStyle/>
        <a:p>
          <a:endParaRPr lang="ru-RU"/>
        </a:p>
      </dgm:t>
    </dgm:pt>
    <dgm:pt modelId="{969E3CB2-9049-4F62-B2C7-B0B67A680897}">
      <dgm:prSet phldrT="[Текст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Транзакция</a:t>
          </a:r>
          <a:endParaRPr lang="ru-RU" dirty="0"/>
        </a:p>
      </dgm:t>
    </dgm:pt>
    <dgm:pt modelId="{0CBAAC85-5AC3-44F0-ABC7-0901CF59B901}" type="parTrans" cxnId="{1316B85B-029A-4DE5-9F34-12BC1D365AD2}">
      <dgm:prSet/>
      <dgm:spPr/>
      <dgm:t>
        <a:bodyPr/>
        <a:lstStyle/>
        <a:p>
          <a:endParaRPr lang="ru-RU"/>
        </a:p>
      </dgm:t>
    </dgm:pt>
    <dgm:pt modelId="{FE509B42-A804-48B7-B99B-844202FD372F}" type="sibTrans" cxnId="{1316B85B-029A-4DE5-9F34-12BC1D365AD2}">
      <dgm:prSet/>
      <dgm:spPr/>
      <dgm:t>
        <a:bodyPr/>
        <a:lstStyle/>
        <a:p>
          <a:endParaRPr lang="ru-RU"/>
        </a:p>
      </dgm:t>
    </dgm:pt>
    <dgm:pt modelId="{5EA25875-9ED0-481E-90B8-B700668BEA0B}">
      <dgm:prSet phldrT="[Текст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ru-RU" dirty="0" smtClean="0"/>
            <a:t>Рынок</a:t>
          </a:r>
          <a:endParaRPr lang="ru-RU" dirty="0"/>
        </a:p>
      </dgm:t>
    </dgm:pt>
    <dgm:pt modelId="{25F9F41F-1C34-4271-A402-0D1F38F50F03}" type="parTrans" cxnId="{E13D0417-20A1-4936-B6D7-C65D50A3B420}">
      <dgm:prSet/>
      <dgm:spPr/>
      <dgm:t>
        <a:bodyPr/>
        <a:lstStyle/>
        <a:p>
          <a:endParaRPr lang="ru-RU"/>
        </a:p>
      </dgm:t>
    </dgm:pt>
    <dgm:pt modelId="{EC062FE0-7407-4CE5-BF35-9BC6F77B1E8A}" type="sibTrans" cxnId="{E13D0417-20A1-4936-B6D7-C65D50A3B420}">
      <dgm:prSet/>
      <dgm:spPr/>
      <dgm:t>
        <a:bodyPr/>
        <a:lstStyle/>
        <a:p>
          <a:endParaRPr lang="ru-RU"/>
        </a:p>
      </dgm:t>
    </dgm:pt>
    <dgm:pt modelId="{541446AB-3897-418E-9C1E-B2927EC17E41}">
      <dgm:prSet phldrT="[Текст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ru-RU" dirty="0" smtClean="0"/>
            <a:t>Фирма</a:t>
          </a:r>
          <a:endParaRPr lang="ru-RU" dirty="0"/>
        </a:p>
      </dgm:t>
    </dgm:pt>
    <dgm:pt modelId="{5EFEB1A1-AE61-4F26-97F2-9F057B6FB0D9}" type="parTrans" cxnId="{6CF4EC1C-00B0-4D3C-A789-B6C99C6C0D36}">
      <dgm:prSet/>
      <dgm:spPr/>
      <dgm:t>
        <a:bodyPr/>
        <a:lstStyle/>
        <a:p>
          <a:endParaRPr lang="ru-RU"/>
        </a:p>
      </dgm:t>
    </dgm:pt>
    <dgm:pt modelId="{D1C1D850-6339-4024-8CFF-2869A9953DED}" type="sibTrans" cxnId="{6CF4EC1C-00B0-4D3C-A789-B6C99C6C0D36}">
      <dgm:prSet/>
      <dgm:spPr/>
      <dgm:t>
        <a:bodyPr/>
        <a:lstStyle/>
        <a:p>
          <a:endParaRPr lang="ru-RU"/>
        </a:p>
      </dgm:t>
    </dgm:pt>
    <dgm:pt modelId="{599F5018-43E4-4AF8-8F00-DF34306B6EBC}">
      <dgm:prSet phldrT="[Текст]"/>
      <dgm:spPr>
        <a:gradFill rotWithShape="0">
          <a:gsLst>
            <a:gs pos="0">
              <a:schemeClr val="tx2">
                <a:lumMod val="40000"/>
                <a:lumOff val="60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rgbClr val="C00000"/>
            </a:gs>
          </a:gsLst>
          <a:lin ang="0" scaled="1"/>
        </a:gradFill>
      </dgm:spPr>
      <dgm:t>
        <a:bodyPr/>
        <a:lstStyle/>
        <a:p>
          <a:r>
            <a:rPr lang="ru-RU" dirty="0" smtClean="0"/>
            <a:t>Денежная система</a:t>
          </a:r>
          <a:endParaRPr lang="ru-RU" dirty="0"/>
        </a:p>
      </dgm:t>
    </dgm:pt>
    <dgm:pt modelId="{7EBD630E-484E-4754-8104-6C5D9C8B536F}" type="parTrans" cxnId="{DD82510A-F228-451B-8F78-9D35FC89093D}">
      <dgm:prSet/>
      <dgm:spPr/>
      <dgm:t>
        <a:bodyPr/>
        <a:lstStyle/>
        <a:p>
          <a:endParaRPr lang="ru-RU"/>
        </a:p>
      </dgm:t>
    </dgm:pt>
    <dgm:pt modelId="{5A80D8EE-859E-4957-87CD-5391C125CBC5}" type="sibTrans" cxnId="{DD82510A-F228-451B-8F78-9D35FC89093D}">
      <dgm:prSet/>
      <dgm:spPr/>
      <dgm:t>
        <a:bodyPr/>
        <a:lstStyle/>
        <a:p>
          <a:endParaRPr lang="ru-RU"/>
        </a:p>
      </dgm:t>
    </dgm:pt>
    <dgm:pt modelId="{3D7A7AD5-896D-4D30-9249-511A9FEDC4B0}">
      <dgm:prSet phldrT="[Текст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ru-RU" dirty="0" smtClean="0"/>
            <a:t>Рынок инвестиций</a:t>
          </a:r>
          <a:endParaRPr lang="ru-RU" dirty="0"/>
        </a:p>
      </dgm:t>
    </dgm:pt>
    <dgm:pt modelId="{9D0A6F42-D06E-4A54-B1EE-AB201312BB45}" type="parTrans" cxnId="{7498CFDF-ADC1-4DC6-B30F-EB956076B4F0}">
      <dgm:prSet/>
      <dgm:spPr/>
      <dgm:t>
        <a:bodyPr/>
        <a:lstStyle/>
        <a:p>
          <a:endParaRPr lang="ru-RU"/>
        </a:p>
      </dgm:t>
    </dgm:pt>
    <dgm:pt modelId="{034118CB-DB94-468A-ADFF-5415A1077702}" type="sibTrans" cxnId="{7498CFDF-ADC1-4DC6-B30F-EB956076B4F0}">
      <dgm:prSet/>
      <dgm:spPr/>
      <dgm:t>
        <a:bodyPr/>
        <a:lstStyle/>
        <a:p>
          <a:endParaRPr lang="ru-RU"/>
        </a:p>
      </dgm:t>
    </dgm:pt>
    <dgm:pt modelId="{F72FF15E-E921-4598-93EE-0597553B21BB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dirty="0" smtClean="0"/>
            <a:t>Государство</a:t>
          </a:r>
          <a:endParaRPr lang="ru-RU" dirty="0"/>
        </a:p>
      </dgm:t>
    </dgm:pt>
    <dgm:pt modelId="{57EA3E13-2AE5-41FD-9F18-985C12F96583}" type="parTrans" cxnId="{C770BEA5-C15E-43A4-808A-2AC24AFB2ED2}">
      <dgm:prSet/>
      <dgm:spPr/>
      <dgm:t>
        <a:bodyPr/>
        <a:lstStyle/>
        <a:p>
          <a:endParaRPr lang="ru-RU"/>
        </a:p>
      </dgm:t>
    </dgm:pt>
    <dgm:pt modelId="{64203B02-B86D-4591-B159-2C43FB4EFD06}" type="sibTrans" cxnId="{C770BEA5-C15E-43A4-808A-2AC24AFB2ED2}">
      <dgm:prSet/>
      <dgm:spPr/>
      <dgm:t>
        <a:bodyPr/>
        <a:lstStyle/>
        <a:p>
          <a:endParaRPr lang="ru-RU"/>
        </a:p>
      </dgm:t>
    </dgm:pt>
    <dgm:pt modelId="{AA3A29D7-01E9-4F63-BB8E-2276AB2C5C61}" type="pres">
      <dgm:prSet presAssocID="{7924955E-3B8E-4EC8-94A3-D8045084406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A99DDED-1B5A-4D2F-AEA2-1822554721FB}" type="pres">
      <dgm:prSet presAssocID="{58B0E665-E6A1-462A-A8DD-40B8AA0FB54D}" presName="vertOne" presStyleCnt="0"/>
      <dgm:spPr/>
    </dgm:pt>
    <dgm:pt modelId="{F340CDAF-A323-480B-B76F-DAC7F4A9A60C}" type="pres">
      <dgm:prSet presAssocID="{58B0E665-E6A1-462A-A8DD-40B8AA0FB54D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A956E95-0563-4EF0-9D60-F9876CFB72C0}" type="pres">
      <dgm:prSet presAssocID="{58B0E665-E6A1-462A-A8DD-40B8AA0FB54D}" presName="parTransOne" presStyleCnt="0"/>
      <dgm:spPr/>
    </dgm:pt>
    <dgm:pt modelId="{7B2AA5AC-0445-4057-915E-506234D0B728}" type="pres">
      <dgm:prSet presAssocID="{58B0E665-E6A1-462A-A8DD-40B8AA0FB54D}" presName="horzOne" presStyleCnt="0"/>
      <dgm:spPr/>
    </dgm:pt>
    <dgm:pt modelId="{4E392FD4-C2CD-40B6-8E4B-096F3044999E}" type="pres">
      <dgm:prSet presAssocID="{969E3CB2-9049-4F62-B2C7-B0B67A680897}" presName="vertTwo" presStyleCnt="0"/>
      <dgm:spPr/>
    </dgm:pt>
    <dgm:pt modelId="{C5C92A0B-081F-45CA-AA81-BE5DF232C76B}" type="pres">
      <dgm:prSet presAssocID="{969E3CB2-9049-4F62-B2C7-B0B67A680897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FC78D7-127A-4762-B10E-E61D5F3D9A54}" type="pres">
      <dgm:prSet presAssocID="{969E3CB2-9049-4F62-B2C7-B0B67A680897}" presName="parTransTwo" presStyleCnt="0"/>
      <dgm:spPr/>
    </dgm:pt>
    <dgm:pt modelId="{DB949EEE-5299-4923-B4B4-36145E2C9BE8}" type="pres">
      <dgm:prSet presAssocID="{969E3CB2-9049-4F62-B2C7-B0B67A680897}" presName="horzTwo" presStyleCnt="0"/>
      <dgm:spPr/>
    </dgm:pt>
    <dgm:pt modelId="{AE59F4B1-5A43-4A1D-AA35-E328221C5653}" type="pres">
      <dgm:prSet presAssocID="{541446AB-3897-418E-9C1E-B2927EC17E41}" presName="vertThree" presStyleCnt="0"/>
      <dgm:spPr/>
    </dgm:pt>
    <dgm:pt modelId="{8358B47F-3DEC-4FF9-AF88-3BC474D5AB6A}" type="pres">
      <dgm:prSet presAssocID="{541446AB-3897-418E-9C1E-B2927EC17E4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FF88BE-E7D8-4626-A1A1-92A288AEE38B}" type="pres">
      <dgm:prSet presAssocID="{541446AB-3897-418E-9C1E-B2927EC17E41}" presName="horzThree" presStyleCnt="0"/>
      <dgm:spPr/>
    </dgm:pt>
    <dgm:pt modelId="{2A442784-8211-4ACE-A94C-A4D7A6C2A20C}" type="pres">
      <dgm:prSet presAssocID="{D1C1D850-6339-4024-8CFF-2869A9953DED}" presName="sibSpaceThree" presStyleCnt="0"/>
      <dgm:spPr/>
    </dgm:pt>
    <dgm:pt modelId="{F8318ECE-1FF3-4BEB-854B-F6735B07796A}" type="pres">
      <dgm:prSet presAssocID="{5EA25875-9ED0-481E-90B8-B700668BEA0B}" presName="vertThree" presStyleCnt="0"/>
      <dgm:spPr/>
    </dgm:pt>
    <dgm:pt modelId="{BF5B3C4F-5369-46D1-ADF9-3897E8B0CF18}" type="pres">
      <dgm:prSet presAssocID="{5EA25875-9ED0-481E-90B8-B700668BEA0B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97A7988-025A-47F2-9E9B-65CF31540879}" type="pres">
      <dgm:prSet presAssocID="{5EA25875-9ED0-481E-90B8-B700668BEA0B}" presName="parTransThree" presStyleCnt="0"/>
      <dgm:spPr/>
    </dgm:pt>
    <dgm:pt modelId="{B349E748-651A-4D4A-82C7-EA1A09BB4FDD}" type="pres">
      <dgm:prSet presAssocID="{5EA25875-9ED0-481E-90B8-B700668BEA0B}" presName="horzThree" presStyleCnt="0"/>
      <dgm:spPr/>
    </dgm:pt>
    <dgm:pt modelId="{040E3182-C1C2-448D-9AA5-DDB50EFAA101}" type="pres">
      <dgm:prSet presAssocID="{599F5018-43E4-4AF8-8F00-DF34306B6EBC}" presName="vertFour" presStyleCnt="0">
        <dgm:presLayoutVars>
          <dgm:chPref val="3"/>
        </dgm:presLayoutVars>
      </dgm:prSet>
      <dgm:spPr/>
    </dgm:pt>
    <dgm:pt modelId="{EB220F97-3954-48F6-8397-4216A965C8ED}" type="pres">
      <dgm:prSet presAssocID="{599F5018-43E4-4AF8-8F00-DF34306B6EBC}" presName="txFour" presStyleLbl="node4" presStyleIdx="0" presStyleCnt="2" custScaleX="180029" custLinFactX="97191" custLinFactNeighborX="100000" custLinFactNeighborY="-487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0219DF5-4CA8-4C0C-A1B4-C0B415A93B29}" type="pres">
      <dgm:prSet presAssocID="{599F5018-43E4-4AF8-8F00-DF34306B6EBC}" presName="horzFour" presStyleCnt="0"/>
      <dgm:spPr/>
    </dgm:pt>
    <dgm:pt modelId="{F74526A6-B6FB-4D9E-B460-A31EA81F9638}" type="pres">
      <dgm:prSet presAssocID="{5A80D8EE-859E-4957-87CD-5391C125CBC5}" presName="sibSpaceFour" presStyleCnt="0"/>
      <dgm:spPr/>
    </dgm:pt>
    <dgm:pt modelId="{EBDFCA31-980B-4B94-84E5-4C124C76D9C6}" type="pres">
      <dgm:prSet presAssocID="{3D7A7AD5-896D-4D30-9249-511A9FEDC4B0}" presName="vertFour" presStyleCnt="0">
        <dgm:presLayoutVars>
          <dgm:chPref val="3"/>
        </dgm:presLayoutVars>
      </dgm:prSet>
      <dgm:spPr/>
    </dgm:pt>
    <dgm:pt modelId="{9462ED60-0A5C-4F1D-B9BC-8B29D34F3AB6}" type="pres">
      <dgm:prSet presAssocID="{3D7A7AD5-896D-4D30-9249-511A9FEDC4B0}" presName="txFour" presStyleLbl="node4" presStyleIdx="1" presStyleCnt="2" custLinFactX="-52064" custLinFactNeighborX="-100000" custLinFactNeighborY="-889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D640400-A0EF-4AEF-A3F5-E3ED57A7BDD7}" type="pres">
      <dgm:prSet presAssocID="{3D7A7AD5-896D-4D30-9249-511A9FEDC4B0}" presName="horzFour" presStyleCnt="0"/>
      <dgm:spPr/>
    </dgm:pt>
    <dgm:pt modelId="{5177C8DA-CCDC-431F-9FFF-29C792B429C8}" type="pres">
      <dgm:prSet presAssocID="{EC062FE0-7407-4CE5-BF35-9BC6F77B1E8A}" presName="sibSpaceThree" presStyleCnt="0"/>
      <dgm:spPr/>
    </dgm:pt>
    <dgm:pt modelId="{98AA9129-5080-4371-8E9A-5EC3943BC7E6}" type="pres">
      <dgm:prSet presAssocID="{F72FF15E-E921-4598-93EE-0597553B21BB}" presName="vertThree" presStyleCnt="0"/>
      <dgm:spPr/>
    </dgm:pt>
    <dgm:pt modelId="{61FB488D-5898-42C7-9661-2CC70614A60A}" type="pres">
      <dgm:prSet presAssocID="{F72FF15E-E921-4598-93EE-0597553B21B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21005F7-A8F4-4B69-B579-CBB8EF819D0B}" type="pres">
      <dgm:prSet presAssocID="{F72FF15E-E921-4598-93EE-0597553B21BB}" presName="horzThree" presStyleCnt="0"/>
      <dgm:spPr/>
    </dgm:pt>
  </dgm:ptLst>
  <dgm:cxnLst>
    <dgm:cxn modelId="{E13D0417-20A1-4936-B6D7-C65D50A3B420}" srcId="{969E3CB2-9049-4F62-B2C7-B0B67A680897}" destId="{5EA25875-9ED0-481E-90B8-B700668BEA0B}" srcOrd="1" destOrd="0" parTransId="{25F9F41F-1C34-4271-A402-0D1F38F50F03}" sibTransId="{EC062FE0-7407-4CE5-BF35-9BC6F77B1E8A}"/>
    <dgm:cxn modelId="{C942B596-2E41-4C15-8CD1-D593D74B02C1}" type="presOf" srcId="{58B0E665-E6A1-462A-A8DD-40B8AA0FB54D}" destId="{F340CDAF-A323-480B-B76F-DAC7F4A9A60C}" srcOrd="0" destOrd="0" presId="urn:microsoft.com/office/officeart/2005/8/layout/hierarchy4"/>
    <dgm:cxn modelId="{79FDADE5-8585-4E7D-B848-0617E479B8B9}" srcId="{7924955E-3B8E-4EC8-94A3-D8045084406C}" destId="{58B0E665-E6A1-462A-A8DD-40B8AA0FB54D}" srcOrd="0" destOrd="0" parTransId="{08066F4D-C340-40B4-B0F4-107EF6FCFE3B}" sibTransId="{6AE8BFA1-EE6E-49CC-AF39-6544520E3A0F}"/>
    <dgm:cxn modelId="{E7E8EC3D-A9AA-41A9-84F1-C7201DE99904}" type="presOf" srcId="{5EA25875-9ED0-481E-90B8-B700668BEA0B}" destId="{BF5B3C4F-5369-46D1-ADF9-3897E8B0CF18}" srcOrd="0" destOrd="0" presId="urn:microsoft.com/office/officeart/2005/8/layout/hierarchy4"/>
    <dgm:cxn modelId="{DD82510A-F228-451B-8F78-9D35FC89093D}" srcId="{5EA25875-9ED0-481E-90B8-B700668BEA0B}" destId="{599F5018-43E4-4AF8-8F00-DF34306B6EBC}" srcOrd="0" destOrd="0" parTransId="{7EBD630E-484E-4754-8104-6C5D9C8B536F}" sibTransId="{5A80D8EE-859E-4957-87CD-5391C125CBC5}"/>
    <dgm:cxn modelId="{ED15D96D-65FD-428F-AFC7-16A39B0C4A0D}" type="presOf" srcId="{541446AB-3897-418E-9C1E-B2927EC17E41}" destId="{8358B47F-3DEC-4FF9-AF88-3BC474D5AB6A}" srcOrd="0" destOrd="0" presId="urn:microsoft.com/office/officeart/2005/8/layout/hierarchy4"/>
    <dgm:cxn modelId="{489EB88A-ADF2-4990-A7D1-752C4484A6B6}" type="presOf" srcId="{599F5018-43E4-4AF8-8F00-DF34306B6EBC}" destId="{EB220F97-3954-48F6-8397-4216A965C8ED}" srcOrd="0" destOrd="0" presId="urn:microsoft.com/office/officeart/2005/8/layout/hierarchy4"/>
    <dgm:cxn modelId="{ABA169E7-FEDD-4321-A234-408E46F9F1EF}" type="presOf" srcId="{7924955E-3B8E-4EC8-94A3-D8045084406C}" destId="{AA3A29D7-01E9-4F63-BB8E-2276AB2C5C61}" srcOrd="0" destOrd="0" presId="urn:microsoft.com/office/officeart/2005/8/layout/hierarchy4"/>
    <dgm:cxn modelId="{AFC6CFDF-3D6F-4BC4-929A-2B2E400E4562}" type="presOf" srcId="{3D7A7AD5-896D-4D30-9249-511A9FEDC4B0}" destId="{9462ED60-0A5C-4F1D-B9BC-8B29D34F3AB6}" srcOrd="0" destOrd="0" presId="urn:microsoft.com/office/officeart/2005/8/layout/hierarchy4"/>
    <dgm:cxn modelId="{1316B85B-029A-4DE5-9F34-12BC1D365AD2}" srcId="{58B0E665-E6A1-462A-A8DD-40B8AA0FB54D}" destId="{969E3CB2-9049-4F62-B2C7-B0B67A680897}" srcOrd="0" destOrd="0" parTransId="{0CBAAC85-5AC3-44F0-ABC7-0901CF59B901}" sibTransId="{FE509B42-A804-48B7-B99B-844202FD372F}"/>
    <dgm:cxn modelId="{BCDF0452-E118-4F20-804A-2DBDC5C48358}" type="presOf" srcId="{969E3CB2-9049-4F62-B2C7-B0B67A680897}" destId="{C5C92A0B-081F-45CA-AA81-BE5DF232C76B}" srcOrd="0" destOrd="0" presId="urn:microsoft.com/office/officeart/2005/8/layout/hierarchy4"/>
    <dgm:cxn modelId="{7498CFDF-ADC1-4DC6-B30F-EB956076B4F0}" srcId="{5EA25875-9ED0-481E-90B8-B700668BEA0B}" destId="{3D7A7AD5-896D-4D30-9249-511A9FEDC4B0}" srcOrd="1" destOrd="0" parTransId="{9D0A6F42-D06E-4A54-B1EE-AB201312BB45}" sibTransId="{034118CB-DB94-468A-ADFF-5415A1077702}"/>
    <dgm:cxn modelId="{C770BEA5-C15E-43A4-808A-2AC24AFB2ED2}" srcId="{969E3CB2-9049-4F62-B2C7-B0B67A680897}" destId="{F72FF15E-E921-4598-93EE-0597553B21BB}" srcOrd="2" destOrd="0" parTransId="{57EA3E13-2AE5-41FD-9F18-985C12F96583}" sibTransId="{64203B02-B86D-4591-B159-2C43FB4EFD06}"/>
    <dgm:cxn modelId="{6CF4EC1C-00B0-4D3C-A789-B6C99C6C0D36}" srcId="{969E3CB2-9049-4F62-B2C7-B0B67A680897}" destId="{541446AB-3897-418E-9C1E-B2927EC17E41}" srcOrd="0" destOrd="0" parTransId="{5EFEB1A1-AE61-4F26-97F2-9F057B6FB0D9}" sibTransId="{D1C1D850-6339-4024-8CFF-2869A9953DED}"/>
    <dgm:cxn modelId="{20F5429A-CE61-4097-9F2E-DA4C0D8255AE}" type="presOf" srcId="{F72FF15E-E921-4598-93EE-0597553B21BB}" destId="{61FB488D-5898-42C7-9661-2CC70614A60A}" srcOrd="0" destOrd="0" presId="urn:microsoft.com/office/officeart/2005/8/layout/hierarchy4"/>
    <dgm:cxn modelId="{968D7ECF-0A40-45B2-88C8-DB22A1BE6525}" type="presParOf" srcId="{AA3A29D7-01E9-4F63-BB8E-2276AB2C5C61}" destId="{5A99DDED-1B5A-4D2F-AEA2-1822554721FB}" srcOrd="0" destOrd="0" presId="urn:microsoft.com/office/officeart/2005/8/layout/hierarchy4"/>
    <dgm:cxn modelId="{D330BE29-AB9F-4637-B0D8-B73FEEFD2D49}" type="presParOf" srcId="{5A99DDED-1B5A-4D2F-AEA2-1822554721FB}" destId="{F340CDAF-A323-480B-B76F-DAC7F4A9A60C}" srcOrd="0" destOrd="0" presId="urn:microsoft.com/office/officeart/2005/8/layout/hierarchy4"/>
    <dgm:cxn modelId="{2210466B-CB48-4921-976F-325F00D7EB82}" type="presParOf" srcId="{5A99DDED-1B5A-4D2F-AEA2-1822554721FB}" destId="{DA956E95-0563-4EF0-9D60-F9876CFB72C0}" srcOrd="1" destOrd="0" presId="urn:microsoft.com/office/officeart/2005/8/layout/hierarchy4"/>
    <dgm:cxn modelId="{56D113D6-A252-41B9-8D29-5DC0F2A2C06C}" type="presParOf" srcId="{5A99DDED-1B5A-4D2F-AEA2-1822554721FB}" destId="{7B2AA5AC-0445-4057-915E-506234D0B728}" srcOrd="2" destOrd="0" presId="urn:microsoft.com/office/officeart/2005/8/layout/hierarchy4"/>
    <dgm:cxn modelId="{40D2A0E2-9694-4F3D-8929-4EAA590EE8C8}" type="presParOf" srcId="{7B2AA5AC-0445-4057-915E-506234D0B728}" destId="{4E392FD4-C2CD-40B6-8E4B-096F3044999E}" srcOrd="0" destOrd="0" presId="urn:microsoft.com/office/officeart/2005/8/layout/hierarchy4"/>
    <dgm:cxn modelId="{65CC26A8-1027-4476-ADE0-42CFB28EA7DC}" type="presParOf" srcId="{4E392FD4-C2CD-40B6-8E4B-096F3044999E}" destId="{C5C92A0B-081F-45CA-AA81-BE5DF232C76B}" srcOrd="0" destOrd="0" presId="urn:microsoft.com/office/officeart/2005/8/layout/hierarchy4"/>
    <dgm:cxn modelId="{437EF2DA-76D1-4A51-862B-BC6BC4A7EB49}" type="presParOf" srcId="{4E392FD4-C2CD-40B6-8E4B-096F3044999E}" destId="{33FC78D7-127A-4762-B10E-E61D5F3D9A54}" srcOrd="1" destOrd="0" presId="urn:microsoft.com/office/officeart/2005/8/layout/hierarchy4"/>
    <dgm:cxn modelId="{09B514C6-DAE5-4D9B-85E2-4E77BF656E44}" type="presParOf" srcId="{4E392FD4-C2CD-40B6-8E4B-096F3044999E}" destId="{DB949EEE-5299-4923-B4B4-36145E2C9BE8}" srcOrd="2" destOrd="0" presId="urn:microsoft.com/office/officeart/2005/8/layout/hierarchy4"/>
    <dgm:cxn modelId="{5F0D7791-DB8A-4246-94FD-ACD685756D4C}" type="presParOf" srcId="{DB949EEE-5299-4923-B4B4-36145E2C9BE8}" destId="{AE59F4B1-5A43-4A1D-AA35-E328221C5653}" srcOrd="0" destOrd="0" presId="urn:microsoft.com/office/officeart/2005/8/layout/hierarchy4"/>
    <dgm:cxn modelId="{A757E0DD-3397-4B77-A502-BDBA77A77218}" type="presParOf" srcId="{AE59F4B1-5A43-4A1D-AA35-E328221C5653}" destId="{8358B47F-3DEC-4FF9-AF88-3BC474D5AB6A}" srcOrd="0" destOrd="0" presId="urn:microsoft.com/office/officeart/2005/8/layout/hierarchy4"/>
    <dgm:cxn modelId="{E30B88CE-DCED-4CA5-AA4C-F1BB4D4B9578}" type="presParOf" srcId="{AE59F4B1-5A43-4A1D-AA35-E328221C5653}" destId="{10FF88BE-E7D8-4626-A1A1-92A288AEE38B}" srcOrd="1" destOrd="0" presId="urn:microsoft.com/office/officeart/2005/8/layout/hierarchy4"/>
    <dgm:cxn modelId="{3EBE9460-1715-4ADF-9877-32718FFE8F46}" type="presParOf" srcId="{DB949EEE-5299-4923-B4B4-36145E2C9BE8}" destId="{2A442784-8211-4ACE-A94C-A4D7A6C2A20C}" srcOrd="1" destOrd="0" presId="urn:microsoft.com/office/officeart/2005/8/layout/hierarchy4"/>
    <dgm:cxn modelId="{71AA1B67-90E0-4A54-AF8E-8E5194958092}" type="presParOf" srcId="{DB949EEE-5299-4923-B4B4-36145E2C9BE8}" destId="{F8318ECE-1FF3-4BEB-854B-F6735B07796A}" srcOrd="2" destOrd="0" presId="urn:microsoft.com/office/officeart/2005/8/layout/hierarchy4"/>
    <dgm:cxn modelId="{7D86DF18-7552-4240-9AF7-93B026E9704F}" type="presParOf" srcId="{F8318ECE-1FF3-4BEB-854B-F6735B07796A}" destId="{BF5B3C4F-5369-46D1-ADF9-3897E8B0CF18}" srcOrd="0" destOrd="0" presId="urn:microsoft.com/office/officeart/2005/8/layout/hierarchy4"/>
    <dgm:cxn modelId="{90EDE3BB-352F-491C-B63A-1E4485C18343}" type="presParOf" srcId="{F8318ECE-1FF3-4BEB-854B-F6735B07796A}" destId="{D97A7988-025A-47F2-9E9B-65CF31540879}" srcOrd="1" destOrd="0" presId="urn:microsoft.com/office/officeart/2005/8/layout/hierarchy4"/>
    <dgm:cxn modelId="{19CC9CB8-F72A-4D83-9E0B-CF5413DFF33E}" type="presParOf" srcId="{F8318ECE-1FF3-4BEB-854B-F6735B07796A}" destId="{B349E748-651A-4D4A-82C7-EA1A09BB4FDD}" srcOrd="2" destOrd="0" presId="urn:microsoft.com/office/officeart/2005/8/layout/hierarchy4"/>
    <dgm:cxn modelId="{6853B35E-0480-471C-9592-E200527EC904}" type="presParOf" srcId="{B349E748-651A-4D4A-82C7-EA1A09BB4FDD}" destId="{040E3182-C1C2-448D-9AA5-DDB50EFAA101}" srcOrd="0" destOrd="0" presId="urn:microsoft.com/office/officeart/2005/8/layout/hierarchy4"/>
    <dgm:cxn modelId="{84A8330B-972E-4758-A01D-C1D9EA1807EE}" type="presParOf" srcId="{040E3182-C1C2-448D-9AA5-DDB50EFAA101}" destId="{EB220F97-3954-48F6-8397-4216A965C8ED}" srcOrd="0" destOrd="0" presId="urn:microsoft.com/office/officeart/2005/8/layout/hierarchy4"/>
    <dgm:cxn modelId="{5DAE6E29-E841-4AEE-966B-CBDADCE40F6B}" type="presParOf" srcId="{040E3182-C1C2-448D-9AA5-DDB50EFAA101}" destId="{F0219DF5-4CA8-4C0C-A1B4-C0B415A93B29}" srcOrd="1" destOrd="0" presId="urn:microsoft.com/office/officeart/2005/8/layout/hierarchy4"/>
    <dgm:cxn modelId="{9EFB3209-D93F-465C-8B76-789E15BA5152}" type="presParOf" srcId="{B349E748-651A-4D4A-82C7-EA1A09BB4FDD}" destId="{F74526A6-B6FB-4D9E-B460-A31EA81F9638}" srcOrd="1" destOrd="0" presId="urn:microsoft.com/office/officeart/2005/8/layout/hierarchy4"/>
    <dgm:cxn modelId="{36018050-89B8-41F5-9CAF-BB1A95A63DD8}" type="presParOf" srcId="{B349E748-651A-4D4A-82C7-EA1A09BB4FDD}" destId="{EBDFCA31-980B-4B94-84E5-4C124C76D9C6}" srcOrd="2" destOrd="0" presId="urn:microsoft.com/office/officeart/2005/8/layout/hierarchy4"/>
    <dgm:cxn modelId="{A6AFF7DE-246D-4587-A24F-4A70088BF172}" type="presParOf" srcId="{EBDFCA31-980B-4B94-84E5-4C124C76D9C6}" destId="{9462ED60-0A5C-4F1D-B9BC-8B29D34F3AB6}" srcOrd="0" destOrd="0" presId="urn:microsoft.com/office/officeart/2005/8/layout/hierarchy4"/>
    <dgm:cxn modelId="{0FAA1788-9D35-40B0-988B-3B4CE5DB6113}" type="presParOf" srcId="{EBDFCA31-980B-4B94-84E5-4C124C76D9C6}" destId="{BD640400-A0EF-4AEF-A3F5-E3ED57A7BDD7}" srcOrd="1" destOrd="0" presId="urn:microsoft.com/office/officeart/2005/8/layout/hierarchy4"/>
    <dgm:cxn modelId="{A4AA5A7E-4BE1-47A0-A27A-DF42F547AC59}" type="presParOf" srcId="{DB949EEE-5299-4923-B4B4-36145E2C9BE8}" destId="{5177C8DA-CCDC-431F-9FFF-29C792B429C8}" srcOrd="3" destOrd="0" presId="urn:microsoft.com/office/officeart/2005/8/layout/hierarchy4"/>
    <dgm:cxn modelId="{9B9AA65E-A913-400A-9E54-EC9331F65DB0}" type="presParOf" srcId="{DB949EEE-5299-4923-B4B4-36145E2C9BE8}" destId="{98AA9129-5080-4371-8E9A-5EC3943BC7E6}" srcOrd="4" destOrd="0" presId="urn:microsoft.com/office/officeart/2005/8/layout/hierarchy4"/>
    <dgm:cxn modelId="{C87E2488-C54A-4580-BF56-957FD53A8A75}" type="presParOf" srcId="{98AA9129-5080-4371-8E9A-5EC3943BC7E6}" destId="{61FB488D-5898-42C7-9661-2CC70614A60A}" srcOrd="0" destOrd="0" presId="urn:microsoft.com/office/officeart/2005/8/layout/hierarchy4"/>
    <dgm:cxn modelId="{4B6EB2BA-73A6-4465-896C-6DF83A3D72E7}" type="presParOf" srcId="{98AA9129-5080-4371-8E9A-5EC3943BC7E6}" destId="{021005F7-A8F4-4B69-B579-CBB8EF819D0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0CDAF-A323-480B-B76F-DAC7F4A9A60C}">
      <dsp:nvSpPr>
        <dsp:cNvPr id="0" name=""/>
        <dsp:cNvSpPr/>
      </dsp:nvSpPr>
      <dsp:spPr>
        <a:xfrm>
          <a:off x="83" y="824"/>
          <a:ext cx="8229433" cy="1050827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/>
            <a:t>Индивид</a:t>
          </a:r>
          <a:endParaRPr lang="ru-RU" sz="4500" kern="1200" dirty="0"/>
        </a:p>
      </dsp:txBody>
      <dsp:txXfrm>
        <a:off x="30861" y="31602"/>
        <a:ext cx="8167877" cy="989271"/>
      </dsp:txXfrm>
    </dsp:sp>
    <dsp:sp modelId="{C5C92A0B-081F-45CA-AA81-BE5DF232C76B}">
      <dsp:nvSpPr>
        <dsp:cNvPr id="0" name=""/>
        <dsp:cNvSpPr/>
      </dsp:nvSpPr>
      <dsp:spPr>
        <a:xfrm>
          <a:off x="8115" y="1158653"/>
          <a:ext cx="8213368" cy="1050827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 smtClean="0"/>
            <a:t>Транзакция</a:t>
          </a:r>
          <a:endParaRPr lang="ru-RU" sz="4500" kern="1200" dirty="0"/>
        </a:p>
      </dsp:txBody>
      <dsp:txXfrm>
        <a:off x="38893" y="1189431"/>
        <a:ext cx="8151812" cy="989271"/>
      </dsp:txXfrm>
    </dsp:sp>
    <dsp:sp modelId="{8358B47F-3DEC-4FF9-AF88-3BC474D5AB6A}">
      <dsp:nvSpPr>
        <dsp:cNvPr id="0" name=""/>
        <dsp:cNvSpPr/>
      </dsp:nvSpPr>
      <dsp:spPr>
        <a:xfrm>
          <a:off x="24134" y="2316481"/>
          <a:ext cx="1667858" cy="1050827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Фирма</a:t>
          </a:r>
          <a:endParaRPr lang="ru-RU" sz="2100" kern="1200" dirty="0"/>
        </a:p>
      </dsp:txBody>
      <dsp:txXfrm>
        <a:off x="54912" y="2347259"/>
        <a:ext cx="1606302" cy="989271"/>
      </dsp:txXfrm>
    </dsp:sp>
    <dsp:sp modelId="{BF5B3C4F-5369-46D1-ADF9-3897E8B0CF18}">
      <dsp:nvSpPr>
        <dsp:cNvPr id="0" name=""/>
        <dsp:cNvSpPr/>
      </dsp:nvSpPr>
      <dsp:spPr>
        <a:xfrm>
          <a:off x="1762043" y="2316481"/>
          <a:ext cx="4705513" cy="105082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Рынок</a:t>
          </a:r>
          <a:endParaRPr lang="ru-RU" sz="2100" kern="1200" dirty="0"/>
        </a:p>
      </dsp:txBody>
      <dsp:txXfrm>
        <a:off x="1792821" y="2347259"/>
        <a:ext cx="4643957" cy="989271"/>
      </dsp:txXfrm>
    </dsp:sp>
    <dsp:sp modelId="{EB220F97-3954-48F6-8397-4216A965C8ED}">
      <dsp:nvSpPr>
        <dsp:cNvPr id="0" name=""/>
        <dsp:cNvSpPr/>
      </dsp:nvSpPr>
      <dsp:spPr>
        <a:xfrm>
          <a:off x="5050910" y="3423072"/>
          <a:ext cx="3002629" cy="10508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40000"/>
                <a:lumOff val="60000"/>
              </a:schemeClr>
            </a:gs>
            <a:gs pos="39000">
              <a:schemeClr val="accent1">
                <a:lumMod val="45000"/>
                <a:lumOff val="5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100000">
              <a:srgbClr val="C00000"/>
            </a:gs>
          </a:gsLst>
          <a:lin ang="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Денежная система</a:t>
          </a:r>
          <a:endParaRPr lang="ru-RU" sz="2100" kern="1200" dirty="0"/>
        </a:p>
      </dsp:txBody>
      <dsp:txXfrm>
        <a:off x="5081688" y="3453850"/>
        <a:ext cx="2941073" cy="989271"/>
      </dsp:txXfrm>
    </dsp:sp>
    <dsp:sp modelId="{9462ED60-0A5C-4F1D-B9BC-8B29D34F3AB6}">
      <dsp:nvSpPr>
        <dsp:cNvPr id="0" name=""/>
        <dsp:cNvSpPr/>
      </dsp:nvSpPr>
      <dsp:spPr>
        <a:xfrm>
          <a:off x="2263484" y="3464968"/>
          <a:ext cx="1667858" cy="1050827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Рынок инвестиций</a:t>
          </a:r>
          <a:endParaRPr lang="ru-RU" sz="2100" kern="1200" dirty="0"/>
        </a:p>
      </dsp:txBody>
      <dsp:txXfrm>
        <a:off x="2294262" y="3495746"/>
        <a:ext cx="1606302" cy="989271"/>
      </dsp:txXfrm>
    </dsp:sp>
    <dsp:sp modelId="{61FB488D-5898-42C7-9661-2CC70614A60A}">
      <dsp:nvSpPr>
        <dsp:cNvPr id="0" name=""/>
        <dsp:cNvSpPr/>
      </dsp:nvSpPr>
      <dsp:spPr>
        <a:xfrm>
          <a:off x="6537606" y="2316481"/>
          <a:ext cx="1667858" cy="105082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/>
            <a:t>Государство</a:t>
          </a:r>
          <a:endParaRPr lang="ru-RU" sz="2100" kern="1200" dirty="0"/>
        </a:p>
      </dsp:txBody>
      <dsp:txXfrm>
        <a:off x="6568384" y="2347259"/>
        <a:ext cx="1606302" cy="989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C6FC-D186-43EF-81BB-490230E9A101}" type="datetimeFigureOut">
              <a:rPr lang="ru-RU" smtClean="0"/>
              <a:pPr/>
              <a:t>20.05.2021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CB2F-D959-410B-A677-D7EA076012D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1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188B-D8DB-4E03-8041-35503BB6DE71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0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F036-F5A3-4658-8457-5F4FEAF50AE0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49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08E4-B7FC-4AA4-991C-08647E108D35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7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CF06-5880-4389-AE7E-1B0CF7C51CF9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05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91C3-2033-4230-A11C-16791E81454D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97B40-0D37-4852-9C38-69FB1E7D1C51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5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076C-1AF6-4127-ADE7-106CE932902E}" type="datetime1">
              <a:rPr lang="ru-RU" smtClean="0"/>
              <a:t>20.05.2021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4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91884-FAD9-41E3-8CF6-DFB07C67A6BE}" type="datetime1">
              <a:rPr lang="ru-RU" smtClean="0"/>
              <a:t>20.05.2021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A8E7F-CDB9-44BC-AD62-2592E2B75011}" type="datetime1">
              <a:rPr lang="ru-RU" smtClean="0"/>
              <a:t>20.05.2021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6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B653-C0DF-4906-A86E-6B9C6CB9B5EC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43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63FAC-5C17-43AF-917E-747229A6C013}" type="datetime1">
              <a:rPr lang="ru-RU" smtClean="0"/>
              <a:t>20.05.2021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6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18F1-3F22-45B0-AACB-032DF2FE2E7A}" type="datetime1">
              <a:rPr lang="ru-RU" smtClean="0"/>
              <a:t>20.05.2021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C3256-7474-4C02-8831-65B70316BAF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sotsium.ru/ekonomicheskaya-teoriya/chto-vidno-i-chego-ne-vidno.htmlhttps:/sotsium.ru/etika/ovcy-v-volchih-shkurah.html" TargetMode="External"/><Relationship Id="rId7" Type="http://schemas.openxmlformats.org/officeDocument/2006/relationships/hyperlink" Target="https://www.youtube.com/playlist?list=PL4_ovzXoeBNnY_mp1vf801G2YNaT0SaOt" TargetMode="External"/><Relationship Id="rId2" Type="http://schemas.openxmlformats.org/officeDocument/2006/relationships/hyperlink" Target="https://sotsium.ru/ekonomicheskaya-teoriya/ekonomicheskie-sofizm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onhoo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rsonhoo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980976"/>
            <a:ext cx="8496944" cy="2187674"/>
          </a:xfrm>
        </p:spPr>
        <p:txBody>
          <a:bodyPr>
            <a:normAutofit/>
          </a:bodyPr>
          <a:lstStyle/>
          <a:p>
            <a:r>
              <a:rPr lang="ru-RU" b="1" dirty="0" smtClean="0"/>
              <a:t>Курс </a:t>
            </a:r>
            <a:r>
              <a:rPr lang="ru-RU" b="1" dirty="0"/>
              <a:t>праксиологии и экономики как часть предпринимательского </a:t>
            </a:r>
            <a:r>
              <a:rPr lang="ru-RU" b="1" dirty="0" smtClean="0"/>
              <a:t>кругозора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764062"/>
            <a:ext cx="6400800" cy="2592288"/>
          </a:xfrm>
        </p:spPr>
        <p:txBody>
          <a:bodyPr>
            <a:normAutofit fontScale="70000" lnSpcReduction="20000"/>
          </a:bodyPr>
          <a:lstStyle/>
          <a:p>
            <a:r>
              <a:rPr lang="ru-RU" sz="5100" dirty="0" smtClean="0">
                <a:solidFill>
                  <a:schemeClr val="tx1"/>
                </a:solidFill>
              </a:rPr>
              <a:t>Заметки в процессе разработки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Виктор Агроскин </a:t>
            </a:r>
          </a:p>
          <a:p>
            <a:r>
              <a:rPr lang="ru-RU" dirty="0">
                <a:solidFill>
                  <a:schemeClr val="tx1"/>
                </a:solidFill>
              </a:rPr>
              <a:t>Ассоциированный исследователь, ШСМ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22.05.2021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1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31297"/>
            <a:ext cx="8229600" cy="1644617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Капитальные блага</a:t>
            </a:r>
          </a:p>
          <a:p>
            <a:pPr lvl="1"/>
            <a:r>
              <a:rPr lang="ru-RU" dirty="0" smtClean="0"/>
              <a:t>Сбережения (О</a:t>
            </a:r>
            <a:r>
              <a:rPr lang="ru-RU" dirty="0" smtClean="0"/>
              <a:t>тказ </a:t>
            </a:r>
            <a:r>
              <a:rPr lang="ru-RU" dirty="0" smtClean="0"/>
              <a:t>от моментального </a:t>
            </a:r>
            <a:r>
              <a:rPr lang="ru-RU" dirty="0" smtClean="0"/>
              <a:t>потребления)</a:t>
            </a:r>
          </a:p>
          <a:p>
            <a:pPr lvl="1"/>
            <a:r>
              <a:rPr lang="ru-RU" dirty="0" smtClean="0"/>
              <a:t>Инвестиции</a:t>
            </a:r>
            <a:endParaRPr lang="ru-RU" dirty="0" smtClean="0"/>
          </a:p>
          <a:p>
            <a:r>
              <a:rPr lang="ru-RU" dirty="0" smtClean="0"/>
              <a:t>Процентные ставки</a:t>
            </a:r>
          </a:p>
          <a:p>
            <a:pPr lvl="1"/>
            <a:r>
              <a:rPr lang="ru-RU" dirty="0" err="1" smtClean="0"/>
              <a:t>межвременные</a:t>
            </a:r>
            <a:r>
              <a:rPr lang="ru-RU" dirty="0" smtClean="0"/>
              <a:t> </a:t>
            </a:r>
            <a:r>
              <a:rPr lang="ru-RU" dirty="0"/>
              <a:t>предпочтения, инфляция, риск</a:t>
            </a:r>
          </a:p>
          <a:p>
            <a:pPr lvl="1"/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10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57367" y="316779"/>
            <a:ext cx="8229433" cy="1050827"/>
            <a:chOff x="83" y="824"/>
            <a:chExt cx="8229433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3" y="824"/>
              <a:ext cx="8229433" cy="1050827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30861" y="31602"/>
              <a:ext cx="816787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500" kern="1200" dirty="0" smtClean="0"/>
                <a:t>Индивид</a:t>
              </a:r>
              <a:endParaRPr lang="ru-RU" sz="4500" kern="12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488145" y="3012936"/>
            <a:ext cx="8167877" cy="1050827"/>
            <a:chOff x="5050910" y="3423072"/>
            <a:chExt cx="3002629" cy="1050827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5050910" y="3423072"/>
              <a:ext cx="3002629" cy="1050827"/>
            </a:xfrm>
            <a:prstGeom prst="roundRect">
              <a:avLst>
                <a:gd name="adj" fmla="val 10000"/>
              </a:avLst>
            </a:prstGeom>
            <a:gradFill rotWithShape="0">
              <a:gsLst>
                <a:gs pos="0">
                  <a:schemeClr val="tx2">
                    <a:lumMod val="40000"/>
                    <a:lumOff val="60000"/>
                  </a:schemeClr>
                </a:gs>
                <a:gs pos="39000">
                  <a:schemeClr val="accent1">
                    <a:lumMod val="45000"/>
                    <a:lumOff val="55000"/>
                  </a:schemeClr>
                </a:gs>
                <a:gs pos="47000">
                  <a:schemeClr val="accent1">
                    <a:lumMod val="45000"/>
                    <a:lumOff val="55000"/>
                  </a:schemeClr>
                </a:gs>
                <a:gs pos="100000">
                  <a:srgbClr val="C00000"/>
                </a:gs>
              </a:gsLst>
              <a:lin ang="0" scaled="1"/>
            </a:gra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Скругленный прямоугольник 4"/>
            <p:cNvSpPr/>
            <p:nvPr/>
          </p:nvSpPr>
          <p:spPr>
            <a:xfrm>
              <a:off x="5081657" y="3431288"/>
              <a:ext cx="2941073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kern="1200" dirty="0" smtClean="0"/>
                <a:t>Денежная система</a:t>
              </a:r>
              <a:endParaRPr lang="ru-RU" sz="4400" kern="1200" dirty="0"/>
            </a:p>
          </p:txBody>
        </p:sp>
      </p:grpSp>
      <p:sp>
        <p:nvSpPr>
          <p:cNvPr id="11" name="Объект 2"/>
          <p:cNvSpPr txBox="1">
            <a:spLocks/>
          </p:cNvSpPr>
          <p:nvPr/>
        </p:nvSpPr>
        <p:spPr>
          <a:xfrm>
            <a:off x="309648" y="4071979"/>
            <a:ext cx="8229600" cy="2878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Товарные деньги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роисхождение </a:t>
            </a:r>
            <a:r>
              <a:rPr lang="ru-RU" dirty="0" smtClean="0"/>
              <a:t>денег</a:t>
            </a:r>
            <a:endParaRPr lang="ru-RU" dirty="0"/>
          </a:p>
          <a:p>
            <a:r>
              <a:rPr lang="ru-RU" dirty="0" err="1"/>
              <a:t>Фиатные</a:t>
            </a:r>
            <a:r>
              <a:rPr lang="ru-RU" dirty="0"/>
              <a:t> деньги</a:t>
            </a:r>
          </a:p>
          <a:p>
            <a:r>
              <a:rPr lang="ru-RU" dirty="0"/>
              <a:t>Двухуровневая банковская система</a:t>
            </a:r>
          </a:p>
          <a:p>
            <a:r>
              <a:rPr lang="ru-RU" dirty="0"/>
              <a:t>Денежные агрегаты</a:t>
            </a:r>
          </a:p>
          <a:p>
            <a:r>
              <a:rPr lang="ru-RU" dirty="0" smtClean="0"/>
              <a:t>Государственные гарантии </a:t>
            </a:r>
          </a:p>
          <a:p>
            <a:pPr lvl="1"/>
            <a:r>
              <a:rPr lang="ru-RU" dirty="0" err="1" smtClean="0"/>
              <a:t>too</a:t>
            </a:r>
            <a:r>
              <a:rPr lang="ru-RU" dirty="0" smtClean="0"/>
              <a:t> </a:t>
            </a:r>
            <a:r>
              <a:rPr lang="ru-RU" dirty="0" err="1"/>
              <a:t>big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fail</a:t>
            </a:r>
            <a:endParaRPr lang="ru-RU" dirty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69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509120"/>
            <a:ext cx="8229600" cy="161704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Предприниматель</a:t>
            </a:r>
          </a:p>
          <a:p>
            <a:r>
              <a:rPr lang="ru-RU" dirty="0"/>
              <a:t>Инвестор</a:t>
            </a:r>
          </a:p>
          <a:p>
            <a:r>
              <a:rPr lang="ru-RU" dirty="0"/>
              <a:t>Менеджер</a:t>
            </a:r>
          </a:p>
          <a:p>
            <a:r>
              <a:rPr lang="ru-RU" dirty="0"/>
              <a:t>Работник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11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523023" y="3228106"/>
            <a:ext cx="8229433" cy="1050827"/>
            <a:chOff x="83" y="824"/>
            <a:chExt cx="8229433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3" y="824"/>
              <a:ext cx="8229433" cy="1050827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30861" y="31602"/>
              <a:ext cx="816787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500" kern="1200" dirty="0" smtClean="0"/>
                <a:t>Индивид</a:t>
              </a:r>
              <a:endParaRPr lang="ru-RU" sz="4500" kern="1200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23023" y="153650"/>
            <a:ext cx="8229433" cy="1050827"/>
            <a:chOff x="1762043" y="2316481"/>
            <a:chExt cx="4705513" cy="1050827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1762043" y="2316481"/>
              <a:ext cx="4705513" cy="105082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1792821" y="2347259"/>
              <a:ext cx="464395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kern="1200" dirty="0" smtClean="0"/>
                <a:t>Рынок</a:t>
              </a:r>
              <a:endParaRPr lang="ru-RU" sz="4400" kern="1200" dirty="0"/>
            </a:p>
          </p:txBody>
        </p:sp>
      </p:grpSp>
      <p:sp>
        <p:nvSpPr>
          <p:cNvPr id="15" name="Объект 2"/>
          <p:cNvSpPr txBox="1">
            <a:spLocks/>
          </p:cNvSpPr>
          <p:nvPr/>
        </p:nvSpPr>
        <p:spPr>
          <a:xfrm>
            <a:off x="628376" y="1482549"/>
            <a:ext cx="8229600" cy="1658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Спрос на денежные остатки</a:t>
            </a:r>
          </a:p>
          <a:p>
            <a:pPr lvl="1"/>
            <a:r>
              <a:rPr lang="ru-RU" dirty="0" smtClean="0"/>
              <a:t>«Уравнение</a:t>
            </a:r>
            <a:r>
              <a:rPr lang="ru-RU" dirty="0" smtClean="0"/>
              <a:t>» денежного обмена (тождество)</a:t>
            </a:r>
            <a:endParaRPr lang="ru-RU" dirty="0"/>
          </a:p>
          <a:p>
            <a:r>
              <a:rPr lang="ru-RU" dirty="0" smtClean="0"/>
              <a:t>Инфляция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ост </a:t>
            </a:r>
            <a:r>
              <a:rPr lang="ru-RU" dirty="0" smtClean="0"/>
              <a:t>денежной массы </a:t>
            </a:r>
            <a:r>
              <a:rPr lang="ru-RU" dirty="0" err="1" smtClean="0"/>
              <a:t>vs</a:t>
            </a:r>
            <a:r>
              <a:rPr lang="ru-RU" dirty="0"/>
              <a:t>. </a:t>
            </a:r>
            <a:r>
              <a:rPr lang="ru-RU" dirty="0" smtClean="0"/>
              <a:t>Рост </a:t>
            </a:r>
            <a:r>
              <a:rPr lang="ru-RU" dirty="0"/>
              <a:t>цен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9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Транзакционные </a:t>
            </a:r>
            <a:r>
              <a:rPr lang="ru-RU" dirty="0" smtClean="0"/>
              <a:t>издержки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ынок </a:t>
            </a:r>
            <a:r>
              <a:rPr lang="ru-RU" dirty="0"/>
              <a:t>и </a:t>
            </a:r>
            <a:r>
              <a:rPr lang="ru-RU" dirty="0" err="1"/>
              <a:t>найм</a:t>
            </a:r>
            <a:r>
              <a:rPr lang="ru-RU" dirty="0"/>
              <a:t>	</a:t>
            </a:r>
          </a:p>
          <a:p>
            <a:pPr lvl="1"/>
            <a:r>
              <a:rPr lang="ru-RU" dirty="0"/>
              <a:t>Т</a:t>
            </a:r>
            <a:r>
              <a:rPr lang="ru-RU" dirty="0" smtClean="0"/>
              <a:t>руда </a:t>
            </a:r>
            <a:r>
              <a:rPr lang="ru-RU" dirty="0"/>
              <a:t>как </a:t>
            </a:r>
            <a:r>
              <a:rPr lang="ru-RU" dirty="0" smtClean="0"/>
              <a:t>товар</a:t>
            </a:r>
            <a:endParaRPr lang="ru-RU" dirty="0"/>
          </a:p>
          <a:p>
            <a:r>
              <a:rPr lang="ru-RU" dirty="0" smtClean="0"/>
              <a:t>Бухгалтерская и экономическая прибыль</a:t>
            </a:r>
          </a:p>
          <a:p>
            <a:pPr lvl="1"/>
            <a:r>
              <a:rPr lang="ru-RU" dirty="0" smtClean="0"/>
              <a:t>Учёт альтернативных издержек</a:t>
            </a:r>
            <a:endParaRPr lang="ru-RU" dirty="0" smtClean="0"/>
          </a:p>
          <a:p>
            <a:r>
              <a:rPr lang="ru-RU" dirty="0" smtClean="0"/>
              <a:t>Границы </a:t>
            </a:r>
            <a:r>
              <a:rPr lang="ru-RU" dirty="0" smtClean="0"/>
              <a:t>фирмы</a:t>
            </a:r>
            <a:endParaRPr lang="ru-RU" dirty="0"/>
          </a:p>
          <a:p>
            <a:r>
              <a:rPr lang="ru-RU" dirty="0"/>
              <a:t>Ограниченная ответственность и </a:t>
            </a:r>
            <a:r>
              <a:rPr lang="ru-RU" dirty="0" err="1" smtClean="0"/>
              <a:t>субъектность</a:t>
            </a:r>
            <a:r>
              <a:rPr lang="ru-RU" dirty="0" smtClean="0"/>
              <a:t> фирмы</a:t>
            </a:r>
            <a:endParaRPr lang="ru-RU" dirty="0"/>
          </a:p>
          <a:p>
            <a:pPr lvl="1"/>
            <a:r>
              <a:rPr lang="ru-RU" dirty="0" smtClean="0"/>
              <a:t>Товарищества</a:t>
            </a:r>
            <a:endParaRPr lang="ru-RU" dirty="0"/>
          </a:p>
          <a:p>
            <a:pPr lvl="1"/>
            <a:r>
              <a:rPr lang="ru-RU" dirty="0" smtClean="0"/>
              <a:t>Смешанные товарищества</a:t>
            </a:r>
          </a:p>
          <a:p>
            <a:pPr lvl="1"/>
            <a:r>
              <a:rPr lang="ru-RU" dirty="0" smtClean="0"/>
              <a:t>Акционерные </a:t>
            </a:r>
            <a:r>
              <a:rPr lang="ru-RU" dirty="0"/>
              <a:t>общества</a:t>
            </a:r>
          </a:p>
          <a:p>
            <a:r>
              <a:rPr lang="ru-RU" dirty="0"/>
              <a:t>Собственность и долг	</a:t>
            </a:r>
          </a:p>
          <a:p>
            <a:pPr lvl="1"/>
            <a:r>
              <a:rPr lang="ru-RU" dirty="0"/>
              <a:t>С</a:t>
            </a:r>
            <a:r>
              <a:rPr lang="ru-RU" dirty="0" smtClean="0"/>
              <a:t>мешанные </a:t>
            </a:r>
            <a:r>
              <a:rPr lang="ru-RU" dirty="0"/>
              <a:t>формы</a:t>
            </a:r>
          </a:p>
          <a:p>
            <a:r>
              <a:rPr lang="ru-RU" dirty="0"/>
              <a:t>Управление	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ринципал-агентский </a:t>
            </a:r>
            <a:r>
              <a:rPr lang="ru-RU" dirty="0"/>
              <a:t>конфликт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12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57200" y="188640"/>
            <a:ext cx="8229599" cy="1050827"/>
            <a:chOff x="24134" y="2316481"/>
            <a:chExt cx="1667858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24134" y="2316481"/>
              <a:ext cx="1667858" cy="1050827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54912" y="2347259"/>
              <a:ext cx="1606302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000" kern="1200" dirty="0" smtClean="0"/>
                <a:t>Фирма</a:t>
              </a:r>
              <a:endParaRPr lang="ru-RU" sz="6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08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400" y="1268760"/>
            <a:ext cx="8229600" cy="1783452"/>
          </a:xfrm>
        </p:spPr>
        <p:txBody>
          <a:bodyPr>
            <a:noAutofit/>
          </a:bodyPr>
          <a:lstStyle/>
          <a:p>
            <a:r>
              <a:rPr lang="ru-RU" sz="1800" dirty="0" smtClean="0"/>
              <a:t>Роль потребителя и роль производителя (создание рабочих мест, «разбитое окно»)</a:t>
            </a:r>
            <a:endParaRPr lang="ru-RU" sz="1800" dirty="0" smtClean="0"/>
          </a:p>
          <a:p>
            <a:r>
              <a:rPr lang="ru-RU" sz="1800" dirty="0" smtClean="0"/>
              <a:t>Инвестиции</a:t>
            </a:r>
            <a:endParaRPr lang="ru-RU" sz="1800" dirty="0" smtClean="0"/>
          </a:p>
          <a:p>
            <a:pPr lvl="1"/>
            <a:r>
              <a:rPr lang="ru-RU" sz="1600" dirty="0" smtClean="0"/>
              <a:t>австрийская </a:t>
            </a:r>
            <a:r>
              <a:rPr lang="ru-RU" sz="1600" dirty="0"/>
              <a:t>теория цикла</a:t>
            </a:r>
          </a:p>
          <a:p>
            <a:pPr lvl="1"/>
            <a:r>
              <a:rPr lang="ru-RU" sz="1600" dirty="0" smtClean="0"/>
              <a:t>инновационные/технологические </a:t>
            </a:r>
            <a:r>
              <a:rPr lang="ru-RU" sz="1600" dirty="0" smtClean="0"/>
              <a:t>циклы</a:t>
            </a:r>
          </a:p>
          <a:p>
            <a:r>
              <a:rPr lang="ru-RU" sz="1800" dirty="0" smtClean="0"/>
              <a:t>Исчерпание ресурсов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16632"/>
            <a:ext cx="8222939" cy="1050827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5400" dirty="0" smtClean="0"/>
              <a:t>Экономика</a:t>
            </a:r>
            <a:endParaRPr lang="ru-RU" sz="5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96753" y="3140968"/>
            <a:ext cx="8147247" cy="1050827"/>
            <a:chOff x="6537606" y="2316481"/>
            <a:chExt cx="1667858" cy="105082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537606" y="2316481"/>
              <a:ext cx="1667858" cy="1050827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Скругленный прямоугольник 4"/>
            <p:cNvSpPr/>
            <p:nvPr/>
          </p:nvSpPr>
          <p:spPr>
            <a:xfrm>
              <a:off x="6568384" y="2347259"/>
              <a:ext cx="1606302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 smtClean="0"/>
                <a:t>Государство</a:t>
              </a:r>
              <a:endParaRPr lang="ru-RU" sz="4000" kern="1200" dirty="0"/>
            </a:p>
          </p:txBody>
        </p:sp>
      </p:grpSp>
      <p:sp>
        <p:nvSpPr>
          <p:cNvPr id="9" name="Объект 2"/>
          <p:cNvSpPr txBox="1">
            <a:spLocks/>
          </p:cNvSpPr>
          <p:nvPr/>
        </p:nvSpPr>
        <p:spPr>
          <a:xfrm>
            <a:off x="457200" y="4280550"/>
            <a:ext cx="8229600" cy="25328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/>
              <a:t>Регулирование</a:t>
            </a:r>
          </a:p>
          <a:p>
            <a:r>
              <a:rPr lang="ru-RU" sz="1600" dirty="0" smtClean="0"/>
              <a:t>Финансирование расходов государства</a:t>
            </a:r>
          </a:p>
          <a:p>
            <a:pPr lvl="1"/>
            <a:r>
              <a:rPr lang="ru-RU" sz="1200" dirty="0" smtClean="0"/>
              <a:t>налоги </a:t>
            </a:r>
            <a:r>
              <a:rPr lang="ru-RU" sz="1200" dirty="0"/>
              <a:t>и эмиссия</a:t>
            </a:r>
          </a:p>
          <a:p>
            <a:pPr lvl="1"/>
            <a:r>
              <a:rPr lang="ru-RU" sz="1200" dirty="0" smtClean="0"/>
              <a:t>государственные </a:t>
            </a:r>
            <a:r>
              <a:rPr lang="ru-RU" sz="1200" dirty="0"/>
              <a:t>займы</a:t>
            </a:r>
          </a:p>
          <a:p>
            <a:pPr lvl="1"/>
            <a:r>
              <a:rPr lang="ru-RU" sz="1200" dirty="0" smtClean="0"/>
              <a:t>социальное </a:t>
            </a:r>
            <a:r>
              <a:rPr lang="ru-RU" sz="1200" dirty="0"/>
              <a:t>государство, </a:t>
            </a:r>
            <a:r>
              <a:rPr lang="ru-RU" sz="1200" dirty="0" smtClean="0"/>
              <a:t>пенсии</a:t>
            </a:r>
          </a:p>
          <a:p>
            <a:r>
              <a:rPr lang="ru-RU" sz="1600" dirty="0" smtClean="0"/>
              <a:t>Искажения цен</a:t>
            </a:r>
          </a:p>
          <a:p>
            <a:pPr lvl="1"/>
            <a:r>
              <a:rPr lang="ru-RU" sz="1200" dirty="0" smtClean="0"/>
              <a:t>От регулирования (лицензии, протекционизм)</a:t>
            </a:r>
          </a:p>
          <a:p>
            <a:pPr lvl="1"/>
            <a:r>
              <a:rPr lang="ru-RU" sz="1200" dirty="0" smtClean="0"/>
              <a:t>От налогообложения</a:t>
            </a:r>
            <a:endParaRPr lang="ru-RU" sz="1200" dirty="0" smtClean="0"/>
          </a:p>
          <a:p>
            <a:pPr lvl="1"/>
            <a:r>
              <a:rPr lang="ru-RU" sz="1200" dirty="0" smtClean="0"/>
              <a:t>От ограничения или субсидирования цен</a:t>
            </a:r>
          </a:p>
          <a:p>
            <a:pPr lvl="1"/>
            <a:r>
              <a:rPr lang="ru-RU" sz="1200" dirty="0" smtClean="0"/>
              <a:t>От эмиссии</a:t>
            </a:r>
            <a:endParaRPr lang="ru-RU" sz="12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87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Фондовый рынок</a:t>
            </a:r>
          </a:p>
          <a:p>
            <a:r>
              <a:rPr lang="ru-RU" dirty="0" smtClean="0"/>
              <a:t>Акции </a:t>
            </a:r>
          </a:p>
          <a:p>
            <a:r>
              <a:rPr lang="ru-RU" dirty="0" smtClean="0"/>
              <a:t>Облигации </a:t>
            </a:r>
          </a:p>
          <a:p>
            <a:r>
              <a:rPr lang="ru-RU" dirty="0" smtClean="0"/>
              <a:t>Производные ценные бумаги</a:t>
            </a:r>
            <a:endParaRPr lang="ru-RU" dirty="0"/>
          </a:p>
          <a:p>
            <a:r>
              <a:rPr lang="ru-RU" dirty="0" smtClean="0"/>
              <a:t>Венчурный капитал</a:t>
            </a:r>
          </a:p>
          <a:p>
            <a:pPr lvl="1"/>
            <a:r>
              <a:rPr lang="ru-RU" dirty="0" smtClean="0"/>
              <a:t>Фонды, </a:t>
            </a:r>
            <a:r>
              <a:rPr lang="ru-RU" dirty="0" err="1" smtClean="0"/>
              <a:t>стартапы</a:t>
            </a:r>
            <a:r>
              <a:rPr lang="ru-RU" dirty="0"/>
              <a:t>, </a:t>
            </a:r>
            <a:r>
              <a:rPr lang="ru-RU" dirty="0" err="1"/>
              <a:t>exits</a:t>
            </a:r>
            <a:endParaRPr lang="ru-RU" dirty="0"/>
          </a:p>
          <a:p>
            <a:r>
              <a:rPr lang="ru-RU" dirty="0"/>
              <a:t>IPO, SPAC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14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57199" y="319186"/>
            <a:ext cx="8229600" cy="1050827"/>
            <a:chOff x="2275888" y="3464968"/>
            <a:chExt cx="1655454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2275888" y="3464968"/>
              <a:ext cx="1655454" cy="105082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2294262" y="3495746"/>
              <a:ext cx="1606302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kern="1200" dirty="0" smtClean="0"/>
                <a:t>Рынок инвестиций</a:t>
              </a:r>
              <a:endParaRPr lang="ru-RU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419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Предполагаемые экономические кейсы для обучения минимуму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Эволюция денежной системы: </a:t>
            </a:r>
            <a:r>
              <a:rPr lang="ru-RU" dirty="0" err="1"/>
              <a:t>фиат</a:t>
            </a:r>
            <a:r>
              <a:rPr lang="ru-RU" dirty="0"/>
              <a:t>, валютные союзы, </a:t>
            </a:r>
            <a:r>
              <a:rPr lang="ru-RU" dirty="0" err="1"/>
              <a:t>криптовалюты</a:t>
            </a:r>
            <a:endParaRPr lang="ru-RU" dirty="0"/>
          </a:p>
          <a:p>
            <a:r>
              <a:rPr lang="ru-RU" dirty="0"/>
              <a:t>Контроль денежного обращения, KYC/AML, </a:t>
            </a:r>
            <a:r>
              <a:rPr lang="en-US" dirty="0" err="1" smtClean="0"/>
              <a:t>currence</a:t>
            </a:r>
            <a:r>
              <a:rPr lang="en-US" dirty="0" smtClean="0"/>
              <a:t> </a:t>
            </a:r>
            <a:r>
              <a:rPr lang="ru-RU" dirty="0" err="1" smtClean="0"/>
              <a:t>weaponisation</a:t>
            </a:r>
            <a:r>
              <a:rPr lang="ru-RU" dirty="0" smtClean="0"/>
              <a:t> </a:t>
            </a:r>
            <a:r>
              <a:rPr lang="ru-RU" dirty="0"/>
              <a:t>и санкции</a:t>
            </a:r>
          </a:p>
          <a:p>
            <a:r>
              <a:rPr lang="ru-RU" dirty="0"/>
              <a:t>Торговые союзы, протекционизм</a:t>
            </a:r>
          </a:p>
          <a:p>
            <a:r>
              <a:rPr lang="ru-RU" dirty="0" err="1"/>
              <a:t>Токенизация</a:t>
            </a:r>
            <a:r>
              <a:rPr lang="ru-RU" dirty="0"/>
              <a:t> активов</a:t>
            </a:r>
          </a:p>
          <a:p>
            <a:r>
              <a:rPr lang="ru-RU" dirty="0" err="1" smtClean="0"/>
              <a:t>Маркетплейсы</a:t>
            </a:r>
            <a:r>
              <a:rPr lang="ru-RU" dirty="0"/>
              <a:t>, </a:t>
            </a:r>
            <a:r>
              <a:rPr lang="ru-RU" dirty="0" err="1"/>
              <a:t>уберизация</a:t>
            </a:r>
            <a:r>
              <a:rPr lang="ru-RU" dirty="0"/>
              <a:t>, финансовые инновации, размывание границ фирмы</a:t>
            </a:r>
          </a:p>
          <a:p>
            <a:r>
              <a:rPr lang="ru-RU" dirty="0"/>
              <a:t>Регулирование цен, инфраструктурные отрасли</a:t>
            </a:r>
          </a:p>
          <a:p>
            <a:r>
              <a:rPr lang="ru-RU" dirty="0" smtClean="0"/>
              <a:t>Копирайт, авторское право, патенты, свобода слова и монополия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5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Устройство курса: выбор учебников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1530019"/>
            <a:ext cx="2549639" cy="3686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9" y="1530020"/>
            <a:ext cx="2606497" cy="3778225"/>
          </a:xfrm>
          <a:prstGeom prst="rect">
            <a:avLst/>
          </a:prstGeom>
        </p:spPr>
      </p:pic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0192" y="1530020"/>
            <a:ext cx="2594009" cy="36862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5623049"/>
            <a:ext cx="15956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Учебник</a:t>
            </a:r>
            <a:endParaRPr lang="en-US" dirty="0" smtClean="0"/>
          </a:p>
          <a:p>
            <a:pPr algn="ctr"/>
            <a:r>
              <a:rPr lang="ru-RU" dirty="0" smtClean="0"/>
              <a:t>Задачник</a:t>
            </a:r>
          </a:p>
          <a:p>
            <a:pPr algn="ctr"/>
            <a:r>
              <a:rPr lang="ru-RU" dirty="0" smtClean="0"/>
              <a:t>Терминология</a:t>
            </a:r>
          </a:p>
          <a:p>
            <a:pPr algn="ctr"/>
            <a:r>
              <a:rPr lang="en-US" dirty="0"/>
              <a:t>~450 </a:t>
            </a:r>
            <a:r>
              <a:rPr lang="ru-RU" dirty="0"/>
              <a:t>стр.</a:t>
            </a:r>
          </a:p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4073" y="5949280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Non-fiction</a:t>
            </a:r>
            <a:endParaRPr lang="ru-RU" dirty="0" smtClean="0"/>
          </a:p>
          <a:p>
            <a:r>
              <a:rPr lang="en-US" dirty="0" smtClean="0"/>
              <a:t>~200 </a:t>
            </a:r>
            <a:r>
              <a:rPr lang="ru-RU" dirty="0" smtClean="0"/>
              <a:t>стр.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164288" y="5950805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Учебник</a:t>
            </a:r>
            <a:br>
              <a:rPr lang="ru-RU" dirty="0" smtClean="0"/>
            </a:br>
            <a:r>
              <a:rPr lang="en-US" dirty="0" smtClean="0"/>
              <a:t>~450 </a:t>
            </a:r>
            <a:r>
              <a:rPr lang="ru-RU" dirty="0" smtClean="0"/>
              <a:t>стр.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7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ru-RU" dirty="0" smtClean="0"/>
              <a:t>Сравнение по темам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17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48469"/>
              </p:ext>
            </p:extLst>
          </p:nvPr>
        </p:nvGraphicFramePr>
        <p:xfrm>
          <a:off x="395536" y="1124742"/>
          <a:ext cx="7848872" cy="5112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6344"/>
                <a:gridCol w="1656184"/>
                <a:gridCol w="1512168"/>
                <a:gridCol w="1584176"/>
              </a:tblGrid>
              <a:tr h="2605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Тема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Мёрфи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Усанов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Гвартни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Строуп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0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Методологический индивидуализм, природа действия, субъективизм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Кратко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Отсутствует («Стимулы»)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Полезность, издержки, маржинализм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60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Сделки 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Сравнительные преимущества, торговля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Понимание рынка и конкуренции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Процесс поиска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Процесс поиска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Стремление к равновесию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533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Теория денег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Кратко, «функции денег»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60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Банковская система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Отсутствует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605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Экономический цикл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Отсутствует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26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Рынки капитала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Полно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Отсутствует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0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Предприниматель и предпринимательская прибыль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Кратко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Отсутствует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Отсутствует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021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352" y="145375"/>
            <a:ext cx="8229600" cy="1143000"/>
          </a:xfrm>
        </p:spPr>
        <p:txBody>
          <a:bodyPr/>
          <a:lstStyle/>
          <a:p>
            <a:r>
              <a:rPr lang="ru-RU" dirty="0" smtClean="0"/>
              <a:t>Дополнительное чтение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0191" y="1115578"/>
            <a:ext cx="2709067" cy="4525963"/>
          </a:xfrm>
        </p:spPr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https://</a:t>
            </a:r>
            <a:r>
              <a:rPr lang="en-GB" sz="1800" dirty="0" smtClean="0">
                <a:hlinkClick r:id="rId2"/>
              </a:rPr>
              <a:t>sotsium.ru/ekonomicheskaya-teoriya/ekonomicheskie-sofizmy.html</a:t>
            </a:r>
            <a:endParaRPr lang="ru-RU" sz="1800" dirty="0" smtClean="0"/>
          </a:p>
          <a:p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sotsium.ru/ekonomicheskaya-teoriya/chto-vidno-i-chego-ne-vidno.html</a:t>
            </a:r>
            <a:endParaRPr lang="ru-RU" sz="1800" dirty="0" smtClean="0">
              <a:hlinkClick r:id="rId3"/>
            </a:endParaRPr>
          </a:p>
          <a:p>
            <a:r>
              <a:rPr lang="en-GB" sz="1800" dirty="0" smtClean="0">
                <a:hlinkClick r:id="rId3"/>
              </a:rPr>
              <a:t>https</a:t>
            </a:r>
            <a:r>
              <a:rPr lang="en-GB" sz="1800" dirty="0">
                <a:hlinkClick r:id="rId3"/>
              </a:rPr>
              <a:t>://</a:t>
            </a:r>
            <a:r>
              <a:rPr lang="en-GB" sz="1800" dirty="0" smtClean="0">
                <a:hlinkClick r:id="rId3"/>
              </a:rPr>
              <a:t>sotsium.ru/etika/ovcy-v-volchih-shkurah.html</a:t>
            </a:r>
            <a:endParaRPr lang="ru-RU" sz="1800" dirty="0" smtClean="0"/>
          </a:p>
          <a:p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3" y="1134831"/>
            <a:ext cx="1864196" cy="27580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429" y="1134831"/>
            <a:ext cx="1776154" cy="275809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90" y="1134831"/>
            <a:ext cx="1758373" cy="2758093"/>
          </a:xfrm>
          <a:prstGeom prst="rect">
            <a:avLst/>
          </a:prstGeom>
        </p:spPr>
      </p:pic>
      <p:sp>
        <p:nvSpPr>
          <p:cNvPr id="9" name="Объект 2"/>
          <p:cNvSpPr txBox="1">
            <a:spLocks/>
          </p:cNvSpPr>
          <p:nvPr/>
        </p:nvSpPr>
        <p:spPr>
          <a:xfrm>
            <a:off x="2993366" y="4729980"/>
            <a:ext cx="6150634" cy="1901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Или послушать?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en-GB" sz="1800" dirty="0">
                <a:hlinkClick r:id="rId7"/>
              </a:rPr>
              <a:t>https://</a:t>
            </a:r>
            <a:r>
              <a:rPr lang="en-GB" sz="1800" dirty="0" smtClean="0">
                <a:hlinkClick r:id="rId7"/>
              </a:rPr>
              <a:t>www.youtube.com/playlist?list=PL4_ovzXoeBNnY_mp1vf801G2YNaT0SaOt</a:t>
            </a:r>
            <a:r>
              <a:rPr lang="ru-RU" sz="1800" dirty="0" smtClean="0"/>
              <a:t> </a:t>
            </a:r>
          </a:p>
          <a:p>
            <a:endParaRPr lang="ru-RU" sz="1800" dirty="0" smtClean="0"/>
          </a:p>
          <a:p>
            <a:endParaRPr lang="ru-RU" sz="1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92" y="4493941"/>
            <a:ext cx="2845310" cy="20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Личности в цифровом </a:t>
            </a:r>
            <a:r>
              <a:rPr lang="ru-RU" dirty="0" smtClean="0"/>
              <a:t>мире</a:t>
            </a:r>
            <a:br>
              <a:rPr lang="ru-RU" dirty="0" smtClean="0"/>
            </a:br>
            <a:r>
              <a:rPr lang="ru-RU" dirty="0" smtClean="0"/>
              <a:t>(Лебедевские чтения, 2018)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075240" cy="4464496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Capacities or attributes common to definitions of personhood can include </a:t>
            </a:r>
            <a:r>
              <a:rPr lang="en-US" sz="2400" dirty="0">
                <a:solidFill>
                  <a:srgbClr val="FF0000"/>
                </a:solidFill>
              </a:rPr>
              <a:t>human nature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agency</a:t>
            </a:r>
            <a:r>
              <a:rPr lang="en-US" sz="2400" dirty="0"/>
              <a:t>, self-awareness, a notion of the past and future, and </a:t>
            </a:r>
            <a:r>
              <a:rPr lang="en-US" sz="2400" dirty="0">
                <a:solidFill>
                  <a:srgbClr val="FF0000"/>
                </a:solidFill>
              </a:rPr>
              <a:t>the possession of rights and duties</a:t>
            </a:r>
            <a:r>
              <a:rPr lang="en-US" sz="2400" dirty="0"/>
              <a:t>, among others.</a:t>
            </a:r>
            <a:endParaRPr lang="ru-RU" sz="2400" dirty="0"/>
          </a:p>
          <a:p>
            <a:pPr marL="3429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en.wikipedia.org/wiki/Personhood</a:t>
            </a:r>
            <a:r>
              <a:rPr lang="ru-RU" dirty="0" smtClean="0"/>
              <a:t> </a:t>
            </a:r>
          </a:p>
          <a:p>
            <a:r>
              <a:rPr lang="ru-RU" sz="2400" dirty="0"/>
              <a:t>Субъекты, действующие в цифровом мире способом, </a:t>
            </a:r>
            <a:r>
              <a:rPr lang="ru-RU" sz="2400" b="1" dirty="0"/>
              <a:t>позволяющим убедиться в их независимости</a:t>
            </a:r>
            <a:r>
              <a:rPr lang="ru-RU" sz="2400" dirty="0"/>
              <a:t> от иных личностей</a:t>
            </a:r>
          </a:p>
          <a:p>
            <a:pPr lvl="1"/>
            <a:r>
              <a:rPr lang="ru-RU" dirty="0" smtClean="0"/>
              <a:t>Субъективность подхода – убедиться, а не формально </a:t>
            </a:r>
            <a:r>
              <a:rPr lang="ru-RU" dirty="0" smtClean="0"/>
              <a:t>доказать</a:t>
            </a:r>
          </a:p>
          <a:p>
            <a:endParaRPr lang="ru-RU" dirty="0" smtClean="0"/>
          </a:p>
          <a:p>
            <a:r>
              <a:rPr lang="ru-RU" dirty="0" err="1" smtClean="0"/>
              <a:t>Самопринадлежность</a:t>
            </a:r>
            <a:endParaRPr lang="ru-RU" dirty="0" smtClean="0"/>
          </a:p>
          <a:p>
            <a:pPr lvl="1"/>
            <a:r>
              <a:rPr lang="ru-RU" dirty="0" smtClean="0"/>
              <a:t>Собственность на самого себя</a:t>
            </a:r>
          </a:p>
          <a:p>
            <a:pPr lvl="1"/>
            <a:r>
              <a:rPr lang="ru-RU" dirty="0" smtClean="0"/>
              <a:t>Собственность?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9853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5754" y="106343"/>
            <a:ext cx="7791807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Школа системного менеджмента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62369"/>
            <a:ext cx="8100392" cy="54956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01581"/>
            <a:ext cx="12382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96944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Можно ли будет имплементировать ИИ как личность?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3"/>
            <a:ext cx="7704856" cy="4464496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Свобода личности?</a:t>
            </a:r>
          </a:p>
          <a:p>
            <a:pPr lvl="1"/>
            <a:r>
              <a:rPr lang="ru-RU" dirty="0" smtClean="0"/>
              <a:t>Каковы границы вмешательства создателя (разработчика) ИИ?</a:t>
            </a:r>
          </a:p>
          <a:p>
            <a:pPr lvl="1"/>
            <a:r>
              <a:rPr lang="ru-RU" dirty="0" smtClean="0"/>
              <a:t>Можно ли гарантировать отсутствие вмешательства создателя (разработчика) ИИ? Нет ли </a:t>
            </a:r>
            <a:r>
              <a:rPr lang="en-US" dirty="0" smtClean="0"/>
              <a:t>back door</a:t>
            </a:r>
            <a:r>
              <a:rPr lang="ru-RU" dirty="0"/>
              <a:t>?</a:t>
            </a:r>
            <a:endParaRPr lang="ru-RU" dirty="0" smtClean="0"/>
          </a:p>
          <a:p>
            <a:r>
              <a:rPr lang="ru-RU" dirty="0" smtClean="0"/>
              <a:t>Как определить, та же ли личность перед нами, что час назад?</a:t>
            </a:r>
          </a:p>
          <a:p>
            <a:pPr lvl="1"/>
            <a:r>
              <a:rPr lang="ru-RU" dirty="0" smtClean="0"/>
              <a:t>Во всех ли архитектурах возможно обеспечить знание секретного ключа?</a:t>
            </a:r>
          </a:p>
          <a:p>
            <a:pPr lvl="1"/>
            <a:r>
              <a:rPr lang="ru-RU" dirty="0"/>
              <a:t>Так ли </a:t>
            </a:r>
            <a:r>
              <a:rPr lang="ru-RU" dirty="0" smtClean="0"/>
              <a:t>это очевидно и для </a:t>
            </a:r>
            <a:r>
              <a:rPr lang="ru-RU" dirty="0"/>
              <a:t>человека?</a:t>
            </a:r>
          </a:p>
          <a:p>
            <a:r>
              <a:rPr lang="ru-RU" dirty="0" smtClean="0"/>
              <a:t>Как отличить самообучение от вмешательства?</a:t>
            </a:r>
          </a:p>
          <a:p>
            <a:pPr lvl="1"/>
            <a:r>
              <a:rPr lang="ru-RU" dirty="0" smtClean="0"/>
              <a:t>Неизменность противоречит обучаемости</a:t>
            </a:r>
          </a:p>
          <a:p>
            <a:pPr lvl="1"/>
            <a:r>
              <a:rPr lang="ru-RU" dirty="0" smtClean="0"/>
              <a:t>Так ли это очевидно и для человека?</a:t>
            </a:r>
          </a:p>
          <a:p>
            <a:r>
              <a:rPr lang="ru-RU" b="1" dirty="0" smtClean="0"/>
              <a:t>Защищённая компьютерная среда</a:t>
            </a:r>
            <a:r>
              <a:rPr lang="ru-RU" dirty="0" smtClean="0"/>
              <a:t> – возврат к ограничениям </a:t>
            </a:r>
            <a:r>
              <a:rPr lang="en-US" dirty="0" smtClean="0"/>
              <a:t>4D </a:t>
            </a:r>
            <a:r>
              <a:rPr lang="ru-RU" dirty="0" smtClean="0"/>
              <a:t>мира?</a:t>
            </a:r>
          </a:p>
          <a:p>
            <a:pPr lvl="1"/>
            <a:r>
              <a:rPr lang="ru-RU" dirty="0" smtClean="0"/>
              <a:t>Проблема обучения против вмешательства</a:t>
            </a:r>
          </a:p>
          <a:p>
            <a:pPr lvl="1"/>
            <a:r>
              <a:rPr lang="ru-RU" dirty="0" smtClean="0"/>
              <a:t>Проблема знания секретного ключа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2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Личности в цифровом </a:t>
            </a:r>
            <a:r>
              <a:rPr lang="ru-RU" dirty="0" smtClean="0"/>
              <a:t>мире</a:t>
            </a:r>
            <a:br>
              <a:rPr lang="ru-RU" dirty="0" smtClean="0"/>
            </a:br>
            <a:r>
              <a:rPr lang="ru-RU" dirty="0" err="1" smtClean="0"/>
              <a:t>Праксиологический</a:t>
            </a:r>
            <a:r>
              <a:rPr lang="ru-RU" dirty="0" smtClean="0"/>
              <a:t> шаг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075240" cy="4464496"/>
          </a:xfrm>
        </p:spPr>
        <p:txBody>
          <a:bodyPr>
            <a:normAutofit fontScale="70000" lnSpcReduction="20000"/>
          </a:bodyPr>
          <a:lstStyle/>
          <a:p>
            <a:r>
              <a:rPr lang="en-US" sz="2400" dirty="0"/>
              <a:t>Capacities or attributes common to definitions of personhood can include </a:t>
            </a:r>
            <a:r>
              <a:rPr lang="en-US" sz="2400" dirty="0">
                <a:solidFill>
                  <a:srgbClr val="FF0000"/>
                </a:solidFill>
              </a:rPr>
              <a:t>human nature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agency</a:t>
            </a:r>
            <a:r>
              <a:rPr lang="en-US" sz="2400" dirty="0"/>
              <a:t>, self-awareness, a notion of the past and future, and </a:t>
            </a:r>
            <a:r>
              <a:rPr lang="en-US" sz="2400" dirty="0">
                <a:solidFill>
                  <a:srgbClr val="FF0000"/>
                </a:solidFill>
              </a:rPr>
              <a:t>the possession of rights and duties</a:t>
            </a:r>
            <a:r>
              <a:rPr lang="en-US" sz="2400" dirty="0"/>
              <a:t>, among others.</a:t>
            </a:r>
            <a:endParaRPr lang="ru-RU" sz="2400" dirty="0"/>
          </a:p>
          <a:p>
            <a:pPr marL="3429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en.wikipedia.org/wiki/Personhood</a:t>
            </a:r>
            <a:r>
              <a:rPr lang="ru-RU" dirty="0" smtClean="0"/>
              <a:t> </a:t>
            </a:r>
          </a:p>
          <a:p>
            <a:r>
              <a:rPr lang="ru-RU" sz="2400" dirty="0"/>
              <a:t>Субъекты, действующие в цифровом мире способом, </a:t>
            </a:r>
            <a:r>
              <a:rPr lang="ru-RU" sz="2400" b="1" dirty="0"/>
              <a:t>позволяющим убедиться в их независимости</a:t>
            </a:r>
            <a:r>
              <a:rPr lang="ru-RU" sz="2400" dirty="0"/>
              <a:t> от иных личностей</a:t>
            </a:r>
          </a:p>
          <a:p>
            <a:pPr lvl="1"/>
            <a:r>
              <a:rPr lang="ru-RU" dirty="0" smtClean="0"/>
              <a:t>Субъективность подхода – убедиться, а не формально </a:t>
            </a:r>
            <a:r>
              <a:rPr lang="ru-RU" dirty="0" smtClean="0"/>
              <a:t>доказать</a:t>
            </a:r>
          </a:p>
          <a:p>
            <a:endParaRPr lang="ru-RU" dirty="0" smtClean="0"/>
          </a:p>
          <a:p>
            <a:r>
              <a:rPr lang="ru-RU" dirty="0" err="1" smtClean="0"/>
              <a:t>Самопринадлежность</a:t>
            </a:r>
            <a:endParaRPr lang="ru-RU" dirty="0" smtClean="0"/>
          </a:p>
          <a:p>
            <a:pPr lvl="1"/>
            <a:r>
              <a:rPr lang="ru-RU" dirty="0" smtClean="0"/>
              <a:t>Собственность на самого себя</a:t>
            </a:r>
          </a:p>
          <a:p>
            <a:r>
              <a:rPr lang="ru-RU" dirty="0" smtClean="0"/>
              <a:t>Целенаправленное/Сознательное действие </a:t>
            </a:r>
            <a:r>
              <a:rPr lang="en-US" dirty="0" smtClean="0"/>
              <a:t>vs. </a:t>
            </a:r>
            <a:r>
              <a:rPr lang="ru-RU" dirty="0" smtClean="0"/>
              <a:t>Бессознательное/Автоматическое действие</a:t>
            </a:r>
          </a:p>
          <a:p>
            <a:pPr lvl="1"/>
            <a:r>
              <a:rPr lang="ru-RU" dirty="0" smtClean="0"/>
              <a:t>(Само)сознание – формализованная в рамках теории «искусственного интеллекта» концепция</a:t>
            </a:r>
          </a:p>
          <a:p>
            <a:r>
              <a:rPr lang="ru-RU" dirty="0" smtClean="0"/>
              <a:t>Действующий в цифровом мире субъект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7564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507288" cy="9361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Квалификация личности как </a:t>
            </a:r>
            <a:r>
              <a:rPr lang="ru-RU" dirty="0" err="1" smtClean="0"/>
              <a:t>праксиологического</a:t>
            </a:r>
            <a:r>
              <a:rPr lang="ru-RU" dirty="0" smtClean="0"/>
              <a:t> агента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5112568"/>
          </a:xfrm>
        </p:spPr>
        <p:txBody>
          <a:bodyPr>
            <a:noAutofit/>
          </a:bodyPr>
          <a:lstStyle/>
          <a:p>
            <a:r>
              <a:rPr lang="ru-RU" sz="2000" dirty="0" smtClean="0"/>
              <a:t>Признаки:</a:t>
            </a:r>
          </a:p>
          <a:p>
            <a:pPr lvl="1"/>
            <a:r>
              <a:rPr lang="ru-RU" sz="1800" dirty="0" smtClean="0"/>
              <a:t>Неудовлетворенность</a:t>
            </a:r>
            <a:endParaRPr lang="ru-RU" sz="1800" dirty="0"/>
          </a:p>
          <a:p>
            <a:pPr lvl="1"/>
            <a:r>
              <a:rPr lang="ru-RU" sz="1800" dirty="0" smtClean="0"/>
              <a:t>Целеполагание</a:t>
            </a:r>
            <a:endParaRPr lang="ru-RU" sz="1800" dirty="0"/>
          </a:p>
          <a:p>
            <a:pPr lvl="1"/>
            <a:r>
              <a:rPr lang="ru-RU" sz="1800" dirty="0" smtClean="0"/>
              <a:t>Предпочтения</a:t>
            </a:r>
            <a:endParaRPr lang="ru-RU" sz="1800" dirty="0"/>
          </a:p>
          <a:p>
            <a:pPr lvl="1"/>
            <a:r>
              <a:rPr lang="ru-RU" sz="1800" dirty="0" smtClean="0"/>
              <a:t>Планирование</a:t>
            </a:r>
          </a:p>
          <a:p>
            <a:pPr lvl="1"/>
            <a:r>
              <a:rPr lang="ru-RU" sz="1800" dirty="0" smtClean="0"/>
              <a:t>Собственность на ресурсы</a:t>
            </a:r>
            <a:endParaRPr lang="ru-RU" sz="1800" dirty="0"/>
          </a:p>
          <a:p>
            <a:pPr lvl="1"/>
            <a:r>
              <a:rPr lang="ru-RU" sz="1800" dirty="0" smtClean="0"/>
              <a:t>Доступ </a:t>
            </a:r>
            <a:r>
              <a:rPr lang="ru-RU" sz="1800" dirty="0"/>
              <a:t>к рынку ресурсов</a:t>
            </a:r>
          </a:p>
          <a:p>
            <a:r>
              <a:rPr lang="ru-RU" sz="2000" dirty="0" smtClean="0"/>
              <a:t>Обязательное требование:</a:t>
            </a:r>
          </a:p>
          <a:p>
            <a:pPr lvl="1"/>
            <a:r>
              <a:rPr lang="ru-RU" sz="1800" dirty="0" smtClean="0"/>
              <a:t>Наличие открытого выбора альтернативных целей и средств их достижения</a:t>
            </a:r>
            <a:endParaRPr lang="ru-RU" sz="1800" dirty="0"/>
          </a:p>
          <a:p>
            <a:endParaRPr lang="ru-RU" sz="2000" dirty="0" smtClean="0"/>
          </a:p>
          <a:p>
            <a:r>
              <a:rPr lang="ru-RU" sz="2000" dirty="0" smtClean="0"/>
              <a:t>Могут ли ИИ отличаться от людей:</a:t>
            </a:r>
            <a:endParaRPr lang="ru-RU" sz="2000" dirty="0"/>
          </a:p>
          <a:p>
            <a:pPr lvl="1"/>
            <a:r>
              <a:rPr lang="ru-RU" sz="1800" dirty="0" smtClean="0"/>
              <a:t>Отрицательная </a:t>
            </a:r>
            <a:r>
              <a:rPr lang="ru-RU" sz="1800" dirty="0"/>
              <a:t>полезность труда? </a:t>
            </a:r>
            <a:endParaRPr lang="ru-RU" sz="1800" dirty="0" smtClean="0"/>
          </a:p>
          <a:p>
            <a:pPr lvl="2"/>
            <a:r>
              <a:rPr lang="ru-RU" sz="1400" dirty="0" smtClean="0"/>
              <a:t>Обязательна из принципа наименьшего действия?</a:t>
            </a:r>
            <a:endParaRPr lang="ru-RU" sz="1400" dirty="0"/>
          </a:p>
          <a:p>
            <a:pPr lvl="1"/>
            <a:r>
              <a:rPr lang="ru-RU" sz="1800" dirty="0" smtClean="0"/>
              <a:t>Закон </a:t>
            </a:r>
            <a:r>
              <a:rPr lang="ru-RU" sz="1800" dirty="0"/>
              <a:t>убывающей </a:t>
            </a:r>
            <a:r>
              <a:rPr lang="ru-RU" sz="1800" dirty="0" smtClean="0"/>
              <a:t>предельной </a:t>
            </a:r>
            <a:r>
              <a:rPr lang="ru-RU" sz="1800" dirty="0"/>
              <a:t>полезности?</a:t>
            </a:r>
          </a:p>
          <a:p>
            <a:pPr lvl="1"/>
            <a:r>
              <a:rPr lang="ru-RU" sz="1800" dirty="0" smtClean="0"/>
              <a:t>Положительные временные </a:t>
            </a:r>
            <a:r>
              <a:rPr lang="ru-RU" sz="1800" dirty="0"/>
              <a:t>предпочтения?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53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924944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Системное предпринимательство </a:t>
            </a:r>
            <a:r>
              <a:rPr lang="ru-RU" dirty="0" smtClean="0"/>
              <a:t>– будущий курс ШСМ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3791" y="1814582"/>
            <a:ext cx="8229600" cy="475615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Требует освоения </a:t>
            </a:r>
            <a:r>
              <a:rPr lang="ru-RU" dirty="0" err="1" smtClean="0"/>
              <a:t>кругозорной</a:t>
            </a:r>
            <a:r>
              <a:rPr lang="ru-RU" dirty="0" smtClean="0"/>
              <a:t> </a:t>
            </a:r>
            <a:r>
              <a:rPr lang="ru-RU" dirty="0" err="1" smtClean="0"/>
              <a:t>трансдисциплины</a:t>
            </a:r>
            <a:r>
              <a:rPr lang="ru-RU" dirty="0" smtClean="0"/>
              <a:t> – «как устроена жизнь»</a:t>
            </a:r>
          </a:p>
          <a:p>
            <a:pPr marL="857250" lvl="2" indent="0">
              <a:buNone/>
            </a:pPr>
            <a:r>
              <a:rPr lang="ru-RU" sz="3000" b="1" dirty="0" err="1" smtClean="0"/>
              <a:t>Праксеология</a:t>
            </a:r>
            <a:r>
              <a:rPr lang="ru-RU" sz="3000" dirty="0" smtClean="0"/>
              <a:t> – наука о </a:t>
            </a:r>
            <a:r>
              <a:rPr lang="ru-RU" sz="3000" i="1" dirty="0" smtClean="0"/>
              <a:t>человеческой деятельности</a:t>
            </a:r>
          </a:p>
          <a:p>
            <a:r>
              <a:rPr lang="ru-RU" dirty="0" smtClean="0"/>
              <a:t>Необходима для освоения многих частных практик из нескольких «сфер деятельности»:</a:t>
            </a:r>
          </a:p>
          <a:p>
            <a:pPr lvl="1"/>
            <a:r>
              <a:rPr lang="ru-RU" dirty="0" smtClean="0"/>
              <a:t>Коммерция</a:t>
            </a:r>
          </a:p>
          <a:p>
            <a:pPr lvl="1"/>
            <a:r>
              <a:rPr lang="ru-RU" dirty="0" smtClean="0"/>
              <a:t>Финансы</a:t>
            </a:r>
          </a:p>
          <a:p>
            <a:pPr lvl="1"/>
            <a:r>
              <a:rPr lang="ru-RU" dirty="0" smtClean="0"/>
              <a:t>Право (частично)</a:t>
            </a:r>
          </a:p>
          <a:p>
            <a:r>
              <a:rPr lang="ru-RU" dirty="0" smtClean="0"/>
              <a:t>Цель: </a:t>
            </a:r>
          </a:p>
          <a:p>
            <a:pPr lvl="1"/>
            <a:r>
              <a:rPr lang="ru-RU" dirty="0" smtClean="0"/>
              <a:t>Набор необходимых понятий (понятийный </a:t>
            </a:r>
            <a:r>
              <a:rPr lang="ru-RU" dirty="0" err="1" smtClean="0"/>
              <a:t>миниум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Понимание связей между ними в теории</a:t>
            </a:r>
          </a:p>
          <a:p>
            <a:pPr lvl="1"/>
            <a:r>
              <a:rPr lang="ru-RU" dirty="0" smtClean="0"/>
              <a:t>Умение видеть изученное в реальной жизни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Предприниматель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Абстрактная </a:t>
            </a:r>
            <a:r>
              <a:rPr lang="ru-RU" dirty="0" err="1" smtClean="0"/>
              <a:t>деятельностная</a:t>
            </a:r>
            <a:r>
              <a:rPr lang="ru-RU" dirty="0" smtClean="0"/>
              <a:t> роль</a:t>
            </a:r>
          </a:p>
          <a:p>
            <a:r>
              <a:rPr lang="ru-RU" dirty="0" smtClean="0"/>
              <a:t>Путаница в «бытовом» языке:</a:t>
            </a:r>
          </a:p>
          <a:p>
            <a:pPr lvl="1"/>
            <a:r>
              <a:rPr lang="ru-RU" dirty="0" smtClean="0"/>
              <a:t>Капиталист</a:t>
            </a:r>
          </a:p>
          <a:p>
            <a:pPr lvl="1"/>
            <a:r>
              <a:rPr lang="ru-RU" dirty="0" smtClean="0"/>
              <a:t>Инвестор</a:t>
            </a:r>
          </a:p>
          <a:p>
            <a:pPr lvl="1"/>
            <a:r>
              <a:rPr lang="ru-RU" dirty="0" smtClean="0"/>
              <a:t>Буржуй</a:t>
            </a:r>
          </a:p>
          <a:p>
            <a:pPr lvl="1"/>
            <a:r>
              <a:rPr lang="ru-RU" dirty="0" smtClean="0"/>
              <a:t>Олигарх</a:t>
            </a:r>
          </a:p>
          <a:p>
            <a:r>
              <a:rPr lang="ru-RU" dirty="0" smtClean="0"/>
              <a:t>Или не такая уж и путаница:</a:t>
            </a:r>
          </a:p>
          <a:p>
            <a:pPr lvl="1"/>
            <a:r>
              <a:rPr lang="ru-RU" dirty="0" smtClean="0"/>
              <a:t>Лавочник</a:t>
            </a:r>
          </a:p>
          <a:p>
            <a:pPr lvl="1"/>
            <a:r>
              <a:rPr lang="en-US" dirty="0" smtClean="0"/>
              <a:t>Businessman</a:t>
            </a:r>
          </a:p>
          <a:p>
            <a:pPr lvl="1"/>
            <a:r>
              <a:rPr lang="ru-RU" dirty="0" smtClean="0"/>
              <a:t>Спекулянт</a:t>
            </a:r>
          </a:p>
          <a:p>
            <a:r>
              <a:rPr lang="ru-RU" dirty="0" smtClean="0"/>
              <a:t>Функциональное описание роли:</a:t>
            </a:r>
          </a:p>
          <a:p>
            <a:pPr lvl="1"/>
            <a:r>
              <a:rPr lang="ru-RU" b="1" i="1" dirty="0" smtClean="0"/>
              <a:t>Предсказывать будущее</a:t>
            </a:r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0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Методологические предпосылки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Методологический априоризм и интроспекция в индивидуализме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ru-RU" sz="2400" dirty="0" err="1"/>
              <a:t>Мизес</a:t>
            </a:r>
            <a:r>
              <a:rPr lang="ru-RU" sz="2400" dirty="0"/>
              <a:t> «Человеческая деятельность», 1949:</a:t>
            </a:r>
            <a:endParaRPr lang="en-US" sz="2400" dirty="0"/>
          </a:p>
          <a:p>
            <a:pPr marL="914400" lvl="2" indent="0">
              <a:buNone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… принцип, в соответствии с которым эго рассматривает любое человеческое существо, как если бы иное мыслящее и действующее существо было похоже на него, доказал свою полезность как в обыденной жизни, так и в научных исследованиях. Нельзя отрицать, что он работает.</a:t>
            </a:r>
          </a:p>
          <a:p>
            <a:pPr marL="914400" lvl="2" indent="0">
              <a:buNone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Вне всякого сомнения, практика рассмотрения других людей как существ, которые мыслят и действуют как я, эго, оказалась успешной;</a:t>
            </a:r>
          </a:p>
          <a:p>
            <a:pPr marL="914400" lvl="2" indent="0">
              <a:buNone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Тот, кто обращается к другому человеку, желая информировать или убедить его, задает вопросы или отвечает на вопросы других людей, может сделать это только потому, что может обратиться к чему-то общему для всех людей, а именно к логической структуре человеческого разума. …</a:t>
            </a:r>
          </a:p>
          <a:p>
            <a:pPr marL="914400" lvl="2" indent="0">
              <a:buNone/>
            </a:pP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Для человека безразлично, существуют или нет за пределами области, доступной человеческому разуму, другие области, где есть нечто, категориально отличающееся от человеческого мышления и деятельности. Никакое знание из этих областей не проникает в человеческий разум. … Человеческое знание обусловлено структурой человеческого разума.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6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978" y="329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Уровни рассмотрения деятельности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590181"/>
              </p:ext>
            </p:extLst>
          </p:nvPr>
        </p:nvGraphicFramePr>
        <p:xfrm>
          <a:off x="457200" y="119675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57200" y="5743554"/>
            <a:ext cx="8222939" cy="1050827"/>
          </a:xfrm>
          <a:prstGeom prst="roundRect">
            <a:avLst>
              <a:gd name="adj" fmla="val 1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sz="5400" dirty="0" smtClean="0"/>
              <a:t>Экономика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467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4176464" cy="492514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Деятельность</a:t>
            </a:r>
          </a:p>
          <a:p>
            <a:pPr lvl="1"/>
            <a:r>
              <a:rPr lang="ru-RU" sz="2000" dirty="0" smtClean="0"/>
              <a:t>Неудовлетворённость</a:t>
            </a:r>
            <a:endParaRPr lang="ru-RU" sz="2000" dirty="0"/>
          </a:p>
          <a:p>
            <a:pPr lvl="1"/>
            <a:r>
              <a:rPr lang="ru-RU" sz="2000" dirty="0" smtClean="0"/>
              <a:t>Решения</a:t>
            </a:r>
          </a:p>
          <a:p>
            <a:pPr lvl="1"/>
            <a:r>
              <a:rPr lang="ru-RU" sz="2000" dirty="0" smtClean="0"/>
              <a:t>Цель и средства, целенаправленное действие (рациональность)</a:t>
            </a:r>
          </a:p>
          <a:p>
            <a:pPr lvl="1"/>
            <a:r>
              <a:rPr lang="ru-RU" sz="2000" dirty="0" smtClean="0"/>
              <a:t>Выбор</a:t>
            </a:r>
            <a:endParaRPr lang="ru-RU" sz="2000" dirty="0" smtClean="0"/>
          </a:p>
          <a:p>
            <a:r>
              <a:rPr lang="ru-RU" sz="2000" dirty="0" smtClean="0"/>
              <a:t>Ресурс</a:t>
            </a:r>
          </a:p>
          <a:p>
            <a:pPr lvl="1"/>
            <a:r>
              <a:rPr lang="ru-RU" sz="2000" dirty="0" smtClean="0"/>
              <a:t>Ограниченность</a:t>
            </a:r>
          </a:p>
          <a:p>
            <a:r>
              <a:rPr lang="ru-RU" sz="2000" dirty="0"/>
              <a:t>Полезность</a:t>
            </a:r>
          </a:p>
          <a:p>
            <a:pPr lvl="1"/>
            <a:r>
              <a:rPr lang="ru-RU" sz="2000" dirty="0" smtClean="0"/>
              <a:t>Субъективная </a:t>
            </a:r>
            <a:r>
              <a:rPr lang="ru-RU" sz="2000" dirty="0"/>
              <a:t>полезность</a:t>
            </a:r>
          </a:p>
          <a:p>
            <a:pPr lvl="1"/>
            <a:r>
              <a:rPr lang="ru-RU" sz="2000" dirty="0" smtClean="0"/>
              <a:t>Убывающая </a:t>
            </a:r>
            <a:r>
              <a:rPr lang="ru-RU" sz="2000" dirty="0"/>
              <a:t>предельная полезность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7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457367" y="316779"/>
            <a:ext cx="8229433" cy="1050827"/>
            <a:chOff x="83" y="824"/>
            <a:chExt cx="8229433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3" y="824"/>
              <a:ext cx="8229433" cy="1050827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30861" y="31602"/>
              <a:ext cx="816787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500" kern="1200" dirty="0" smtClean="0"/>
                <a:t>Индивид</a:t>
              </a:r>
              <a:endParaRPr lang="ru-RU" sz="4500" kern="1200" dirty="0"/>
            </a:p>
          </p:txBody>
        </p:sp>
      </p:grpSp>
      <p:sp>
        <p:nvSpPr>
          <p:cNvPr id="8" name="Объект 2"/>
          <p:cNvSpPr txBox="1">
            <a:spLocks/>
          </p:cNvSpPr>
          <p:nvPr/>
        </p:nvSpPr>
        <p:spPr>
          <a:xfrm>
            <a:off x="4716016" y="1600200"/>
            <a:ext cx="4176464" cy="492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 smtClean="0"/>
              <a:t>Предпочтение</a:t>
            </a:r>
          </a:p>
          <a:p>
            <a:pPr lvl="1"/>
            <a:r>
              <a:rPr lang="ru-RU" sz="2000" dirty="0"/>
              <a:t>О</a:t>
            </a:r>
            <a:r>
              <a:rPr lang="ru-RU" sz="2000" dirty="0" smtClean="0"/>
              <a:t>рдинальная природа предпочтений</a:t>
            </a:r>
          </a:p>
          <a:p>
            <a:pPr lvl="1"/>
            <a:r>
              <a:rPr lang="ru-RU" sz="2000" dirty="0" err="1"/>
              <a:t>М</a:t>
            </a:r>
            <a:r>
              <a:rPr lang="ru-RU" sz="2000" dirty="0" err="1" smtClean="0"/>
              <a:t>ежвременное</a:t>
            </a:r>
            <a:r>
              <a:rPr lang="ru-RU" sz="2000" dirty="0" smtClean="0"/>
              <a:t> предпочтение</a:t>
            </a:r>
          </a:p>
          <a:p>
            <a:pPr lvl="1"/>
            <a:r>
              <a:rPr lang="ru-RU" sz="2000" dirty="0"/>
              <a:t>Н</a:t>
            </a:r>
            <a:r>
              <a:rPr lang="ru-RU" sz="2000" dirty="0" smtClean="0"/>
              <a:t>есравнимость </a:t>
            </a:r>
            <a:r>
              <a:rPr lang="ru-RU" sz="2000" dirty="0" err="1" smtClean="0"/>
              <a:t>межсубъектных</a:t>
            </a:r>
            <a:r>
              <a:rPr lang="ru-RU" sz="2000" dirty="0" smtClean="0"/>
              <a:t> предпочтений</a:t>
            </a:r>
          </a:p>
          <a:p>
            <a:r>
              <a:rPr lang="ru-RU" sz="2000" dirty="0" smtClean="0"/>
              <a:t>Издержки</a:t>
            </a:r>
          </a:p>
          <a:p>
            <a:pPr lvl="1"/>
            <a:r>
              <a:rPr lang="ru-RU" sz="2000" dirty="0" smtClean="0"/>
              <a:t>Отрицательная полезность  труда</a:t>
            </a:r>
          </a:p>
          <a:p>
            <a:pPr lvl="1"/>
            <a:r>
              <a:rPr lang="ru-RU" sz="2000" dirty="0" smtClean="0"/>
              <a:t>Альтернативные издержки</a:t>
            </a:r>
          </a:p>
          <a:p>
            <a:pPr lvl="1"/>
            <a:r>
              <a:rPr lang="ru-RU" sz="2000" dirty="0" smtClean="0"/>
              <a:t>Предельные издержки</a:t>
            </a:r>
          </a:p>
          <a:p>
            <a:pPr lvl="1"/>
            <a:r>
              <a:rPr lang="ru-RU" sz="2000" dirty="0" smtClean="0"/>
              <a:t>Маржинальный выбор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03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836" y="1172567"/>
            <a:ext cx="8229600" cy="2279663"/>
          </a:xfrm>
        </p:spPr>
        <p:txBody>
          <a:bodyPr>
            <a:noAutofit/>
          </a:bodyPr>
          <a:lstStyle/>
          <a:p>
            <a:r>
              <a:rPr lang="ru-RU" sz="2000" dirty="0"/>
              <a:t>Собственность</a:t>
            </a:r>
            <a:endParaRPr lang="en-US" sz="2000" dirty="0"/>
          </a:p>
          <a:p>
            <a:pPr lvl="1"/>
            <a:r>
              <a:rPr lang="ru-RU" sz="2000" dirty="0"/>
              <a:t>Принятие решений</a:t>
            </a:r>
          </a:p>
          <a:p>
            <a:pPr lvl="1"/>
            <a:r>
              <a:rPr lang="ru-RU" sz="2000" dirty="0"/>
              <a:t>Ответственность за решения</a:t>
            </a:r>
          </a:p>
          <a:p>
            <a:r>
              <a:rPr lang="ru-RU" sz="2000" dirty="0" smtClean="0"/>
              <a:t>Добровольная </a:t>
            </a:r>
            <a:r>
              <a:rPr lang="ru-RU" sz="2000" dirty="0" smtClean="0"/>
              <a:t>сделка</a:t>
            </a:r>
          </a:p>
          <a:p>
            <a:pPr lvl="1"/>
            <a:r>
              <a:rPr lang="ru-RU" sz="2000" dirty="0"/>
              <a:t>П</a:t>
            </a:r>
            <a:r>
              <a:rPr lang="ru-RU" sz="2000" dirty="0" smtClean="0"/>
              <a:t>оложительная сумма (</a:t>
            </a:r>
            <a:r>
              <a:rPr lang="ru-RU" sz="2000" dirty="0" err="1" smtClean="0"/>
              <a:t>Взаимовыгодность</a:t>
            </a:r>
            <a:r>
              <a:rPr lang="ru-RU" sz="2000" dirty="0" smtClean="0"/>
              <a:t>)</a:t>
            </a:r>
            <a:endParaRPr lang="ru-RU" sz="2000" dirty="0"/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оментальная </a:t>
            </a:r>
            <a:r>
              <a:rPr lang="ru-RU" sz="2000" dirty="0"/>
              <a:t>оценка и оценка </a:t>
            </a:r>
            <a:r>
              <a:rPr lang="ru-RU" sz="2000" dirty="0" err="1"/>
              <a:t>post</a:t>
            </a:r>
            <a:r>
              <a:rPr lang="ru-RU" sz="2000" dirty="0"/>
              <a:t> </a:t>
            </a:r>
            <a:r>
              <a:rPr lang="ru-RU" sz="2000" dirty="0" err="1"/>
              <a:t>factum</a:t>
            </a:r>
            <a:endParaRPr lang="ru-RU" sz="2000" dirty="0"/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праведливость</a:t>
            </a:r>
            <a:endParaRPr lang="ru-RU" sz="2000" dirty="0"/>
          </a:p>
          <a:p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8</a:t>
            </a:fld>
            <a:endParaRPr lang="ru-RU"/>
          </a:p>
        </p:txBody>
      </p:sp>
      <p:grpSp>
        <p:nvGrpSpPr>
          <p:cNvPr id="5" name="Группа 4"/>
          <p:cNvGrpSpPr/>
          <p:nvPr/>
        </p:nvGrpSpPr>
        <p:grpSpPr>
          <a:xfrm>
            <a:off x="534264" y="70455"/>
            <a:ext cx="8213368" cy="1050827"/>
            <a:chOff x="8115" y="1158653"/>
            <a:chExt cx="8213368" cy="1050827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8115" y="1158653"/>
              <a:ext cx="8213368" cy="1050827"/>
            </a:xfrm>
            <a:prstGeom prst="roundRect">
              <a:avLst>
                <a:gd name="adj" fmla="val 100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Скругленный прямоугольник 4"/>
            <p:cNvSpPr/>
            <p:nvPr/>
          </p:nvSpPr>
          <p:spPr>
            <a:xfrm>
              <a:off x="38893" y="1189431"/>
              <a:ext cx="8151812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500" kern="1200" dirty="0" smtClean="0"/>
                <a:t>Транзакция</a:t>
              </a:r>
              <a:endParaRPr lang="ru-RU" sz="4500" kern="1200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42499" y="3790278"/>
            <a:ext cx="8070184" cy="1050827"/>
            <a:chOff x="1762043" y="2316481"/>
            <a:chExt cx="4705513" cy="1050827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1762043" y="2316481"/>
              <a:ext cx="4705513" cy="105082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/>
            <p:nvPr/>
          </p:nvSpPr>
          <p:spPr>
            <a:xfrm>
              <a:off x="1792821" y="2347259"/>
              <a:ext cx="464395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kern="1200" dirty="0" smtClean="0"/>
                <a:t>Рынок</a:t>
              </a:r>
              <a:endParaRPr lang="ru-RU" sz="4400" kern="1200" dirty="0"/>
            </a:p>
          </p:txBody>
        </p:sp>
      </p:grpSp>
      <p:sp>
        <p:nvSpPr>
          <p:cNvPr id="15" name="Объект 2"/>
          <p:cNvSpPr txBox="1">
            <a:spLocks/>
          </p:cNvSpPr>
          <p:nvPr/>
        </p:nvSpPr>
        <p:spPr>
          <a:xfrm>
            <a:off x="553635" y="5013176"/>
            <a:ext cx="8229600" cy="188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Разделение труда</a:t>
            </a:r>
          </a:p>
          <a:p>
            <a:pPr lvl="1"/>
            <a:r>
              <a:rPr lang="ru-RU" sz="2000" dirty="0" smtClean="0"/>
              <a:t>Закон сравнительных преимуществ</a:t>
            </a:r>
            <a:endParaRPr lang="ru-RU" sz="2000" dirty="0"/>
          </a:p>
          <a:p>
            <a:pPr lvl="1"/>
            <a:r>
              <a:rPr lang="ru-RU" sz="2000" dirty="0"/>
              <a:t>М</a:t>
            </a:r>
            <a:r>
              <a:rPr lang="ru-RU" sz="2000" dirty="0" smtClean="0"/>
              <a:t>еждународная </a:t>
            </a:r>
            <a:r>
              <a:rPr lang="ru-RU" sz="2000" dirty="0"/>
              <a:t>торговля</a:t>
            </a:r>
          </a:p>
          <a:p>
            <a:pPr lvl="1"/>
            <a:r>
              <a:rPr lang="ru-RU" sz="2000" dirty="0"/>
              <a:t>С</a:t>
            </a:r>
            <a:r>
              <a:rPr lang="ru-RU" sz="2000" dirty="0" smtClean="0"/>
              <a:t>вобода </a:t>
            </a:r>
            <a:r>
              <a:rPr lang="ru-RU" sz="2000" dirty="0"/>
              <a:t>торговли и свобода перемещения рабочей силы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09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C3256-7474-4C02-8831-65B70316BAFC}" type="slidenum">
              <a:rPr lang="ru-RU" smtClean="0"/>
              <a:pPr/>
              <a:t>9</a:t>
            </a:fld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684263" y="116632"/>
            <a:ext cx="8070184" cy="1050827"/>
            <a:chOff x="1762043" y="2316481"/>
            <a:chExt cx="4705513" cy="1050827"/>
          </a:xfrm>
        </p:grpSpPr>
        <p:sp>
          <p:nvSpPr>
            <p:cNvPr id="10" name="Скругленный прямоугольник 9"/>
            <p:cNvSpPr/>
            <p:nvPr/>
          </p:nvSpPr>
          <p:spPr>
            <a:xfrm>
              <a:off x="1762043" y="2316481"/>
              <a:ext cx="4705513" cy="1050827"/>
            </a:xfrm>
            <a:prstGeom prst="roundRect">
              <a:avLst>
                <a:gd name="adj" fmla="val 10000"/>
              </a:avLst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Скругленный прямоугольник 4"/>
            <p:cNvSpPr/>
            <p:nvPr/>
          </p:nvSpPr>
          <p:spPr>
            <a:xfrm>
              <a:off x="1792821" y="2347259"/>
              <a:ext cx="4643957" cy="9892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kern="1200" dirty="0" smtClean="0"/>
                <a:t>Рынок</a:t>
              </a:r>
              <a:endParaRPr lang="ru-RU" sz="4400" kern="1200" dirty="0"/>
            </a:p>
          </p:txBody>
        </p:sp>
      </p:grpSp>
      <p:sp>
        <p:nvSpPr>
          <p:cNvPr id="15" name="Объект 2"/>
          <p:cNvSpPr txBox="1">
            <a:spLocks/>
          </p:cNvSpPr>
          <p:nvPr/>
        </p:nvSpPr>
        <p:spPr>
          <a:xfrm>
            <a:off x="553635" y="1412777"/>
            <a:ext cx="8229600" cy="5480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Цена</a:t>
            </a:r>
          </a:p>
          <a:p>
            <a:r>
              <a:rPr lang="ru-RU" dirty="0" smtClean="0"/>
              <a:t>Издержки</a:t>
            </a:r>
          </a:p>
          <a:p>
            <a:pPr lvl="1"/>
            <a:r>
              <a:rPr lang="ru-RU" dirty="0"/>
              <a:t>П</a:t>
            </a:r>
            <a:r>
              <a:rPr lang="ru-RU" dirty="0" smtClean="0"/>
              <a:t>редельные </a:t>
            </a:r>
            <a:r>
              <a:rPr lang="ru-RU" dirty="0" smtClean="0"/>
              <a:t>издержки</a:t>
            </a:r>
          </a:p>
          <a:p>
            <a:r>
              <a:rPr lang="ru-RU" dirty="0" smtClean="0"/>
              <a:t>Спрос и </a:t>
            </a:r>
            <a:r>
              <a:rPr lang="ru-RU" dirty="0" smtClean="0"/>
              <a:t>предложение</a:t>
            </a:r>
          </a:p>
          <a:p>
            <a:pPr lvl="1"/>
            <a:r>
              <a:rPr lang="ru-RU" dirty="0" smtClean="0"/>
              <a:t>Распределённая информация</a:t>
            </a:r>
          </a:p>
          <a:p>
            <a:pPr lvl="1"/>
            <a:r>
              <a:rPr lang="ru-RU" dirty="0" smtClean="0"/>
              <a:t>Сложность сбора </a:t>
            </a:r>
            <a:r>
              <a:rPr lang="en-US" dirty="0" smtClean="0"/>
              <a:t>vs </a:t>
            </a:r>
            <a:r>
              <a:rPr lang="ru-RU" dirty="0" smtClean="0"/>
              <a:t>Невозможност</a:t>
            </a:r>
            <a:r>
              <a:rPr lang="ru-RU" dirty="0"/>
              <a:t>ь</a:t>
            </a:r>
            <a:r>
              <a:rPr lang="ru-RU" dirty="0" smtClean="0"/>
              <a:t> сбора</a:t>
            </a:r>
            <a:endParaRPr lang="ru-RU" dirty="0" smtClean="0"/>
          </a:p>
          <a:p>
            <a:r>
              <a:rPr lang="ru-RU" dirty="0" smtClean="0"/>
              <a:t>Конкуренция</a:t>
            </a:r>
          </a:p>
          <a:p>
            <a:pPr lvl="1"/>
            <a:r>
              <a:rPr lang="ru-RU" dirty="0" smtClean="0"/>
              <a:t>Постоянный поиск предпочтений и способов их удовлетворить</a:t>
            </a:r>
          </a:p>
          <a:p>
            <a:pPr lvl="1"/>
            <a:r>
              <a:rPr lang="ru-RU" dirty="0" smtClean="0"/>
              <a:t>Постоянная конкуренция предсказаний</a:t>
            </a:r>
            <a:endParaRPr lang="ru-RU" dirty="0" smtClean="0"/>
          </a:p>
          <a:p>
            <a:pPr lvl="1"/>
            <a:r>
              <a:rPr lang="ru-RU" dirty="0" smtClean="0"/>
              <a:t>Процесс, а не равновесный результат</a:t>
            </a:r>
            <a:endParaRPr lang="ru-RU" dirty="0" smtClean="0"/>
          </a:p>
          <a:p>
            <a:r>
              <a:rPr lang="ru-RU" dirty="0" smtClean="0"/>
              <a:t>Монополия</a:t>
            </a:r>
          </a:p>
          <a:p>
            <a:r>
              <a:rPr lang="ru-RU" dirty="0" smtClean="0"/>
              <a:t>Планирование</a:t>
            </a:r>
          </a:p>
          <a:p>
            <a:pPr lvl="1"/>
            <a:r>
              <a:rPr lang="ru-RU" dirty="0"/>
              <a:t>Ц</a:t>
            </a:r>
            <a:r>
              <a:rPr lang="ru-RU" dirty="0" smtClean="0"/>
              <a:t>ентральное </a:t>
            </a:r>
            <a:r>
              <a:rPr lang="ru-RU" dirty="0" smtClean="0"/>
              <a:t>планирование</a:t>
            </a:r>
          </a:p>
          <a:p>
            <a:r>
              <a:rPr lang="ru-RU" dirty="0" smtClean="0"/>
              <a:t>Организованный рынок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5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8005</TotalTime>
  <Words>1100</Words>
  <Application>Microsoft Office PowerPoint</Application>
  <PresentationFormat>Экран (4:3)</PresentationFormat>
  <Paragraphs>297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Курс праксиологии и экономики как часть предпринимательского кругозора</vt:lpstr>
      <vt:lpstr>Школа системного менеджмента</vt:lpstr>
      <vt:lpstr>Системное предпринимательство – будущий курс ШСМ</vt:lpstr>
      <vt:lpstr>Предприниматель</vt:lpstr>
      <vt:lpstr>Методологические предпосылки</vt:lpstr>
      <vt:lpstr>Уровни рассмотрения деятельности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Предполагаемые экономические кейсы для обучения минимуму</vt:lpstr>
      <vt:lpstr>Устройство курса: выбор учебников</vt:lpstr>
      <vt:lpstr>Сравнение по темам</vt:lpstr>
      <vt:lpstr>Дополнительное чтение</vt:lpstr>
      <vt:lpstr>Личности в цифровом мире (Лебедевские чтения, 2018)</vt:lpstr>
      <vt:lpstr>Можно ли будет имплементировать ИИ как личность?</vt:lpstr>
      <vt:lpstr>Личности в цифровом мире Праксиологический шаг</vt:lpstr>
      <vt:lpstr>Квалификация личности как праксиологического агента </vt:lpstr>
      <vt:lpstr>Спасибо за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</dc:creator>
  <cp:lastModifiedBy>Vvagr</cp:lastModifiedBy>
  <cp:revision>290</cp:revision>
  <dcterms:created xsi:type="dcterms:W3CDTF">2017-02-17T08:03:00Z</dcterms:created>
  <dcterms:modified xsi:type="dcterms:W3CDTF">2021-05-22T01:04:24Z</dcterms:modified>
</cp:coreProperties>
</file>