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59" r:id="rId4"/>
    <p:sldId id="264" r:id="rId5"/>
    <p:sldId id="265" r:id="rId6"/>
    <p:sldId id="267" r:id="rId7"/>
    <p:sldId id="266" r:id="rId8"/>
    <p:sldId id="276" r:id="rId9"/>
    <p:sldId id="261" r:id="rId10"/>
    <p:sldId id="268" r:id="rId11"/>
    <p:sldId id="272" r:id="rId12"/>
    <p:sldId id="269" r:id="rId13"/>
    <p:sldId id="273" r:id="rId14"/>
    <p:sldId id="270" r:id="rId15"/>
    <p:sldId id="271" r:id="rId16"/>
    <p:sldId id="274" r:id="rId17"/>
    <p:sldId id="263" r:id="rId18"/>
    <p:sldId id="275" r:id="rId19"/>
    <p:sldId id="277" r:id="rId20"/>
    <p:sldId id="278" r:id="rId21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0D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7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17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C84AE-805E-084C-A0F7-9D1933682EF5}" type="datetimeFigureOut">
              <a:rPr lang="ru-RU" smtClean="0"/>
              <a:t>16.05.13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68EF9-8C5C-CD4F-951A-2C0B550BE4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5837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94058-F112-D14D-92EA-6CB71722314B}" type="datetimeFigureOut">
              <a:rPr lang="ru-RU" smtClean="0"/>
              <a:t>16.05.13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CDC49-61D3-604C-88E7-6590F7D04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872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3344E-0000-D84F-8448-979CA35ED78A}" type="datetime1">
              <a:rPr lang="ru-RU" smtClean="0"/>
              <a:t>16.05.13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ECFF-361C-7640-94F2-5F8332F0B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079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8077E-1B83-8D44-89AF-EBBFC1D3462A}" type="datetime1">
              <a:rPr lang="ru-RU" smtClean="0"/>
              <a:t>16.05.13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ECFF-361C-7640-94F2-5F8332F0B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38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F6077-B498-C242-AF05-9542A65D0B00}" type="datetime1">
              <a:rPr lang="ru-RU" smtClean="0"/>
              <a:t>16.05.13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ECFF-361C-7640-94F2-5F8332F0B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15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C600-33E4-D14B-8585-0B5DF1CC8B65}" type="datetime1">
              <a:rPr lang="ru-RU" smtClean="0"/>
              <a:t>16.05.13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ECFF-361C-7640-94F2-5F8332F0B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01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37E2-D1F6-8042-9964-F9DE544B5873}" type="datetime1">
              <a:rPr lang="ru-RU" smtClean="0"/>
              <a:t>16.05.13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ECFF-361C-7640-94F2-5F8332F0B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84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04A2-D941-1E46-B929-1810568AAB5D}" type="datetime1">
              <a:rPr lang="ru-RU" smtClean="0"/>
              <a:t>16.05.13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ECFF-361C-7640-94F2-5F8332F0B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32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BE15-FA50-5642-8EE3-6790FF904FE9}" type="datetime1">
              <a:rPr lang="ru-RU" smtClean="0"/>
              <a:t>16.05.13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ECFF-361C-7640-94F2-5F8332F0B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786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8BB21-3D1F-B64F-81CA-3EF3E17D760A}" type="datetime1">
              <a:rPr lang="ru-RU" smtClean="0"/>
              <a:t>16.05.13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ECFF-361C-7640-94F2-5F8332F0B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764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4724D-3A45-A943-AF6F-580DF47106B3}" type="datetime1">
              <a:rPr lang="ru-RU" smtClean="0"/>
              <a:t>16.05.13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ECFF-361C-7640-94F2-5F8332F0B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166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B630-34ED-F448-B848-8152ABD2F974}" type="datetime1">
              <a:rPr lang="ru-RU" smtClean="0"/>
              <a:t>16.05.13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ECFF-361C-7640-94F2-5F8332F0B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41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C192-D6A1-834C-ABF2-B4E923176810}" type="datetime1">
              <a:rPr lang="ru-RU" smtClean="0"/>
              <a:t>16.05.13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ECFF-361C-7640-94F2-5F8332F0B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553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Образец текста</a:t>
            </a:r>
          </a:p>
          <a:p>
            <a:pPr lvl="1"/>
            <a:r>
              <a:rPr lang="en-US" smtClean="0"/>
              <a:t>Второй уровень</a:t>
            </a:r>
          </a:p>
          <a:p>
            <a:pPr lvl="2"/>
            <a:r>
              <a:rPr lang="en-US" smtClean="0"/>
              <a:t>Третий уровень</a:t>
            </a:r>
          </a:p>
          <a:p>
            <a:pPr lvl="3"/>
            <a:r>
              <a:rPr lang="en-US" smtClean="0"/>
              <a:t>Четвертый уровень</a:t>
            </a:r>
          </a:p>
          <a:p>
            <a:pPr lvl="4"/>
            <a:r>
              <a:rPr lang="en-US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205B9-9937-244B-9EDF-2F09DAEF3B2E}" type="datetime1">
              <a:rPr lang="ru-RU" smtClean="0"/>
              <a:t>16.05.13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DECFF-361C-7640-94F2-5F8332F0B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05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/>
              <a:t>Денежная система свободного общества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762500"/>
            <a:ext cx="6400800" cy="1752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ru-RU" i="1" dirty="0">
                <a:solidFill>
                  <a:srgbClr val="000000"/>
                </a:solidFill>
                <a:cs typeface="Book Antiqua"/>
              </a:rPr>
              <a:t>Усанов Павел Валерьевич</a:t>
            </a:r>
            <a:endParaRPr lang="en-US" i="1" dirty="0">
              <a:solidFill>
                <a:srgbClr val="000000"/>
              </a:solidFill>
              <a:cs typeface="Book Antiqua"/>
            </a:endParaRPr>
          </a:p>
          <a:p>
            <a:pPr>
              <a:lnSpc>
                <a:spcPct val="90000"/>
              </a:lnSpc>
              <a:defRPr/>
            </a:pPr>
            <a:r>
              <a:rPr lang="en-US" i="1" dirty="0" err="1">
                <a:solidFill>
                  <a:srgbClr val="000000"/>
                </a:solidFill>
                <a:cs typeface="Book Antiqua"/>
              </a:rPr>
              <a:t>usanovpv.ru</a:t>
            </a:r>
            <a:endParaRPr lang="ru-RU" i="1" dirty="0">
              <a:solidFill>
                <a:srgbClr val="000000"/>
              </a:solidFill>
              <a:cs typeface="Book Antiqua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ECFF-361C-7640-94F2-5F8332F0BE3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505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ECFF-361C-7640-94F2-5F8332F0BE34}" type="slidenum">
              <a:rPr lang="ru-RU" smtClean="0"/>
              <a:t>10</a:t>
            </a:fld>
            <a:endParaRPr lang="ru-RU"/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970408" y="1114293"/>
            <a:ext cx="23961" cy="173734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970408" y="3294956"/>
            <a:ext cx="0" cy="191706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874565" y="2995415"/>
            <a:ext cx="167725" cy="14378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1721826" y="1122913"/>
            <a:ext cx="23961" cy="173734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1721826" y="3303576"/>
            <a:ext cx="0" cy="191706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1625983" y="3004035"/>
            <a:ext cx="167725" cy="14378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2560450" y="1110932"/>
            <a:ext cx="23961" cy="173734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V="1">
            <a:off x="2560450" y="3291595"/>
            <a:ext cx="0" cy="191706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Овал 15"/>
          <p:cNvSpPr/>
          <p:nvPr/>
        </p:nvSpPr>
        <p:spPr>
          <a:xfrm>
            <a:off x="2464607" y="2992054"/>
            <a:ext cx="167725" cy="14378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3411054" y="1122913"/>
            <a:ext cx="23961" cy="173734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V="1">
            <a:off x="3411054" y="3303576"/>
            <a:ext cx="0" cy="191706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>
            <a:off x="3315211" y="3004035"/>
            <a:ext cx="167725" cy="14378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  <p:cxnSp>
        <p:nvCxnSpPr>
          <p:cNvPr id="20" name="Прямая со стрелкой 19"/>
          <p:cNvCxnSpPr/>
          <p:nvPr/>
        </p:nvCxnSpPr>
        <p:spPr>
          <a:xfrm flipH="1">
            <a:off x="4357501" y="1110932"/>
            <a:ext cx="23961" cy="173734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V="1">
            <a:off x="4357501" y="3291595"/>
            <a:ext cx="0" cy="191706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4261658" y="2992054"/>
            <a:ext cx="167725" cy="14378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  <p:cxnSp>
        <p:nvCxnSpPr>
          <p:cNvPr id="24" name="Прямая со стрелкой 23"/>
          <p:cNvCxnSpPr/>
          <p:nvPr/>
        </p:nvCxnSpPr>
        <p:spPr>
          <a:xfrm flipV="1">
            <a:off x="1880915" y="1122913"/>
            <a:ext cx="583692" cy="172535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flipV="1">
            <a:off x="2731519" y="1134894"/>
            <a:ext cx="583692" cy="172535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3566800" y="1134894"/>
            <a:ext cx="583692" cy="172535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120588" y="539174"/>
            <a:ext cx="320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800000"/>
                </a:solidFill>
              </a:rPr>
              <a:t>Свободная денежная система</a:t>
            </a:r>
            <a:endParaRPr lang="ru-RU" b="1" dirty="0">
              <a:solidFill>
                <a:srgbClr val="800000"/>
              </a:solidFill>
            </a:endParaRP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4696296" y="371431"/>
            <a:ext cx="35941" cy="5871011"/>
          </a:xfrm>
          <a:prstGeom prst="line">
            <a:avLst/>
          </a:prstGeom>
          <a:ln>
            <a:solidFill>
              <a:srgbClr val="8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918291" y="539174"/>
            <a:ext cx="205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800000"/>
                </a:solidFill>
              </a:rPr>
              <a:t>Декретные деньги</a:t>
            </a:r>
            <a:endParaRPr lang="ru-RU" b="1" dirty="0">
              <a:solidFill>
                <a:srgbClr val="800000"/>
              </a:solidFill>
            </a:endParaRPr>
          </a:p>
        </p:txBody>
      </p:sp>
      <p:cxnSp>
        <p:nvCxnSpPr>
          <p:cNvPr id="31" name="Прямая со стрелкой 30"/>
          <p:cNvCxnSpPr/>
          <p:nvPr/>
        </p:nvCxnSpPr>
        <p:spPr>
          <a:xfrm>
            <a:off x="5471674" y="2120753"/>
            <a:ext cx="1" cy="7275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V="1">
            <a:off x="5471674" y="3291595"/>
            <a:ext cx="0" cy="191706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Овал 32"/>
          <p:cNvSpPr/>
          <p:nvPr/>
        </p:nvSpPr>
        <p:spPr>
          <a:xfrm>
            <a:off x="5375831" y="2992054"/>
            <a:ext cx="167725" cy="14378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36978" y="1521670"/>
            <a:ext cx="1213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Приказ ЦБ</a:t>
            </a:r>
            <a:endParaRPr lang="ru-RU" dirty="0"/>
          </a:p>
        </p:txBody>
      </p:sp>
      <p:cxnSp>
        <p:nvCxnSpPr>
          <p:cNvPr id="37" name="Прямая со стрелкой 36"/>
          <p:cNvCxnSpPr/>
          <p:nvPr/>
        </p:nvCxnSpPr>
        <p:spPr>
          <a:xfrm>
            <a:off x="6666160" y="2129373"/>
            <a:ext cx="1" cy="7275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/>
          <p:nvPr/>
        </p:nvCxnSpPr>
        <p:spPr>
          <a:xfrm flipV="1">
            <a:off x="6666160" y="3300215"/>
            <a:ext cx="0" cy="191706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6570317" y="3000674"/>
            <a:ext cx="167725" cy="14378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31464" y="1530290"/>
            <a:ext cx="1213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Приказ ЦБ</a:t>
            </a:r>
            <a:endParaRPr lang="ru-RU" dirty="0"/>
          </a:p>
        </p:txBody>
      </p:sp>
      <p:cxnSp>
        <p:nvCxnSpPr>
          <p:cNvPr id="41" name="Прямая со стрелкой 40"/>
          <p:cNvCxnSpPr/>
          <p:nvPr/>
        </p:nvCxnSpPr>
        <p:spPr>
          <a:xfrm>
            <a:off x="7923355" y="2129373"/>
            <a:ext cx="1" cy="72751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V="1">
            <a:off x="7923355" y="3300215"/>
            <a:ext cx="0" cy="191706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7827512" y="3000674"/>
            <a:ext cx="167725" cy="14378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388659" y="1530290"/>
            <a:ext cx="1213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Приказ ЦБ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1060687" y="5525642"/>
            <a:ext cx="3258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Предельная полезность товара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564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u="sng" dirty="0" smtClean="0"/>
              <a:t>Этические аргументы против частичного резервирования</a:t>
            </a:r>
            <a:endParaRPr lang="ru-RU" sz="3200" u="sng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 algn="just"/>
            <a:r>
              <a:rPr lang="ru-RU" dirty="0" smtClean="0"/>
              <a:t>М</a:t>
            </a:r>
            <a:r>
              <a:rPr lang="ru-RU" dirty="0"/>
              <a:t>. </a:t>
            </a:r>
            <a:r>
              <a:rPr lang="ru-RU" dirty="0" err="1" smtClean="0"/>
              <a:t>Ротбард</a:t>
            </a:r>
            <a:r>
              <a:rPr lang="ru-RU" dirty="0" smtClean="0"/>
              <a:t>: </a:t>
            </a:r>
            <a:r>
              <a:rPr lang="ru-RU" dirty="0"/>
              <a:t>центральный банк не нужен, так как он создаёт лишь инфляцию, но каждый </a:t>
            </a:r>
            <a:r>
              <a:rPr lang="ru-RU" dirty="0" err="1"/>
              <a:t>либертарианец</a:t>
            </a:r>
            <a:r>
              <a:rPr lang="ru-RU" dirty="0"/>
              <a:t> признает право на защиту собственности вкладчика, которую должен защитить орган, не допускающий частичное резервирование, этим органом может быть центральный банк</a:t>
            </a:r>
          </a:p>
          <a:p>
            <a:pPr lvl="0" algn="just"/>
            <a:r>
              <a:rPr lang="ru-RU" dirty="0"/>
              <a:t>Насилие как аргумент </a:t>
            </a:r>
            <a:r>
              <a:rPr lang="ru-RU" dirty="0" err="1"/>
              <a:t>Уэрта</a:t>
            </a:r>
            <a:r>
              <a:rPr lang="ru-RU" dirty="0"/>
              <a:t> де </a:t>
            </a:r>
            <a:r>
              <a:rPr lang="ru-RU" dirty="0" err="1"/>
              <a:t>Сото</a:t>
            </a:r>
            <a:r>
              <a:rPr lang="ru-RU" dirty="0"/>
              <a:t>: если банки не выполняют принцип 100</a:t>
            </a:r>
            <a:r>
              <a:rPr lang="en-US" dirty="0"/>
              <a:t>% </a:t>
            </a:r>
            <a:r>
              <a:rPr lang="ru-RU" dirty="0"/>
              <a:t>резервирования, их нужно заставить это делать. Этим может заняться центральный банк</a:t>
            </a:r>
          </a:p>
          <a:p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ECFF-361C-7640-94F2-5F8332F0BE3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75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u="sng" dirty="0" smtClean="0"/>
              <a:t>Аргументы за частичное резервирование</a:t>
            </a:r>
            <a:endParaRPr lang="ru-RU" sz="3200" u="sng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</a:t>
            </a:r>
            <a:r>
              <a:rPr lang="ru-RU" dirty="0" smtClean="0"/>
              <a:t>раво людей на заключение любого контракта, который они посчитают необходимым</a:t>
            </a:r>
          </a:p>
          <a:p>
            <a:pPr algn="just"/>
            <a:r>
              <a:rPr lang="ru-RU" dirty="0" smtClean="0"/>
              <a:t>Запрет не будет работать, так как банки создадут инструменты, позволяющие обойти ограничения</a:t>
            </a:r>
          </a:p>
          <a:p>
            <a:pPr algn="just"/>
            <a:r>
              <a:rPr lang="ru-RU" dirty="0" smtClean="0"/>
              <a:t>Необходимо эластичное предложение денег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ECFF-361C-7640-94F2-5F8332F0BE3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773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u="sng" dirty="0"/>
              <a:t>Ф. фон Хайек как автор проекта </a:t>
            </a:r>
            <a:r>
              <a:rPr lang="ru-RU" sz="3200" u="sng" dirty="0" smtClean="0"/>
              <a:t>реформ</a:t>
            </a:r>
            <a:endParaRPr lang="ru-RU" sz="3200" u="sng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024678" y="1600200"/>
            <a:ext cx="5391157" cy="4525963"/>
          </a:xfrm>
        </p:spPr>
        <p:txBody>
          <a:bodyPr/>
          <a:lstStyle/>
          <a:p>
            <a:pPr marL="0" lvl="0" indent="0" algn="just">
              <a:buNone/>
            </a:pPr>
            <a:r>
              <a:rPr lang="ru-RU" sz="2800" dirty="0" smtClean="0"/>
              <a:t>1. Фиксированные </a:t>
            </a:r>
            <a:r>
              <a:rPr lang="ru-RU" sz="2800" dirty="0"/>
              <a:t>курсы (1937</a:t>
            </a:r>
            <a:r>
              <a:rPr lang="ru-RU" sz="2800" dirty="0" smtClean="0"/>
              <a:t>)</a:t>
            </a:r>
          </a:p>
          <a:p>
            <a:pPr marL="0" lvl="0" indent="0" algn="just">
              <a:buNone/>
            </a:pPr>
            <a:r>
              <a:rPr lang="ru-RU" sz="2800" dirty="0" smtClean="0"/>
              <a:t>2. </a:t>
            </a:r>
            <a:r>
              <a:rPr lang="ru-RU" sz="2800" dirty="0"/>
              <a:t>Р</a:t>
            </a:r>
            <a:r>
              <a:rPr lang="ru-RU" sz="2800" dirty="0" smtClean="0"/>
              <a:t>езервная </a:t>
            </a:r>
            <a:r>
              <a:rPr lang="ru-RU" sz="2800" dirty="0"/>
              <a:t>валюта с товарным обеспечением (1943</a:t>
            </a:r>
            <a:r>
              <a:rPr lang="ru-RU" sz="2800" dirty="0" smtClean="0"/>
              <a:t>)</a:t>
            </a:r>
          </a:p>
          <a:p>
            <a:pPr marL="0" lvl="0" indent="0" algn="just">
              <a:buNone/>
            </a:pPr>
            <a:r>
              <a:rPr lang="ru-RU" sz="2800" dirty="0" smtClean="0"/>
              <a:t>3. </a:t>
            </a:r>
            <a:r>
              <a:rPr lang="ru-RU" sz="2800" dirty="0"/>
              <a:t>Ч</a:t>
            </a:r>
            <a:r>
              <a:rPr lang="ru-RU" sz="2800" dirty="0" smtClean="0"/>
              <a:t>астные </a:t>
            </a:r>
            <a:r>
              <a:rPr lang="ru-RU" sz="2800" dirty="0"/>
              <a:t>деньги (1976)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ECFF-361C-7640-94F2-5F8332F0BE3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602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ECFF-361C-7640-94F2-5F8332F0BE34}" type="slidenum">
              <a:rPr lang="ru-RU" smtClean="0"/>
              <a:t>14</a:t>
            </a:fld>
            <a:endParaRPr lang="ru-RU"/>
          </a:p>
        </p:txBody>
      </p:sp>
      <p:pic>
        <p:nvPicPr>
          <p:cNvPr id="5" name="Изображение 4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29" y="5215982"/>
            <a:ext cx="975869" cy="757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Изображение 5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967" y="5215982"/>
            <a:ext cx="975869" cy="757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Изображение 6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671" y="5215982"/>
            <a:ext cx="975869" cy="757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Изображение 7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354" y="5215982"/>
            <a:ext cx="975869" cy="757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Изображение 8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939" y="5215982"/>
            <a:ext cx="975869" cy="757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Изображение 9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700" y="5215982"/>
            <a:ext cx="975869" cy="757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Изображение 10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522" y="5215982"/>
            <a:ext cx="975869" cy="757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Изображение 11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842" y="5215982"/>
            <a:ext cx="975869" cy="757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Изображение 12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987" y="5215982"/>
            <a:ext cx="975869" cy="757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303696" y="3107107"/>
            <a:ext cx="995677" cy="830997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Банк 1</a:t>
            </a:r>
            <a:endParaRPr lang="ru-RU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897083" y="3107107"/>
            <a:ext cx="995677" cy="830997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Банк 2</a:t>
            </a:r>
            <a:endParaRPr lang="ru-RU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630888" y="3107107"/>
            <a:ext cx="995677" cy="830997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Банк 3</a:t>
            </a:r>
            <a:endParaRPr lang="ru-RU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280878" y="3107107"/>
            <a:ext cx="995677" cy="830997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Банк 4</a:t>
            </a:r>
            <a:endParaRPr lang="ru-RU" sz="2400" dirty="0"/>
          </a:p>
        </p:txBody>
      </p:sp>
      <p:cxnSp>
        <p:nvCxnSpPr>
          <p:cNvPr id="19" name="Прямая со стрелкой 18"/>
          <p:cNvCxnSpPr>
            <a:stCxn id="5" idx="0"/>
            <a:endCxn id="14" idx="2"/>
          </p:cNvCxnSpPr>
          <p:nvPr/>
        </p:nvCxnSpPr>
        <p:spPr>
          <a:xfrm flipV="1">
            <a:off x="1226564" y="3938104"/>
            <a:ext cx="574971" cy="1277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6" idx="0"/>
            <a:endCxn id="14" idx="2"/>
          </p:cNvCxnSpPr>
          <p:nvPr/>
        </p:nvCxnSpPr>
        <p:spPr>
          <a:xfrm flipH="1" flipV="1">
            <a:off x="1801535" y="3938104"/>
            <a:ext cx="224367" cy="1277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7" idx="0"/>
            <a:endCxn id="15" idx="2"/>
          </p:cNvCxnSpPr>
          <p:nvPr/>
        </p:nvCxnSpPr>
        <p:spPr>
          <a:xfrm flipV="1">
            <a:off x="2816606" y="3938104"/>
            <a:ext cx="578316" cy="1277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8" idx="0"/>
            <a:endCxn id="15" idx="2"/>
          </p:cNvCxnSpPr>
          <p:nvPr/>
        </p:nvCxnSpPr>
        <p:spPr>
          <a:xfrm flipH="1" flipV="1">
            <a:off x="3394922" y="3938104"/>
            <a:ext cx="224367" cy="1277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9" idx="0"/>
            <a:endCxn id="16" idx="2"/>
          </p:cNvCxnSpPr>
          <p:nvPr/>
        </p:nvCxnSpPr>
        <p:spPr>
          <a:xfrm flipV="1">
            <a:off x="4481874" y="3938104"/>
            <a:ext cx="646853" cy="1277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0"/>
            <a:endCxn id="16" idx="2"/>
          </p:cNvCxnSpPr>
          <p:nvPr/>
        </p:nvCxnSpPr>
        <p:spPr>
          <a:xfrm flipH="1" flipV="1">
            <a:off x="5128727" y="3938104"/>
            <a:ext cx="107908" cy="1277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1" idx="0"/>
            <a:endCxn id="17" idx="2"/>
          </p:cNvCxnSpPr>
          <p:nvPr/>
        </p:nvCxnSpPr>
        <p:spPr>
          <a:xfrm flipV="1">
            <a:off x="5955457" y="3938104"/>
            <a:ext cx="823260" cy="1277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2" idx="0"/>
            <a:endCxn id="17" idx="2"/>
          </p:cNvCxnSpPr>
          <p:nvPr/>
        </p:nvCxnSpPr>
        <p:spPr>
          <a:xfrm flipV="1">
            <a:off x="6692777" y="3938104"/>
            <a:ext cx="85940" cy="1277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3" idx="0"/>
            <a:endCxn id="17" idx="2"/>
          </p:cNvCxnSpPr>
          <p:nvPr/>
        </p:nvCxnSpPr>
        <p:spPr>
          <a:xfrm flipH="1" flipV="1">
            <a:off x="6778717" y="3938104"/>
            <a:ext cx="722205" cy="1277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97840" y="1521670"/>
            <a:ext cx="7144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rgbClr val="800000"/>
                </a:solidFill>
              </a:rPr>
              <a:t>Все банки поддерживают 100</a:t>
            </a:r>
            <a:r>
              <a:rPr lang="en-US" sz="3200" b="1" dirty="0" smtClean="0">
                <a:solidFill>
                  <a:srgbClr val="800000"/>
                </a:solidFill>
              </a:rPr>
              <a:t>% </a:t>
            </a:r>
            <a:r>
              <a:rPr lang="ru-RU" sz="3200" b="1" dirty="0" smtClean="0">
                <a:solidFill>
                  <a:srgbClr val="800000"/>
                </a:solidFill>
              </a:rPr>
              <a:t>резерв</a:t>
            </a:r>
            <a:endParaRPr lang="ru-RU" sz="32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834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Стрелка вверх 19"/>
          <p:cNvSpPr/>
          <p:nvPr/>
        </p:nvSpPr>
        <p:spPr>
          <a:xfrm>
            <a:off x="6443391" y="1186184"/>
            <a:ext cx="737320" cy="1920923"/>
          </a:xfrm>
          <a:prstGeom prst="upArrow">
            <a:avLst/>
          </a:prstGeom>
          <a:gradFill flip="none" rotWithShape="1">
            <a:gsLst>
              <a:gs pos="0">
                <a:schemeClr val="accent2">
                  <a:tint val="100000"/>
                  <a:shade val="100000"/>
                  <a:satMod val="130000"/>
                  <a:alpha val="7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  <a:alpha val="70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ECFF-361C-7640-94F2-5F8332F0BE34}" type="slidenum">
              <a:rPr lang="ru-RU" smtClean="0"/>
              <a:t>15</a:t>
            </a:fld>
            <a:endParaRPr lang="ru-RU"/>
          </a:p>
        </p:txBody>
      </p:sp>
      <p:pic>
        <p:nvPicPr>
          <p:cNvPr id="5" name="Изображение 4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29" y="5215982"/>
            <a:ext cx="975869" cy="757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Изображение 5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967" y="5215982"/>
            <a:ext cx="975869" cy="757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Изображение 6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671" y="5215982"/>
            <a:ext cx="975869" cy="757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Изображение 7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354" y="5215982"/>
            <a:ext cx="975869" cy="757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Изображение 8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939" y="5215982"/>
            <a:ext cx="975869" cy="757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Изображение 9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700" y="5215982"/>
            <a:ext cx="975869" cy="757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Изображение 10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522" y="5215982"/>
            <a:ext cx="975869" cy="757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Изображение 11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842" y="5215982"/>
            <a:ext cx="975869" cy="757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Изображение 12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987" y="5215982"/>
            <a:ext cx="975869" cy="757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303696" y="3107107"/>
            <a:ext cx="995677" cy="830997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Банк 1</a:t>
            </a:r>
            <a:endParaRPr lang="ru-RU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897083" y="3107107"/>
            <a:ext cx="995677" cy="830997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Банк 2</a:t>
            </a:r>
            <a:endParaRPr lang="ru-RU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630888" y="3107107"/>
            <a:ext cx="995677" cy="830997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Банк 3</a:t>
            </a:r>
            <a:endParaRPr lang="ru-RU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280878" y="3107107"/>
            <a:ext cx="995677" cy="830997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Банк 4</a:t>
            </a:r>
            <a:endParaRPr lang="ru-RU" sz="2400" dirty="0"/>
          </a:p>
        </p:txBody>
      </p:sp>
      <p:cxnSp>
        <p:nvCxnSpPr>
          <p:cNvPr id="19" name="Прямая со стрелкой 18"/>
          <p:cNvCxnSpPr>
            <a:stCxn id="5" idx="0"/>
            <a:endCxn id="14" idx="2"/>
          </p:cNvCxnSpPr>
          <p:nvPr/>
        </p:nvCxnSpPr>
        <p:spPr>
          <a:xfrm flipV="1">
            <a:off x="1226564" y="3938104"/>
            <a:ext cx="574971" cy="1277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6" idx="0"/>
            <a:endCxn id="14" idx="2"/>
          </p:cNvCxnSpPr>
          <p:nvPr/>
        </p:nvCxnSpPr>
        <p:spPr>
          <a:xfrm flipH="1" flipV="1">
            <a:off x="1801535" y="3938104"/>
            <a:ext cx="224367" cy="1277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7" idx="0"/>
            <a:endCxn id="15" idx="2"/>
          </p:cNvCxnSpPr>
          <p:nvPr/>
        </p:nvCxnSpPr>
        <p:spPr>
          <a:xfrm flipV="1">
            <a:off x="2816606" y="3938104"/>
            <a:ext cx="578316" cy="1277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8" idx="0"/>
            <a:endCxn id="15" idx="2"/>
          </p:cNvCxnSpPr>
          <p:nvPr/>
        </p:nvCxnSpPr>
        <p:spPr>
          <a:xfrm flipH="1" flipV="1">
            <a:off x="3394922" y="3938104"/>
            <a:ext cx="224367" cy="1277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9" idx="0"/>
            <a:endCxn id="16" idx="2"/>
          </p:cNvCxnSpPr>
          <p:nvPr/>
        </p:nvCxnSpPr>
        <p:spPr>
          <a:xfrm flipV="1">
            <a:off x="4481874" y="3938104"/>
            <a:ext cx="646853" cy="1277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0"/>
            <a:endCxn id="16" idx="2"/>
          </p:cNvCxnSpPr>
          <p:nvPr/>
        </p:nvCxnSpPr>
        <p:spPr>
          <a:xfrm flipH="1" flipV="1">
            <a:off x="5128727" y="3938104"/>
            <a:ext cx="107908" cy="1277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400415" y="359449"/>
            <a:ext cx="41629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800000"/>
                </a:solidFill>
              </a:rPr>
              <a:t>4 банк выпускает ФСО</a:t>
            </a:r>
            <a:endParaRPr lang="ru-RU" sz="3200" b="1" dirty="0">
              <a:solidFill>
                <a:srgbClr val="8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3798" y="1838134"/>
            <a:ext cx="1186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Инфляция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711257" y="2451298"/>
            <a:ext cx="227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Кредитная экспансия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5758351" y="1306000"/>
            <a:ext cx="1944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Отток вкладчиков</a:t>
            </a:r>
            <a:endParaRPr lang="ru-RU" dirty="0"/>
          </a:p>
        </p:txBody>
      </p:sp>
      <p:cxnSp>
        <p:nvCxnSpPr>
          <p:cNvPr id="24" name="Прямая со стрелкой 23"/>
          <p:cNvCxnSpPr>
            <a:stCxn id="11" idx="0"/>
          </p:cNvCxnSpPr>
          <p:nvPr/>
        </p:nvCxnSpPr>
        <p:spPr>
          <a:xfrm flipH="1" flipV="1">
            <a:off x="1801535" y="4025836"/>
            <a:ext cx="4153922" cy="11901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0"/>
            <a:endCxn id="15" idx="2"/>
          </p:cNvCxnSpPr>
          <p:nvPr/>
        </p:nvCxnSpPr>
        <p:spPr>
          <a:xfrm flipH="1" flipV="1">
            <a:off x="3394922" y="3938104"/>
            <a:ext cx="3297855" cy="1277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3" idx="0"/>
            <a:endCxn id="16" idx="2"/>
          </p:cNvCxnSpPr>
          <p:nvPr/>
        </p:nvCxnSpPr>
        <p:spPr>
          <a:xfrm flipH="1" flipV="1">
            <a:off x="5128727" y="3938104"/>
            <a:ext cx="2372195" cy="1277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5101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ECFF-361C-7640-94F2-5F8332F0BE34}" type="slidenum">
              <a:rPr lang="ru-RU" smtClean="0"/>
              <a:t>16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449621" y="1440385"/>
            <a:ext cx="6361565" cy="286232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ctr"/>
            <a:r>
              <a:rPr lang="ru-RU" sz="4500" dirty="0">
                <a:solidFill>
                  <a:srgbClr val="800000"/>
                </a:solidFill>
              </a:rPr>
              <a:t>Э</a:t>
            </a:r>
            <a:r>
              <a:rPr lang="ru-RU" sz="4500" dirty="0" smtClean="0">
                <a:solidFill>
                  <a:srgbClr val="800000"/>
                </a:solidFill>
              </a:rPr>
              <a:t>миссия </a:t>
            </a:r>
            <a:r>
              <a:rPr lang="ru-RU" sz="4500" dirty="0">
                <a:solidFill>
                  <a:srgbClr val="800000"/>
                </a:solidFill>
              </a:rPr>
              <a:t>ФСО влияет на структуру </a:t>
            </a:r>
            <a:r>
              <a:rPr lang="ru-RU" sz="4500" dirty="0" smtClean="0">
                <a:solidFill>
                  <a:srgbClr val="800000"/>
                </a:solidFill>
              </a:rPr>
              <a:t>производства так же, как инфляция, организуемая ЦБ</a:t>
            </a:r>
            <a:endParaRPr lang="ru-RU" sz="4500" dirty="0">
              <a:solidFill>
                <a:srgbClr val="8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62952" y="3923960"/>
            <a:ext cx="100327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00" dirty="0">
                <a:solidFill>
                  <a:srgbClr val="800000"/>
                </a:solidFill>
              </a:rPr>
              <a:t>!</a:t>
            </a:r>
            <a:endParaRPr lang="ru-RU" sz="196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624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u="sng" dirty="0" smtClean="0"/>
              <a:t>Эволюция теории денег Мизеса</a:t>
            </a:r>
            <a:endParaRPr lang="ru-RU" sz="3200" u="sng" dirty="0"/>
          </a:p>
        </p:txBody>
      </p:sp>
      <p:graphicFrame>
        <p:nvGraphicFramePr>
          <p:cNvPr id="5" name="Содержимое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9001749"/>
              </p:ext>
            </p:extLst>
          </p:nvPr>
        </p:nvGraphicFramePr>
        <p:xfrm>
          <a:off x="457200" y="2307118"/>
          <a:ext cx="8229600" cy="24688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ru-RU" sz="2400" i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0" dirty="0" smtClean="0"/>
                        <a:t>Теория</a:t>
                      </a:r>
                      <a:r>
                        <a:rPr lang="ru-RU" sz="2400" i="0" baseline="0" dirty="0" smtClean="0"/>
                        <a:t> денег и теория ценности</a:t>
                      </a:r>
                      <a:endParaRPr lang="ru-RU" sz="2400" i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0" dirty="0" smtClean="0"/>
                        <a:t>Отношение к ФСО</a:t>
                      </a:r>
                      <a:endParaRPr lang="ru-RU" sz="2400" i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i="0" dirty="0" smtClean="0"/>
                        <a:t>Мизес 1912</a:t>
                      </a:r>
                      <a:endParaRPr lang="ru-RU" sz="2400" i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0" dirty="0" smtClean="0"/>
                        <a:t>Частично интегрированы</a:t>
                      </a:r>
                      <a:endParaRPr lang="ru-RU" sz="2400" i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0" dirty="0" smtClean="0"/>
                        <a:t>Частично положительное</a:t>
                      </a:r>
                      <a:endParaRPr lang="ru-RU" sz="2400" i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400" i="0" dirty="0" smtClean="0"/>
                        <a:t>Мизес 1949</a:t>
                      </a:r>
                      <a:endParaRPr lang="ru-RU" sz="2400" i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0" dirty="0" smtClean="0"/>
                        <a:t>Интегрированы в единую теорию</a:t>
                      </a:r>
                      <a:endParaRPr lang="ru-RU" sz="2400" i="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i="0" dirty="0" smtClean="0"/>
                        <a:t>Однозначно</a:t>
                      </a:r>
                      <a:r>
                        <a:rPr lang="ru-RU" sz="2400" i="0" baseline="0" dirty="0" smtClean="0"/>
                        <a:t> отрицательное</a:t>
                      </a:r>
                      <a:endParaRPr lang="ru-RU" sz="2400" i="0" dirty="0" smtClean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ECFF-361C-7640-94F2-5F8332F0BE34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889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800000"/>
                </a:solidFill>
              </a:rPr>
              <a:t>Sound Money</a:t>
            </a:r>
            <a:endParaRPr lang="ru-RU" b="1" dirty="0">
              <a:solidFill>
                <a:srgbClr val="80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360386"/>
            <a:ext cx="8229600" cy="3765777"/>
          </a:xfrm>
        </p:spPr>
        <p:txBody>
          <a:bodyPr/>
          <a:lstStyle/>
          <a:p>
            <a:pPr marL="0" lvl="0" indent="0" algn="ctr">
              <a:buNone/>
            </a:pPr>
            <a:r>
              <a:rPr lang="ru-RU" dirty="0"/>
              <a:t>Свободная банковская </a:t>
            </a:r>
            <a:r>
              <a:rPr lang="ru-RU" dirty="0" smtClean="0"/>
              <a:t>деятельность</a:t>
            </a:r>
          </a:p>
          <a:p>
            <a:pPr marL="0" lvl="0" indent="0" algn="ctr">
              <a:buNone/>
            </a:pPr>
            <a:r>
              <a:rPr lang="ru-RU" dirty="0"/>
              <a:t>+</a:t>
            </a:r>
            <a:endParaRPr lang="en-US" dirty="0" smtClean="0"/>
          </a:p>
          <a:p>
            <a:pPr marL="0" lvl="0" indent="0" algn="ctr">
              <a:buNone/>
            </a:pPr>
            <a:r>
              <a:rPr lang="ru-RU" dirty="0" smtClean="0"/>
              <a:t>Золотой стандарт</a:t>
            </a:r>
          </a:p>
          <a:p>
            <a:pPr marL="0" lvl="0" indent="0" algn="ctr">
              <a:buNone/>
            </a:pPr>
            <a:r>
              <a:rPr lang="ru-RU" dirty="0"/>
              <a:t>+</a:t>
            </a:r>
            <a:endParaRPr lang="ru-RU" dirty="0" smtClean="0"/>
          </a:p>
          <a:p>
            <a:pPr marL="0" lvl="0" indent="0" algn="ctr">
              <a:buNone/>
            </a:pPr>
            <a:r>
              <a:rPr lang="ru-RU" dirty="0" smtClean="0"/>
              <a:t>100</a:t>
            </a:r>
            <a:r>
              <a:rPr lang="en-US" dirty="0"/>
              <a:t>% </a:t>
            </a:r>
            <a:r>
              <a:rPr lang="ru-RU" dirty="0"/>
              <a:t>резервирование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ECFF-361C-7640-94F2-5F8332F0BE34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315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 smtClean="0"/>
              <a:t>«Циники пренебрежительно называют идею восстановления золотого стандарта утопической. Но мы вообще имеем дело лишь с двумя утопиями – с утопией рыночной экономики, не парализованной саботажем государства, с одной стороны, и утопией тоталитарного всеобъемлющего планирования – с другой. Выбор первой альтернативы влечет за собой принятие решения в пользу золотого стандарта» (Мизес, 1953)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ECFF-361C-7640-94F2-5F8332F0BE34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84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381144"/>
            <a:ext cx="8229600" cy="37450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7200" dirty="0" smtClean="0">
                <a:solidFill>
                  <a:srgbClr val="800000"/>
                </a:solidFill>
              </a:rPr>
              <a:t>Несколько вопросов</a:t>
            </a:r>
            <a:endParaRPr lang="ru-RU" sz="7200" dirty="0">
              <a:solidFill>
                <a:srgbClr val="80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ECFF-361C-7640-94F2-5F8332F0BE3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202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Две утопии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E7D7B-A42B-7A41-A6B3-C109193A8658}" type="slidenum">
              <a:rPr lang="ru-RU" smtClean="0"/>
              <a:t>20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40681" y="1556101"/>
            <a:ext cx="3352132" cy="11899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Социалистическая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705809" y="1556101"/>
            <a:ext cx="3352132" cy="118995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Либеральная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40681" y="3951117"/>
            <a:ext cx="3352132" cy="1189959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Декретные деньги</a:t>
            </a:r>
            <a:endParaRPr lang="ru-RU" sz="28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705809" y="3951117"/>
            <a:ext cx="3352132" cy="1189959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Золотой стандарт</a:t>
            </a:r>
            <a:endParaRPr lang="ru-RU" sz="2800" dirty="0"/>
          </a:p>
        </p:txBody>
      </p:sp>
      <p:sp>
        <p:nvSpPr>
          <p:cNvPr id="9" name="Стрелка вниз 8"/>
          <p:cNvSpPr/>
          <p:nvPr/>
        </p:nvSpPr>
        <p:spPr>
          <a:xfrm>
            <a:off x="1876279" y="2746060"/>
            <a:ext cx="995343" cy="120505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низ 9"/>
          <p:cNvSpPr/>
          <p:nvPr/>
        </p:nvSpPr>
        <p:spPr>
          <a:xfrm>
            <a:off x="5907085" y="2746060"/>
            <a:ext cx="995343" cy="120505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204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211" y="219797"/>
            <a:ext cx="4363632" cy="6430615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ECFF-361C-7640-94F2-5F8332F0BE3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661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74565" y="838716"/>
            <a:ext cx="7319992" cy="1833193"/>
          </a:xfrm>
          <a:prstGeom prst="rect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600" dirty="0"/>
              <a:t>Основание для реформирования денежной системы</a:t>
            </a:r>
          </a:p>
        </p:txBody>
      </p:sp>
      <p:sp>
        <p:nvSpPr>
          <p:cNvPr id="7" name="Рамка 6"/>
          <p:cNvSpPr/>
          <p:nvPr/>
        </p:nvSpPr>
        <p:spPr>
          <a:xfrm>
            <a:off x="874565" y="3199102"/>
            <a:ext cx="3150832" cy="3067304"/>
          </a:xfrm>
          <a:prstGeom prst="frame">
            <a:avLst/>
          </a:prstGeom>
          <a:solidFill>
            <a:srgbClr val="900D1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75521" y="4073762"/>
            <a:ext cx="25254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>
                <a:solidFill>
                  <a:srgbClr val="000000"/>
                </a:solidFill>
              </a:rPr>
              <a:t>Корректная</a:t>
            </a:r>
          </a:p>
          <a:p>
            <a:pPr algn="ctr"/>
            <a:r>
              <a:rPr lang="ru-RU" sz="2800" dirty="0">
                <a:solidFill>
                  <a:srgbClr val="000000"/>
                </a:solidFill>
              </a:rPr>
              <a:t>э</a:t>
            </a:r>
            <a:r>
              <a:rPr lang="ru-RU" sz="2800" dirty="0" smtClean="0">
                <a:solidFill>
                  <a:srgbClr val="000000"/>
                </a:solidFill>
              </a:rPr>
              <a:t>кономическая</a:t>
            </a:r>
          </a:p>
          <a:p>
            <a:pPr algn="ctr"/>
            <a:r>
              <a:rPr lang="ru-RU" sz="2800" dirty="0" smtClean="0">
                <a:solidFill>
                  <a:srgbClr val="000000"/>
                </a:solidFill>
              </a:rPr>
              <a:t>теория</a:t>
            </a:r>
            <a:endParaRPr lang="ru-RU" sz="2800" dirty="0">
              <a:solidFill>
                <a:srgbClr val="000000"/>
              </a:solidFill>
            </a:endParaRPr>
          </a:p>
        </p:txBody>
      </p:sp>
      <p:sp>
        <p:nvSpPr>
          <p:cNvPr id="10" name="Рамка 9"/>
          <p:cNvSpPr/>
          <p:nvPr/>
        </p:nvSpPr>
        <p:spPr>
          <a:xfrm>
            <a:off x="5043725" y="3199102"/>
            <a:ext cx="3150832" cy="3067304"/>
          </a:xfrm>
          <a:prstGeom prst="frame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58716" y="4109707"/>
            <a:ext cx="145755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 smtClean="0">
                <a:solidFill>
                  <a:srgbClr val="000000"/>
                </a:solidFill>
              </a:rPr>
              <a:t>Любовь </a:t>
            </a:r>
          </a:p>
          <a:p>
            <a:pPr algn="ctr"/>
            <a:r>
              <a:rPr lang="ru-RU" sz="2800" dirty="0" smtClean="0">
                <a:solidFill>
                  <a:srgbClr val="000000"/>
                </a:solidFill>
              </a:rPr>
              <a:t>к </a:t>
            </a:r>
          </a:p>
          <a:p>
            <a:pPr algn="ctr"/>
            <a:r>
              <a:rPr lang="ru-RU" sz="2800" dirty="0" smtClean="0">
                <a:solidFill>
                  <a:srgbClr val="000000"/>
                </a:solidFill>
              </a:rPr>
              <a:t>свободе</a:t>
            </a:r>
            <a:endParaRPr lang="ru-RU" sz="2800" dirty="0">
              <a:solidFill>
                <a:srgbClr val="000000"/>
              </a:solidFill>
            </a:endParaRPr>
          </a:p>
        </p:txBody>
      </p:sp>
      <p:sp>
        <p:nvSpPr>
          <p:cNvPr id="12" name="Стрелка вверх 11"/>
          <p:cNvSpPr/>
          <p:nvPr/>
        </p:nvSpPr>
        <p:spPr>
          <a:xfrm>
            <a:off x="2060620" y="2671909"/>
            <a:ext cx="910506" cy="527193"/>
          </a:xfrm>
          <a:prstGeom prst="upArrow">
            <a:avLst/>
          </a:prstGeom>
          <a:solidFill>
            <a:srgbClr val="900D1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верх 12"/>
          <p:cNvSpPr/>
          <p:nvPr/>
        </p:nvSpPr>
        <p:spPr>
          <a:xfrm>
            <a:off x="6142574" y="2671909"/>
            <a:ext cx="910506" cy="527193"/>
          </a:xfrm>
          <a:prstGeom prst="upArrow">
            <a:avLst/>
          </a:prstGeom>
          <a:solidFill>
            <a:srgbClr val="000090"/>
          </a:solidFill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ECFF-361C-7640-94F2-5F8332F0BE3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523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1504" y="479266"/>
            <a:ext cx="59016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u="sng" dirty="0">
                <a:solidFill>
                  <a:srgbClr val="000000"/>
                </a:solidFill>
              </a:rPr>
              <a:t>Классификация проектов </a:t>
            </a:r>
            <a:endParaRPr lang="ru-RU" sz="2800" u="sng" dirty="0" smtClean="0">
              <a:solidFill>
                <a:srgbClr val="000000"/>
              </a:solidFill>
            </a:endParaRPr>
          </a:p>
          <a:p>
            <a:pPr algn="ctr"/>
            <a:r>
              <a:rPr lang="ru-RU" sz="2800" u="sng" dirty="0" smtClean="0">
                <a:solidFill>
                  <a:srgbClr val="000000"/>
                </a:solidFill>
              </a:rPr>
              <a:t>реформирования </a:t>
            </a:r>
            <a:r>
              <a:rPr lang="ru-RU" sz="2800" u="sng" dirty="0">
                <a:solidFill>
                  <a:srgbClr val="000000"/>
                </a:solidFill>
              </a:rPr>
              <a:t>денежной системы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3274" y="2683891"/>
            <a:ext cx="15958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Левые</a:t>
            </a:r>
            <a:endParaRPr lang="ru-RU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6121060" y="2755781"/>
            <a:ext cx="1861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Правые</a:t>
            </a:r>
            <a:endParaRPr lang="ru-RU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682880" y="4013855"/>
            <a:ext cx="36086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Отмена денег</a:t>
            </a:r>
          </a:p>
          <a:p>
            <a:pPr marL="342900" indent="-342900">
              <a:buAutoNum type="arabicPeriod"/>
            </a:pPr>
            <a:r>
              <a:rPr lang="ru-RU" dirty="0" smtClean="0"/>
              <a:t>Сильвио </a:t>
            </a:r>
            <a:r>
              <a:rPr lang="ru-RU" dirty="0" err="1" smtClean="0"/>
              <a:t>Гезелль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err="1" smtClean="0"/>
              <a:t>Кейнсианцы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err="1" smtClean="0"/>
              <a:t>Монетаристы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Банковская школа (английская)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947884" y="4037820"/>
            <a:ext cx="3839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Австрийская школа (</a:t>
            </a:r>
            <a:r>
              <a:rPr lang="ru-RU" dirty="0" err="1" smtClean="0"/>
              <a:t>мизесианцы</a:t>
            </a:r>
            <a:r>
              <a:rPr lang="ru-RU" dirty="0" smtClean="0"/>
              <a:t>)</a:t>
            </a:r>
          </a:p>
          <a:p>
            <a:pPr marL="342900" indent="-342900">
              <a:buAutoNum type="arabicPeriod"/>
            </a:pPr>
            <a:r>
              <a:rPr lang="ru-RU" dirty="0" smtClean="0"/>
              <a:t>Школа </a:t>
            </a:r>
            <a:r>
              <a:rPr lang="ru-RU" dirty="0" err="1" smtClean="0"/>
              <a:t>фрибанкинга</a:t>
            </a:r>
            <a:endParaRPr lang="ru-RU" dirty="0"/>
          </a:p>
        </p:txBody>
      </p:sp>
      <p:cxnSp>
        <p:nvCxnSpPr>
          <p:cNvPr id="8" name="Прямая со стрелкой 7"/>
          <p:cNvCxnSpPr>
            <a:stCxn id="2" idx="2"/>
            <a:endCxn id="3" idx="0"/>
          </p:cNvCxnSpPr>
          <p:nvPr/>
        </p:nvCxnSpPr>
        <p:spPr>
          <a:xfrm flipH="1">
            <a:off x="1911179" y="1433373"/>
            <a:ext cx="2561125" cy="12505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2" idx="2"/>
            <a:endCxn id="4" idx="0"/>
          </p:cNvCxnSpPr>
          <p:nvPr/>
        </p:nvCxnSpPr>
        <p:spPr>
          <a:xfrm>
            <a:off x="4472304" y="1433373"/>
            <a:ext cx="2579410" cy="13224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472304" y="2588038"/>
            <a:ext cx="0" cy="3894038"/>
          </a:xfrm>
          <a:prstGeom prst="line">
            <a:avLst/>
          </a:prstGeom>
          <a:ln w="5715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Номер слайда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ECFF-361C-7640-94F2-5F8332F0BE3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583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ECFF-361C-7640-94F2-5F8332F0BE34}" type="slidenum">
              <a:rPr lang="ru-RU" smtClean="0"/>
              <a:t>6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382670" y="2156698"/>
            <a:ext cx="45538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4000" dirty="0" smtClean="0"/>
              <a:t>«Золотой стандарт» </a:t>
            </a:r>
          </a:p>
          <a:p>
            <a:pPr algn="ctr"/>
            <a:r>
              <a:rPr lang="ru-RU" sz="4000" dirty="0" smtClean="0"/>
              <a:t>как идеальный тип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780503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ECFF-361C-7640-94F2-5F8332F0BE34}" type="slidenum">
              <a:rPr lang="ru-RU" smtClean="0"/>
              <a:t>7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035160" y="1525144"/>
            <a:ext cx="528890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u="sng" dirty="0"/>
              <a:t>Виды золотого стандарта: </a:t>
            </a:r>
          </a:p>
          <a:p>
            <a:endParaRPr lang="ru-RU" sz="3600" dirty="0" smtClean="0"/>
          </a:p>
          <a:p>
            <a:r>
              <a:rPr lang="ru-RU" sz="3600" dirty="0" smtClean="0"/>
              <a:t>1. Золотомонетный</a:t>
            </a:r>
          </a:p>
          <a:p>
            <a:r>
              <a:rPr lang="ru-RU" sz="3600" dirty="0" smtClean="0"/>
              <a:t> 2. Золотослитковый</a:t>
            </a:r>
          </a:p>
          <a:p>
            <a:r>
              <a:rPr lang="ru-RU" sz="3600" dirty="0" smtClean="0"/>
              <a:t>3. Золотодевизный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99819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звание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u="sng" dirty="0" smtClean="0"/>
              <a:t>Дж. Салерно об игнорировании теоремы регрессии</a:t>
            </a:r>
            <a:endParaRPr lang="ru-RU" sz="3200" u="sng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«Идеи </a:t>
            </a:r>
            <a:r>
              <a:rPr lang="en-US" dirty="0" smtClean="0"/>
              <a:t>[</a:t>
            </a:r>
            <a:r>
              <a:rPr lang="ru-RU" dirty="0" smtClean="0"/>
              <a:t>организации на началах свободной конкуренции выпуска частных необеспеченных денег, или концепция отделения единицы </a:t>
            </a:r>
            <a:r>
              <a:rPr lang="ru-RU" dirty="0"/>
              <a:t>у</a:t>
            </a:r>
            <a:r>
              <a:rPr lang="ru-RU" dirty="0" smtClean="0"/>
              <a:t>чета от средства обмена</a:t>
            </a:r>
            <a:r>
              <a:rPr lang="en-US" dirty="0" smtClean="0"/>
              <a:t>]</a:t>
            </a:r>
            <a:r>
              <a:rPr lang="ru-RU" dirty="0" smtClean="0"/>
              <a:t> сегодня обрели вторую жизнь под названием «</a:t>
            </a:r>
            <a:r>
              <a:rPr lang="ru-RU" dirty="0" err="1" smtClean="0"/>
              <a:t>неомонетаризма</a:t>
            </a:r>
            <a:r>
              <a:rPr lang="ru-RU" dirty="0" smtClean="0"/>
              <a:t>», в них можно безошибочно узнать безнадежные построения стародавних невежественных шарлатанов. </a:t>
            </a:r>
            <a:r>
              <a:rPr lang="ru-RU" u="sng" dirty="0" smtClean="0"/>
              <a:t>Имей </a:t>
            </a:r>
            <a:r>
              <a:rPr lang="en-US" u="sng" dirty="0" smtClean="0"/>
              <a:t>[</a:t>
            </a:r>
            <a:r>
              <a:rPr lang="ru-RU" u="sng" dirty="0" smtClean="0"/>
              <a:t>он</a:t>
            </a:r>
            <a:r>
              <a:rPr lang="en-US" u="sng" dirty="0" smtClean="0"/>
              <a:t>]</a:t>
            </a:r>
            <a:r>
              <a:rPr lang="ru-RU" u="sng" dirty="0" smtClean="0"/>
              <a:t> хоть малейшее представление о теореме регрессии Мизеса, он без труда распознал бы несостоятельность подобных схем</a:t>
            </a:r>
            <a:r>
              <a:rPr lang="ru-RU" dirty="0" smtClean="0"/>
              <a:t>» (Салерно, 1994)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ECFF-361C-7640-94F2-5F8332F0BE34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3134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u="sng" dirty="0" smtClean="0"/>
              <a:t>Теорема регрессии</a:t>
            </a:r>
            <a:endParaRPr lang="ru-RU" sz="3200" u="sng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DECFF-361C-7640-94F2-5F8332F0BE34}" type="slidenum">
              <a:rPr lang="ru-RU" smtClean="0"/>
              <a:t>9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853009" y="3307162"/>
            <a:ext cx="108755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solidFill>
                  <a:srgbClr val="800000"/>
                </a:solidFill>
              </a:rPr>
              <a:t>Ц</a:t>
            </a:r>
            <a:r>
              <a:rPr lang="ru-RU" sz="3200" b="1" dirty="0" smtClean="0">
                <a:solidFill>
                  <a:srgbClr val="800000"/>
                </a:solidFill>
              </a:rPr>
              <a:t>ена</a:t>
            </a:r>
            <a:endParaRPr lang="ru-RU" sz="3200" b="1" dirty="0">
              <a:solidFill>
                <a:srgbClr val="800000"/>
              </a:solidFill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4372827" y="2415240"/>
            <a:ext cx="0" cy="891922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80170" y="1830464"/>
            <a:ext cx="558818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rgbClr val="800000"/>
                </a:solidFill>
              </a:rPr>
              <a:t>Предельная полезность денег</a:t>
            </a:r>
            <a:endParaRPr lang="ru-RU" sz="3200" b="1" dirty="0">
              <a:solidFill>
                <a:srgbClr val="800000"/>
              </a:solidFill>
            </a:endParaRPr>
          </a:p>
        </p:txBody>
      </p:sp>
      <p:cxnSp>
        <p:nvCxnSpPr>
          <p:cNvPr id="11" name="Прямая со стрелкой 10"/>
          <p:cNvCxnSpPr/>
          <p:nvPr/>
        </p:nvCxnSpPr>
        <p:spPr>
          <a:xfrm flipV="1">
            <a:off x="4396788" y="4073763"/>
            <a:ext cx="0" cy="893796"/>
          </a:xfrm>
          <a:prstGeom prst="straightConnector1">
            <a:avLst/>
          </a:prstGeom>
          <a:ln w="762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73044" y="4830820"/>
            <a:ext cx="57757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srgbClr val="800000"/>
                </a:solidFill>
              </a:rPr>
              <a:t>Предельная полезность товара </a:t>
            </a:r>
            <a:endParaRPr lang="ru-RU" sz="32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137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478</Words>
  <Application>Microsoft Macintosh PowerPoint</Application>
  <PresentationFormat>Экран (4:3)</PresentationFormat>
  <Paragraphs>108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Денежная система свободного общества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Дж. Салерно об игнорировании теоремы регрессии</vt:lpstr>
      <vt:lpstr>Теорема регрессии</vt:lpstr>
      <vt:lpstr>Презентация PowerPoint</vt:lpstr>
      <vt:lpstr>Этические аргументы против частичного резервирования</vt:lpstr>
      <vt:lpstr>Аргументы за частичное резервирование</vt:lpstr>
      <vt:lpstr>Ф. фон Хайек как автор проекта реформ</vt:lpstr>
      <vt:lpstr>Презентация PowerPoint</vt:lpstr>
      <vt:lpstr>Презентация PowerPoint</vt:lpstr>
      <vt:lpstr>Презентация PowerPoint</vt:lpstr>
      <vt:lpstr>Эволюция теории денег Мизеса</vt:lpstr>
      <vt:lpstr>Sound Money</vt:lpstr>
      <vt:lpstr>Презентация PowerPoint</vt:lpstr>
      <vt:lpstr>Две утопии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Денежная система свободного общества</dc:title>
  <dc:creator>Павел Усанов</dc:creator>
  <cp:lastModifiedBy>Павел Усанов</cp:lastModifiedBy>
  <cp:revision>22</cp:revision>
  <dcterms:created xsi:type="dcterms:W3CDTF">2013-05-05T13:15:04Z</dcterms:created>
  <dcterms:modified xsi:type="dcterms:W3CDTF">2013-05-15T20:06:22Z</dcterms:modified>
</cp:coreProperties>
</file>