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57" r:id="rId4"/>
    <p:sldId id="273" r:id="rId5"/>
    <p:sldId id="259" r:id="rId6"/>
    <p:sldId id="263" r:id="rId7"/>
    <p:sldId id="275" r:id="rId8"/>
    <p:sldId id="258" r:id="rId9"/>
    <p:sldId id="271" r:id="rId10"/>
    <p:sldId id="274" r:id="rId11"/>
    <p:sldId id="268" r:id="rId12"/>
    <p:sldId id="260" r:id="rId13"/>
    <p:sldId id="266" r:id="rId14"/>
    <p:sldId id="264" r:id="rId15"/>
    <p:sldId id="267" r:id="rId16"/>
    <p:sldId id="272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76664-E21A-CF4D-B33F-9D7159AA9B25}" type="datetimeFigureOut">
              <a:rPr lang="ru-RU" smtClean="0"/>
              <a:t>22.05.14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04B49-A180-E740-8208-9AB8888A0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62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600B-0C91-134E-8E70-1DF12D346829}" type="datetimeFigureOut">
              <a:rPr lang="ru-RU" smtClean="0"/>
              <a:t>22.05.14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D8B1-34BF-C748-8BD7-3C4308966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256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A1-FDF2-4941-9D71-A72732C99006}" type="datetime1">
              <a:rPr lang="ru-RU" smtClean="0"/>
              <a:t>22.05.14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4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060-FC99-7545-93C5-DF16D610C92D}" type="datetime1">
              <a:rPr lang="ru-RU" smtClean="0"/>
              <a:t>22.05.14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2B37-31AC-E443-9971-90004BAFB447}" type="datetime1">
              <a:rPr lang="ru-RU" smtClean="0"/>
              <a:t>22.05.14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1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F357-F3CF-0A44-B333-571B95813543}" type="datetime1">
              <a:rPr lang="ru-RU" smtClean="0"/>
              <a:t>22.05.14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8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F742-9937-C84A-A61E-D568B97C3ABE}" type="datetime1">
              <a:rPr lang="ru-RU" smtClean="0"/>
              <a:t>22.05.14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0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4232-E9AF-0541-A031-E8039853F58A}" type="datetime1">
              <a:rPr lang="ru-RU" smtClean="0"/>
              <a:t>22.05.14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6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DBFB-514B-7F48-80C8-0CBF18E66A95}" type="datetime1">
              <a:rPr lang="ru-RU" smtClean="0"/>
              <a:t>22.05.14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0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1ADE-A9CD-244C-9845-D4F931D16126}" type="datetime1">
              <a:rPr lang="ru-RU" smtClean="0"/>
              <a:t>22.05.14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71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EF64-8DB4-9844-9D1E-50D920299E4C}" type="datetime1">
              <a:rPr lang="ru-RU" smtClean="0"/>
              <a:t>22.05.14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6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1DB6-A494-3B4B-8341-BD5D303A573A}" type="datetime1">
              <a:rPr lang="ru-RU" smtClean="0"/>
              <a:t>22.05.14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2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DC1B-658B-FB48-9616-4C853B5D0D3C}" type="datetime1">
              <a:rPr lang="ru-RU" smtClean="0"/>
              <a:t>22.05.14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37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E662-4B1D-6643-92F1-91AA888686EE}" type="datetime1">
              <a:rPr lang="ru-RU" smtClean="0"/>
              <a:t>22.05.14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F883-B18D-494F-B07B-68FD4D90B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8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575430"/>
            <a:ext cx="7772400" cy="1470025"/>
          </a:xfrm>
        </p:spPr>
        <p:txBody>
          <a:bodyPr/>
          <a:lstStyle/>
          <a:p>
            <a:r>
              <a:rPr lang="ru-RU" b="1" dirty="0" smtClean="0"/>
              <a:t>Как Дж. М. </a:t>
            </a:r>
            <a:r>
              <a:rPr lang="ru-RU" b="1" dirty="0" err="1" smtClean="0"/>
              <a:t>Кейнс</a:t>
            </a:r>
            <a:r>
              <a:rPr lang="ru-RU" b="1" dirty="0" smtClean="0"/>
              <a:t> повлиял на экономическую теорию?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3557" y="5445476"/>
            <a:ext cx="6400800" cy="929275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 smtClean="0">
                <a:solidFill>
                  <a:srgbClr val="800000"/>
                </a:solidFill>
              </a:rPr>
              <a:t>Павел Усанов</a:t>
            </a:r>
            <a:endParaRPr lang="en-US" b="1" i="1" dirty="0" smtClean="0">
              <a:solidFill>
                <a:srgbClr val="800000"/>
              </a:solidFill>
            </a:endParaRPr>
          </a:p>
          <a:p>
            <a:r>
              <a:rPr lang="ru-RU" b="1" i="1" dirty="0" smtClean="0">
                <a:solidFill>
                  <a:srgbClr val="800000"/>
                </a:solidFill>
              </a:rPr>
              <a:t>директор Института Хайека</a:t>
            </a:r>
            <a:endParaRPr lang="ru-RU" b="1" i="1" dirty="0">
              <a:solidFill>
                <a:srgbClr val="800000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342" y="2073705"/>
            <a:ext cx="2290822" cy="337177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93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«Лорд </a:t>
            </a:r>
            <a:r>
              <a:rPr lang="ru-RU" dirty="0" err="1"/>
              <a:t>Кейнс</a:t>
            </a:r>
            <a:r>
              <a:rPr lang="ru-RU" dirty="0"/>
              <a:t> был уверен, что Рузвельт сможет </a:t>
            </a:r>
            <a:r>
              <a:rPr lang="ru-RU" dirty="0" smtClean="0"/>
              <a:t>их (бизнес) </a:t>
            </a:r>
            <a:r>
              <a:rPr lang="ru-RU" dirty="0"/>
              <a:t>приручить и подчинить, если будет следовать простым </a:t>
            </a:r>
            <a:r>
              <a:rPr lang="ru-RU" dirty="0" smtClean="0"/>
              <a:t>кейнсианским </a:t>
            </a:r>
            <a:r>
              <a:rPr lang="ru-RU" dirty="0"/>
              <a:t>правилам.</a:t>
            </a:r>
          </a:p>
          <a:p>
            <a:pPr marL="0" indent="0" algn="just">
              <a:buNone/>
            </a:pPr>
            <a:r>
              <a:rPr lang="ru-RU" dirty="0"/>
              <a:t>«Вы сможете делать с ними все что угодно, — продолжал он, — если будете обращаться даже с самыми крупными из них не как с волками и тиграми, а как с домашними животными, хотя и плохо воспитанными и не выдрессированными так, как Вам бы хотелось</a:t>
            </a:r>
            <a:r>
              <a:rPr lang="ru-RU" dirty="0" smtClean="0"/>
              <a:t>»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Айн</a:t>
            </a:r>
            <a:r>
              <a:rPr lang="ru-RU" dirty="0" smtClean="0"/>
              <a:t>  </a:t>
            </a:r>
            <a:r>
              <a:rPr lang="ru-RU" dirty="0"/>
              <a:t>Рэнд. «Апология капитализма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0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93356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800000"/>
                </a:solidFill>
              </a:rPr>
              <a:t>Animal </a:t>
            </a:r>
            <a:r>
              <a:rPr lang="en-US" sz="4000" b="1" dirty="0" err="1">
                <a:solidFill>
                  <a:srgbClr val="800000"/>
                </a:solidFill>
              </a:rPr>
              <a:t>Spiritus</a:t>
            </a:r>
            <a:r>
              <a:rPr lang="en-US" sz="4000" b="1" dirty="0">
                <a:solidFill>
                  <a:srgbClr val="800000"/>
                </a:solidFill>
              </a:rPr>
              <a:t/>
            </a:r>
            <a:br>
              <a:rPr lang="en-US" sz="4000" b="1" dirty="0">
                <a:solidFill>
                  <a:srgbClr val="800000"/>
                </a:solidFill>
              </a:rPr>
            </a:br>
            <a:r>
              <a:rPr lang="ru-RU" sz="4000" b="1" dirty="0" smtClean="0">
                <a:solidFill>
                  <a:srgbClr val="800000"/>
                </a:solidFill>
              </a:rPr>
              <a:t>- кейнсианская микроэкономика</a:t>
            </a:r>
            <a:endParaRPr lang="ru-RU" sz="4000" b="1" dirty="0">
              <a:solidFill>
                <a:srgbClr val="8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97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800000"/>
                </a:solidFill>
              </a:rPr>
              <a:t>Дж. Сломан о макроэкономических школах</a:t>
            </a:r>
            <a:endParaRPr lang="ru-RU" sz="3200" b="1" dirty="0">
              <a:solidFill>
                <a:srgbClr val="80000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64694" y="3572926"/>
            <a:ext cx="7881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3007" y="2532716"/>
            <a:ext cx="15676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800000"/>
                </a:solidFill>
              </a:rPr>
              <a:t>Правые</a:t>
            </a:r>
            <a:endParaRPr lang="ru-RU" sz="3200" b="1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303" y="2532716"/>
            <a:ext cx="1351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800000"/>
                </a:solidFill>
              </a:rPr>
              <a:t>Левые</a:t>
            </a:r>
            <a:endParaRPr lang="ru-RU" sz="32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6836" y="4176948"/>
            <a:ext cx="56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ТРО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176948"/>
            <a:ext cx="184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Посткейнсианцы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922212" y="4147951"/>
            <a:ext cx="17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Неокейнсианцы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466693" y="4147951"/>
            <a:ext cx="152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Монетаристы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178116" y="3442354"/>
            <a:ext cx="250720" cy="26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980346" y="3464182"/>
            <a:ext cx="250720" cy="26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653916" y="3442354"/>
            <a:ext cx="250720" cy="26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007007" y="3464182"/>
            <a:ext cx="250720" cy="26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2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Предположим, что рынок не обеспечивает эффективного распределения ресурсов</a:t>
            </a:r>
          </a:p>
          <a:p>
            <a:pPr algn="just"/>
            <a:r>
              <a:rPr lang="ru-RU" dirty="0" smtClean="0"/>
              <a:t>Рыночные цены отклоняются от «естественных»</a:t>
            </a:r>
          </a:p>
          <a:p>
            <a:pPr algn="just"/>
            <a:r>
              <a:rPr lang="ru-RU" dirty="0" smtClean="0"/>
              <a:t>Государство стремится устранить этот разрыв за счет увеличения совокупного спроса</a:t>
            </a:r>
          </a:p>
          <a:p>
            <a:pPr algn="just"/>
            <a:r>
              <a:rPr lang="ru-RU" dirty="0" smtClean="0"/>
              <a:t>Как рост денежной массы и государственных расходов может привести к «правильной» корректировке на всех рынках?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1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222500" y="1903570"/>
            <a:ext cx="4686300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9828" y="697880"/>
            <a:ext cx="5290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err="1" smtClean="0"/>
              <a:t>Самокорректировка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800" dirty="0" smtClean="0"/>
              <a:t>спекулятивного спроса на деньги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347C-61C7-2242-974F-C66430CB82D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16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146300" y="1971532"/>
            <a:ext cx="4838700" cy="3886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8349" y="697880"/>
            <a:ext cx="586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Причина вынужденной безработицы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347C-61C7-2242-974F-C66430CB82D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0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«Новая </a:t>
            </a:r>
            <a:r>
              <a:rPr lang="ru-RU" b="1" dirty="0"/>
              <a:t>экономическая </a:t>
            </a:r>
            <a:r>
              <a:rPr lang="ru-RU" b="1" dirty="0" smtClean="0"/>
              <a:t>теория» </a:t>
            </a:r>
            <a:r>
              <a:rPr lang="ru-RU" b="1" dirty="0"/>
              <a:t>лорда </a:t>
            </a:r>
            <a:r>
              <a:rPr lang="ru-RU" b="1" dirty="0" err="1"/>
              <a:t>Кейнса</a:t>
            </a:r>
            <a:r>
              <a:rPr lang="ru-RU" b="1" dirty="0"/>
              <a:t> — совсем иной </a:t>
            </a:r>
            <a:r>
              <a:rPr lang="ru-RU" b="1" dirty="0" smtClean="0"/>
              <a:t>случай</a:t>
            </a:r>
            <a:r>
              <a:rPr lang="ru-RU" b="1" dirty="0"/>
              <a:t>. Он проповедовал ровно ту экономическую политику, </a:t>
            </a:r>
            <a:r>
              <a:rPr lang="ru-RU" b="1" dirty="0" smtClean="0"/>
              <a:t>которую уже </a:t>
            </a:r>
            <a:r>
              <a:rPr lang="ru-RU" b="1" dirty="0"/>
              <a:t>проводили почти все правительства, в том числе </a:t>
            </a:r>
            <a:r>
              <a:rPr lang="ru-RU" b="1" dirty="0" smtClean="0"/>
              <a:t>правительство Великобритании</a:t>
            </a:r>
            <a:r>
              <a:rPr lang="ru-RU" b="1" dirty="0"/>
              <a:t>, за много лет до того, как была опубликована </a:t>
            </a:r>
            <a:r>
              <a:rPr lang="ru-RU" b="1" dirty="0" smtClean="0"/>
              <a:t>«Общая теория». </a:t>
            </a:r>
            <a:r>
              <a:rPr lang="ru-RU" b="1" dirty="0" err="1"/>
              <a:t>Кейнс</a:t>
            </a:r>
            <a:r>
              <a:rPr lang="ru-RU" b="1" dirty="0"/>
              <a:t> не был ни новатором, ни сторонником новых </a:t>
            </a:r>
            <a:r>
              <a:rPr lang="ru-RU" b="1" dirty="0" smtClean="0"/>
              <a:t>методов управления </a:t>
            </a:r>
            <a:r>
              <a:rPr lang="ru-RU" b="1" dirty="0"/>
              <a:t>экономикой. Он предоставил обоснование для той </a:t>
            </a:r>
            <a:r>
              <a:rPr lang="ru-RU" b="1" dirty="0" smtClean="0"/>
              <a:t>экономической </a:t>
            </a:r>
            <a:r>
              <a:rPr lang="ru-RU" b="1" dirty="0"/>
              <a:t>политики, которая уже была популярна у правящих кругов</a:t>
            </a:r>
            <a:r>
              <a:rPr lang="ru-RU" b="1" dirty="0" smtClean="0"/>
              <a:t>, несмотря </a:t>
            </a:r>
            <a:r>
              <a:rPr lang="ru-RU" b="1" dirty="0"/>
              <a:t>на то что все экономисты считали ее разрушительной. </a:t>
            </a:r>
            <a:r>
              <a:rPr lang="ru-RU" b="1" dirty="0" smtClean="0"/>
              <a:t>Он предоставил </a:t>
            </a:r>
            <a:r>
              <a:rPr lang="ru-RU" b="1" dirty="0"/>
              <a:t>рациональное основание для той политики, которая </a:t>
            </a:r>
            <a:r>
              <a:rPr lang="ru-RU" b="1" dirty="0" smtClean="0"/>
              <a:t>уже проводилась.</a:t>
            </a:r>
          </a:p>
          <a:p>
            <a:pPr marL="0" indent="0" algn="just">
              <a:buNone/>
            </a:pPr>
            <a:r>
              <a:rPr lang="en-US" dirty="0" err="1"/>
              <a:t>Mises</a:t>
            </a:r>
            <a:r>
              <a:rPr lang="en-US" dirty="0"/>
              <a:t>. Stones into Bread, The Keynesian Miracle // The Critics of Keynesian Economics </a:t>
            </a:r>
            <a:r>
              <a:rPr lang="en-US" dirty="0" smtClean="0"/>
              <a:t>/Henry </a:t>
            </a:r>
            <a:r>
              <a:rPr lang="en-US" dirty="0"/>
              <a:t>Hazlitt, ed. 2nd ed. Irvington‑on‑Hudson, N. Y.: Foundation for Economic Education, 1995</a:t>
            </a:r>
            <a:r>
              <a:rPr lang="en-US" dirty="0" smtClean="0"/>
              <a:t>.</a:t>
            </a:r>
            <a:r>
              <a:rPr lang="ru-RU" dirty="0" err="1" smtClean="0"/>
              <a:t>P</a:t>
            </a:r>
            <a:r>
              <a:rPr lang="ru-RU" dirty="0"/>
              <a:t>. 313. Впервые статья была опубликована в мартовском номере журнала .</a:t>
            </a:r>
            <a:r>
              <a:rPr lang="ru-RU" dirty="0" err="1"/>
              <a:t>Plain</a:t>
            </a:r>
            <a:r>
              <a:rPr lang="ru-RU" dirty="0"/>
              <a:t> </a:t>
            </a:r>
            <a:r>
              <a:rPr lang="ru-RU" dirty="0" err="1"/>
              <a:t>Talk</a:t>
            </a:r>
            <a:r>
              <a:rPr lang="ru-RU" dirty="0"/>
              <a:t>. </a:t>
            </a:r>
            <a:r>
              <a:rPr lang="ru-RU" dirty="0" smtClean="0"/>
              <a:t>за1948 </a:t>
            </a:r>
            <a:r>
              <a:rPr lang="ru-RU" dirty="0"/>
              <a:t>г.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6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26" y="462937"/>
            <a:ext cx="3771339" cy="569472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4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800000"/>
                </a:solidFill>
              </a:rPr>
              <a:t>Ф. </a:t>
            </a:r>
            <a:r>
              <a:rPr lang="ru-RU" sz="3200" b="1" dirty="0" err="1" smtClean="0">
                <a:solidFill>
                  <a:srgbClr val="800000"/>
                </a:solidFill>
              </a:rPr>
              <a:t>Бастиа</a:t>
            </a:r>
            <a:r>
              <a:rPr lang="ru-RU" sz="3200" b="1" dirty="0" smtClean="0">
                <a:solidFill>
                  <a:srgbClr val="800000"/>
                </a:solidFill>
              </a:rPr>
              <a:t> об экономической теории и либерализме</a:t>
            </a:r>
            <a:endParaRPr lang="ru-RU" sz="3200" b="1" dirty="0">
              <a:solidFill>
                <a:srgbClr val="800000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5718" y="2131869"/>
            <a:ext cx="5969000" cy="37211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1566780" y="2468999"/>
            <a:ext cx="5483729" cy="237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566780" y="2813234"/>
            <a:ext cx="5483729" cy="237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566780" y="3193080"/>
            <a:ext cx="66469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1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92200"/>
            <a:ext cx="6769100" cy="46609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6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того чтобы понять и оценить успех </a:t>
            </a:r>
            <a:r>
              <a:rPr lang="ru-RU" dirty="0" smtClean="0"/>
              <a:t>«Общей теории» </a:t>
            </a:r>
            <a:r>
              <a:rPr lang="ru-RU" dirty="0" err="1"/>
              <a:t>Кейнса</a:t>
            </a:r>
            <a:r>
              <a:rPr lang="ru-RU" dirty="0"/>
              <a:t> в </a:t>
            </a:r>
            <a:r>
              <a:rPr lang="ru-RU" dirty="0" smtClean="0"/>
              <a:t>академических </a:t>
            </a:r>
            <a:r>
              <a:rPr lang="ru-RU" dirty="0"/>
              <a:t>кругах, следует учитывать условия, сложившиеся в </a:t>
            </a:r>
            <a:r>
              <a:rPr lang="ru-RU" dirty="0" smtClean="0"/>
              <a:t>университетской </a:t>
            </a:r>
            <a:r>
              <a:rPr lang="ru-RU" dirty="0"/>
              <a:t>экономической среде между двумя войнами. Из тех, </a:t>
            </a:r>
            <a:r>
              <a:rPr lang="ru-RU" dirty="0" smtClean="0"/>
              <a:t>кто занимал </a:t>
            </a:r>
            <a:r>
              <a:rPr lang="ru-RU" dirty="0"/>
              <a:t>экономические кафедры в последние десятилетия, лишь </a:t>
            </a:r>
            <a:r>
              <a:rPr lang="ru-RU" dirty="0" smtClean="0"/>
              <a:t>несколько </a:t>
            </a:r>
            <a:r>
              <a:rPr lang="ru-RU" dirty="0"/>
              <a:t>человек действительно были экономистами, т.е. людьми, </a:t>
            </a:r>
            <a:r>
              <a:rPr lang="ru-RU" dirty="0" smtClean="0"/>
              <a:t>знакомыми </a:t>
            </a:r>
            <a:r>
              <a:rPr lang="ru-RU" dirty="0"/>
              <a:t>с теориями современной субъективистской </a:t>
            </a:r>
            <a:r>
              <a:rPr lang="ru-RU" dirty="0" smtClean="0"/>
              <a:t>экономической теории</a:t>
            </a:r>
            <a:r>
              <a:rPr lang="ru-RU" dirty="0"/>
              <a:t>. В учебниках можно было ознакомиться лишь с </a:t>
            </a:r>
            <a:r>
              <a:rPr lang="ru-RU" dirty="0" smtClean="0"/>
              <a:t>карикатурой на </a:t>
            </a:r>
            <a:r>
              <a:rPr lang="ru-RU" dirty="0"/>
              <a:t>идеи экономистов классической школы и современных </a:t>
            </a:r>
            <a:r>
              <a:rPr lang="ru-RU" dirty="0" smtClean="0"/>
              <a:t>экономистов</a:t>
            </a:r>
            <a:r>
              <a:rPr lang="ru-RU" dirty="0"/>
              <a:t>; там их называли </a:t>
            </a:r>
            <a:r>
              <a:rPr lang="ru-RU" dirty="0" smtClean="0"/>
              <a:t>«старомодными», «ортодоксальными», «реакционными», «буржуазными», «экономической </a:t>
            </a:r>
            <a:r>
              <a:rPr lang="ru-RU" dirty="0"/>
              <a:t>теорией Уолл‑</a:t>
            </a:r>
            <a:r>
              <a:rPr lang="ru-RU" dirty="0" smtClean="0"/>
              <a:t>стрит».</a:t>
            </a:r>
            <a:r>
              <a:rPr lang="ru-RU" dirty="0"/>
              <a:t> </a:t>
            </a:r>
            <a:r>
              <a:rPr lang="ru-RU" dirty="0" smtClean="0"/>
              <a:t>Преподаватели </a:t>
            </a:r>
            <a:r>
              <a:rPr lang="ru-RU" dirty="0"/>
              <a:t>гордились тем, что окончательно отказались от </a:t>
            </a:r>
            <a:r>
              <a:rPr lang="ru-RU" dirty="0" smtClean="0"/>
              <a:t>абстрактных </a:t>
            </a:r>
            <a:r>
              <a:rPr lang="ru-RU" dirty="0"/>
              <a:t>теорий </a:t>
            </a:r>
            <a:r>
              <a:rPr lang="ru-RU" dirty="0" err="1"/>
              <a:t>манчестеризма</a:t>
            </a:r>
            <a:r>
              <a:rPr lang="ru-RU" dirty="0"/>
              <a:t> и </a:t>
            </a:r>
            <a:r>
              <a:rPr lang="ru-RU" dirty="0" err="1"/>
              <a:t>laissez</a:t>
            </a:r>
            <a:r>
              <a:rPr lang="ru-RU" dirty="0"/>
              <a:t> </a:t>
            </a:r>
            <a:r>
              <a:rPr lang="ru-RU" dirty="0" err="1" smtClean="0"/>
              <a:t>faire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 err="1" smtClean="0"/>
              <a:t>Mises</a:t>
            </a:r>
            <a:r>
              <a:rPr lang="en-US" dirty="0"/>
              <a:t>. Lord Keynes and Say’s Law // The Critics of Keynesian Economics / Hazlitt, ed. P. 319</a:t>
            </a:r>
            <a:r>
              <a:rPr lang="en-US" dirty="0" smtClean="0"/>
              <a:t>.</a:t>
            </a:r>
            <a:r>
              <a:rPr lang="ru-RU" dirty="0" smtClean="0"/>
              <a:t> Впервые </a:t>
            </a:r>
            <a:r>
              <a:rPr lang="ru-RU" dirty="0"/>
              <a:t>статья была опубликована в октябрьском номере журнала .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Freeman</a:t>
            </a:r>
            <a:r>
              <a:rPr lang="ru-RU" dirty="0"/>
              <a:t>. за 1950 г.</a:t>
            </a: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85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u="sng" dirty="0" smtClean="0">
                <a:solidFill>
                  <a:srgbClr val="800000"/>
                </a:solidFill>
              </a:rPr>
              <a:t>Тезисы Дж. М. </a:t>
            </a:r>
            <a:r>
              <a:rPr lang="ru-RU" sz="3200" b="1" u="sng" dirty="0" err="1" smtClean="0">
                <a:solidFill>
                  <a:srgbClr val="800000"/>
                </a:solidFill>
              </a:rPr>
              <a:t>Кейнса</a:t>
            </a:r>
            <a:endParaRPr lang="ru-RU" sz="3200" b="1" u="sng" dirty="0">
              <a:solidFill>
                <a:srgbClr val="8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AutoNum type="arabicPeriod"/>
            </a:pPr>
            <a:r>
              <a:rPr lang="ru-RU" dirty="0" smtClean="0"/>
              <a:t>Классическая теория верна лишь для частного случая – полной занятости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Нужна «Общая теория», которая объяснила бы, как возможны кризисы, подобные Великой депрессии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Рыночная экономика не обеспечивает полной занятости автоматически 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Причиной этого служит нестабильность инвестиционных расходов, что сказывается на совокупном спросе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Если не хватает совокупного спроса для обеспечения полной занятости, необходимо увеличение государственных расходов и понижение процентной ставки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Это позволит запустить рост экономики и в фазу бума можно будет сократить государственные расходы</a:t>
            </a:r>
          </a:p>
          <a:p>
            <a:pPr marL="514350" indent="-514350" algn="just">
              <a:buAutoNum type="arabicPeriod"/>
            </a:pPr>
            <a:r>
              <a:rPr lang="ru-RU" b="1" dirty="0" smtClean="0"/>
              <a:t>Государство должно проводить политику интервенционизма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6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u="sng" dirty="0" smtClean="0">
                <a:solidFill>
                  <a:srgbClr val="800000"/>
                </a:solidFill>
              </a:rPr>
              <a:t>Тезисы австрийской школы</a:t>
            </a:r>
            <a:endParaRPr lang="ru-RU" sz="3200" b="1" u="sng" dirty="0">
              <a:solidFill>
                <a:srgbClr val="8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buAutoNum type="arabicPeriod"/>
            </a:pPr>
            <a:r>
              <a:rPr lang="ru-RU" dirty="0" smtClean="0"/>
              <a:t>Классическая теория верна как для ситуации полной занятости, так и для ситуации неполной занятости (К. </a:t>
            </a:r>
            <a:r>
              <a:rPr lang="ru-RU" dirty="0" err="1" smtClean="0"/>
              <a:t>Викселль</a:t>
            </a:r>
            <a:r>
              <a:rPr lang="ru-RU" dirty="0" smtClean="0"/>
              <a:t>, Л. фон Мизес, Ф. фон Хайек); причина последней – кредитная экспансия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«Общая теория» уже существовала и объяснила, как возможны кризисы, подобные Великой депрессии (предсказания Л. фон Мизеса и Ф. фон Хайека)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Рыночная экономика, не деформированная </a:t>
            </a:r>
            <a:r>
              <a:rPr lang="ru-RU" dirty="0" err="1" smtClean="0"/>
              <a:t>интервенционизмом</a:t>
            </a:r>
            <a:r>
              <a:rPr lang="ru-RU" dirty="0" smtClean="0"/>
              <a:t>, обеспечивает полную занятость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Причиной кризисов служит понижение процентной ставки ниже естественного уровня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Экспансионистская политика продлевает кризис и порождает новый кризис в будущем</a:t>
            </a:r>
          </a:p>
          <a:p>
            <a:pPr marL="514350" indent="-514350" algn="just">
              <a:buAutoNum type="arabicPeriod"/>
            </a:pPr>
            <a:r>
              <a:rPr lang="ru-RU" dirty="0" smtClean="0"/>
              <a:t>Стоит отказаться от политики роста государственных расходов и денежной массы</a:t>
            </a:r>
          </a:p>
          <a:p>
            <a:pPr marL="514350" indent="-514350" algn="just">
              <a:buAutoNum type="arabicPeriod"/>
            </a:pPr>
            <a:r>
              <a:rPr lang="ru-RU" b="1" dirty="0" smtClean="0"/>
              <a:t>Государство не должно проводить политику интервенционизма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9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Треугольник макроэкономики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7</a:t>
            </a:fld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845714" y="1721177"/>
            <a:ext cx="5163252" cy="414269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830904" y="1429508"/>
            <a:ext cx="154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Кейнсианство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3981" y="5987018"/>
            <a:ext cx="14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Монетаризм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84032" y="5987018"/>
            <a:ext cx="208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Австрийская школа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29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b="1" u="sng" dirty="0">
                <a:solidFill>
                  <a:srgbClr val="800000"/>
                </a:solidFill>
              </a:rPr>
              <a:t>Стратегии критики Дж. М. </a:t>
            </a:r>
            <a:r>
              <a:rPr lang="ru-RU" sz="3200" b="1" u="sng" dirty="0" err="1">
                <a:solidFill>
                  <a:srgbClr val="800000"/>
                </a:solidFill>
              </a:rPr>
              <a:t>Кейнса</a:t>
            </a:r>
            <a:r>
              <a:rPr lang="ru-RU" sz="3200" b="1" u="sng" dirty="0">
                <a:solidFill>
                  <a:srgbClr val="800000"/>
                </a:solidFill>
              </a:rPr>
              <a:t> в истории: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AutoNum type="arabicPeriod"/>
            </a:pPr>
            <a:r>
              <a:rPr lang="ru-RU" dirty="0" smtClean="0"/>
              <a:t>С </a:t>
            </a:r>
            <a:r>
              <a:rPr lang="ru-RU" dirty="0"/>
              <a:t>позиции этики (право собственности: </a:t>
            </a:r>
            <a:r>
              <a:rPr lang="ru-RU" dirty="0" err="1"/>
              <a:t>Айн</a:t>
            </a:r>
            <a:r>
              <a:rPr lang="ru-RU" dirty="0"/>
              <a:t> Рэнд и М. </a:t>
            </a:r>
            <a:r>
              <a:rPr lang="ru-RU" dirty="0" err="1"/>
              <a:t>Ротбард</a:t>
            </a:r>
            <a:r>
              <a:rPr lang="ru-RU" dirty="0" smtClean="0"/>
              <a:t>)</a:t>
            </a:r>
          </a:p>
          <a:p>
            <a:pPr marL="514350" lvl="0" indent="-514350">
              <a:buAutoNum type="arabicPeriod"/>
            </a:pPr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ru-RU" dirty="0"/>
              <a:t>позиции экономической теории (</a:t>
            </a:r>
            <a:r>
              <a:rPr lang="ru-RU" dirty="0" err="1"/>
              <a:t>интервенционизм</a:t>
            </a:r>
            <a:r>
              <a:rPr lang="ru-RU" dirty="0" smtClean="0"/>
              <a:t>)</a:t>
            </a:r>
          </a:p>
          <a:p>
            <a:pPr marL="514350" indent="-514350">
              <a:buFont typeface="Arial"/>
              <a:buAutoNum type="arabicPeriod"/>
            </a:pPr>
            <a:r>
              <a:rPr lang="ru-RU" dirty="0"/>
              <a:t>С позиции подробного разбора (Г. </a:t>
            </a:r>
            <a:r>
              <a:rPr lang="ru-RU" dirty="0" err="1"/>
              <a:t>Хезлитт</a:t>
            </a:r>
            <a:r>
              <a:rPr lang="ru-RU" dirty="0" smtClean="0"/>
              <a:t>)</a:t>
            </a:r>
            <a:endParaRPr lang="ru-RU" dirty="0"/>
          </a:p>
          <a:p>
            <a:pPr marL="514350" lvl="0" indent="-514350">
              <a:buAutoNum type="arabicPeriod"/>
            </a:pPr>
            <a:r>
              <a:rPr lang="ru-RU" dirty="0" smtClean="0"/>
              <a:t>С </a:t>
            </a:r>
            <a:r>
              <a:rPr lang="ru-RU" dirty="0"/>
              <a:t>позиции заимствования инструментария (Р. Гаррисон</a:t>
            </a:r>
            <a:r>
              <a:rPr lang="ru-RU" dirty="0" smtClean="0"/>
              <a:t>)</a:t>
            </a:r>
          </a:p>
          <a:p>
            <a:pPr marL="514350" lvl="0" indent="-514350">
              <a:buAutoNum type="arabicPeriod"/>
            </a:pPr>
            <a:endParaRPr lang="ru-RU" dirty="0"/>
          </a:p>
          <a:p>
            <a:pPr marL="0" lvl="0" indent="0">
              <a:buNone/>
            </a:pPr>
            <a:r>
              <a:rPr lang="ru-RU" dirty="0" smtClean="0"/>
              <a:t>Слабые </a:t>
            </a:r>
            <a:r>
              <a:rPr lang="ru-RU" dirty="0"/>
              <a:t>места теории Дж. М. </a:t>
            </a:r>
            <a:r>
              <a:rPr lang="ru-RU" dirty="0" err="1"/>
              <a:t>Кейнса</a:t>
            </a:r>
            <a:r>
              <a:rPr lang="ru-RU" dirty="0"/>
              <a:t>: отсутствие теории капитала, отсутствие </a:t>
            </a:r>
            <a:r>
              <a:rPr lang="ru-RU" dirty="0" err="1"/>
              <a:t>микроосновы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1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Хотя </a:t>
            </a:r>
            <a:r>
              <a:rPr lang="ru-RU" dirty="0"/>
              <a:t>в моей книге я тщательно проанализировал „Общую теорию</a:t>
            </a:r>
            <a:r>
              <a:rPr lang="ru-RU" dirty="0" smtClean="0"/>
              <a:t>“ </a:t>
            </a:r>
            <a:r>
              <a:rPr lang="ru-RU" dirty="0" err="1" smtClean="0"/>
              <a:t>Кейнса</a:t>
            </a:r>
            <a:r>
              <a:rPr lang="ru-RU" dirty="0"/>
              <a:t>: теорему за теоремой, главу за главой, а иногда даже фразу за фразой — чем, </a:t>
            </a:r>
            <a:r>
              <a:rPr lang="ru-RU" dirty="0" smtClean="0"/>
              <a:t>вероятно</a:t>
            </a:r>
            <a:r>
              <a:rPr lang="ru-RU" dirty="0"/>
              <a:t>, утомил некоторых читателей — мне не удалось найти в ней ни одной важной </a:t>
            </a:r>
            <a:r>
              <a:rPr lang="ru-RU" dirty="0" smtClean="0"/>
              <a:t>мысли</a:t>
            </a:r>
            <a:r>
              <a:rPr lang="ru-RU" dirty="0"/>
              <a:t>, которая была бы одновременно истинной и </a:t>
            </a:r>
            <a:r>
              <a:rPr lang="ru-RU" dirty="0" smtClean="0"/>
              <a:t>оригинальной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/>
              <a:t>Henry</a:t>
            </a:r>
            <a:r>
              <a:rPr lang="ru-RU" dirty="0"/>
              <a:t> </a:t>
            </a:r>
            <a:r>
              <a:rPr lang="ru-RU" dirty="0" err="1"/>
              <a:t>Hazlitt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 smtClean="0"/>
              <a:t>Failure</a:t>
            </a:r>
            <a:r>
              <a:rPr lang="ru-RU" dirty="0"/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New Economics</a:t>
            </a:r>
            <a:r>
              <a:rPr lang="ru-RU" dirty="0"/>
              <a:t>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F883-B18D-494F-B07B-68FD4D90BB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2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841</Words>
  <Application>Microsoft Macintosh PowerPoint</Application>
  <PresentationFormat>Экран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Как Дж. М. Кейнс повлиял на экономическую теорию?</vt:lpstr>
      <vt:lpstr>Ф. Бастиа об экономической теории и либерализме</vt:lpstr>
      <vt:lpstr>Презентация PowerPoint</vt:lpstr>
      <vt:lpstr>Презентация PowerPoint</vt:lpstr>
      <vt:lpstr>Тезисы Дж. М. Кейнса</vt:lpstr>
      <vt:lpstr>Тезисы австрийской школы</vt:lpstr>
      <vt:lpstr>Треугольник макроэкономики</vt:lpstr>
      <vt:lpstr>Стратегии критики Дж. М. Кейнса в истории: </vt:lpstr>
      <vt:lpstr>Презентация PowerPoint</vt:lpstr>
      <vt:lpstr>Презентация PowerPoint</vt:lpstr>
      <vt:lpstr>Animal Spiritus - кейнсианская микроэкономика</vt:lpstr>
      <vt:lpstr>Дж. Сломан о макроэкономических школах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Дж. М. Кейнс повлиял на экономическую теорию?</dc:title>
  <dc:creator>Павел Усанов</dc:creator>
  <cp:lastModifiedBy>Павел Усанов</cp:lastModifiedBy>
  <cp:revision>20</cp:revision>
  <dcterms:created xsi:type="dcterms:W3CDTF">2014-05-11T00:01:36Z</dcterms:created>
  <dcterms:modified xsi:type="dcterms:W3CDTF">2014-05-22T17:11:21Z</dcterms:modified>
</cp:coreProperties>
</file>