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9" r:id="rId5"/>
    <p:sldId id="259" r:id="rId6"/>
    <p:sldId id="267" r:id="rId7"/>
    <p:sldId id="268" r:id="rId8"/>
    <p:sldId id="261" r:id="rId9"/>
    <p:sldId id="262" r:id="rId10"/>
    <p:sldId id="263" r:id="rId11"/>
    <p:sldId id="270" r:id="rId12"/>
    <p:sldId id="265" r:id="rId13"/>
    <p:sldId id="266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CEFF026-4220-4F7F-9B69-639BA501AB82}" type="datetimeFigureOut">
              <a:rPr lang="ru-RU" smtClean="0"/>
              <a:pPr/>
              <a:t>23.05.2015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57F5CE3-5C22-4480-AF18-F89BB99CD9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F026-4220-4F7F-9B69-639BA501AB82}" type="datetimeFigureOut">
              <a:rPr lang="ru-RU" smtClean="0"/>
              <a:pPr/>
              <a:t>23.05.2015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5CE3-5C22-4480-AF18-F89BB99CD9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F026-4220-4F7F-9B69-639BA501AB82}" type="datetimeFigureOut">
              <a:rPr lang="ru-RU" smtClean="0"/>
              <a:pPr/>
              <a:t>23.05.2015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5CE3-5C22-4480-AF18-F89BB99CD9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F026-4220-4F7F-9B69-639BA501AB82}" type="datetimeFigureOut">
              <a:rPr lang="ru-RU" smtClean="0"/>
              <a:pPr/>
              <a:t>23.05.2015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5CE3-5C22-4480-AF18-F89BB99CD9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F026-4220-4F7F-9B69-639BA501AB82}" type="datetimeFigureOut">
              <a:rPr lang="ru-RU" smtClean="0"/>
              <a:pPr/>
              <a:t>23.05.2015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5CE3-5C22-4480-AF18-F89BB99CD9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F026-4220-4F7F-9B69-639BA501AB82}" type="datetimeFigureOut">
              <a:rPr lang="ru-RU" smtClean="0"/>
              <a:pPr/>
              <a:t>23.05.2015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5CE3-5C22-4480-AF18-F89BB99CD9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EFF026-4220-4F7F-9B69-639BA501AB82}" type="datetimeFigureOut">
              <a:rPr lang="ru-RU" smtClean="0"/>
              <a:pPr/>
              <a:t>23.05.2015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7F5CE3-5C22-4480-AF18-F89BB99CD95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CEFF026-4220-4F7F-9B69-639BA501AB82}" type="datetimeFigureOut">
              <a:rPr lang="ru-RU" smtClean="0"/>
              <a:pPr/>
              <a:t>23.05.2015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57F5CE3-5C22-4480-AF18-F89BB99CD9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F026-4220-4F7F-9B69-639BA501AB82}" type="datetimeFigureOut">
              <a:rPr lang="ru-RU" smtClean="0"/>
              <a:pPr/>
              <a:t>23.05.2015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5CE3-5C22-4480-AF18-F89BB99CD9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F026-4220-4F7F-9B69-639BA501AB82}" type="datetimeFigureOut">
              <a:rPr lang="ru-RU" smtClean="0"/>
              <a:pPr/>
              <a:t>23.05.2015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5CE3-5C22-4480-AF18-F89BB99CD9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F026-4220-4F7F-9B69-639BA501AB82}" type="datetimeFigureOut">
              <a:rPr lang="ru-RU" smtClean="0"/>
              <a:pPr/>
              <a:t>23.05.2015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5CE3-5C22-4480-AF18-F89BB99CD9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CEFF026-4220-4F7F-9B69-639BA501AB82}" type="datetimeFigureOut">
              <a:rPr lang="ru-RU" smtClean="0"/>
              <a:pPr/>
              <a:t>23.05.2015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57F5CE3-5C22-4480-AF18-F89BB99CD95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blohi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/>
              <a:t>Об одном аргументе против «социалистической демократии»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По поводу идей «антикапиталистических левых</a:t>
            </a:r>
            <a:r>
              <a:rPr lang="ru-RU" sz="2000" dirty="0" smtClean="0">
                <a:solidFill>
                  <a:schemeClr val="tx1"/>
                </a:solidFill>
              </a:rPr>
              <a:t>»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XI </a:t>
            </a:r>
            <a:r>
              <a:rPr lang="ru-RU" sz="1600" dirty="0" smtClean="0">
                <a:solidFill>
                  <a:schemeClr val="tx1"/>
                </a:solidFill>
              </a:rPr>
              <a:t>Лебедевские чтения</a:t>
            </a:r>
          </a:p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23 мая 2015</a:t>
            </a:r>
          </a:p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Николай Блохин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hlinkClick r:id="rId2"/>
              </a:rPr>
              <a:t>nblohin@gmail.com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ru-RU" sz="1600" dirty="0" smtClean="0">
              <a:solidFill>
                <a:schemeClr val="tx1"/>
              </a:solidFill>
            </a:endParaRPr>
          </a:p>
          <a:p>
            <a:pPr algn="ctr"/>
            <a:endParaRPr lang="ru-RU" sz="2000" dirty="0" smtClean="0">
              <a:solidFill>
                <a:schemeClr val="tx1"/>
              </a:solidFill>
            </a:endParaRPr>
          </a:p>
          <a:p>
            <a:endParaRPr lang="ru-RU" sz="2000" dirty="0" smtClean="0">
              <a:solidFill>
                <a:schemeClr val="tx1"/>
              </a:solidFill>
            </a:endParaRPr>
          </a:p>
          <a:p>
            <a:endParaRPr lang="ru-R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Неопределенность и ошибки действующего человека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«Наше невежество … заражает всё человеческое поведение неопределенностью» (Мизес, 2005).</a:t>
            </a:r>
          </a:p>
          <a:p>
            <a:r>
              <a:rPr lang="ru-RU" dirty="0" smtClean="0"/>
              <a:t>Человек не знает всех фактов мира, и не знает, какие из неизвестных фактов повлияют на реализацию его планов.</a:t>
            </a:r>
          </a:p>
          <a:p>
            <a:r>
              <a:rPr lang="ru-RU" dirty="0" smtClean="0"/>
              <a:t>Ошибка – это расхождение между фактами мира, и ожиданиями человека. </a:t>
            </a:r>
          </a:p>
          <a:p>
            <a:r>
              <a:rPr lang="ru-RU" dirty="0" smtClean="0"/>
              <a:t>Каждый человек безошибочен </a:t>
            </a:r>
            <a:r>
              <a:rPr lang="en-US" dirty="0" smtClean="0"/>
              <a:t>ex ante. </a:t>
            </a:r>
            <a:r>
              <a:rPr lang="ru-RU" dirty="0" smtClean="0"/>
              <a:t>Ни один человек не безошибочен </a:t>
            </a:r>
            <a:r>
              <a:rPr lang="en-US" dirty="0" smtClean="0"/>
              <a:t>ex post. </a:t>
            </a:r>
            <a:endParaRPr lang="ru-RU" dirty="0" smtClean="0"/>
          </a:p>
          <a:p>
            <a:r>
              <a:rPr lang="ru-RU" dirty="0" smtClean="0"/>
              <a:t>По каждому практически значимому вопросу найдутся люди, придерживающиеся ошибочных суждений.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Ошибочные суждения и планирование на основе консенсуса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Аспекты процесса согласования: А) обмен идеями, приводящий к изменению позиций сторон, Б) поиск компромисса между различными позициями.</a:t>
            </a:r>
          </a:p>
          <a:p>
            <a:r>
              <a:rPr lang="ru-RU" dirty="0" smtClean="0"/>
              <a:t>Обмен идеями: распространяются не только правильные, но и ошибочные идеи. </a:t>
            </a:r>
            <a:r>
              <a:rPr lang="ru-RU" dirty="0" smtClean="0"/>
              <a:t> </a:t>
            </a:r>
            <a:endParaRPr lang="ru-RU" dirty="0" smtClean="0"/>
          </a:p>
          <a:p>
            <a:r>
              <a:rPr lang="ru-RU" dirty="0" smtClean="0"/>
              <a:t>Не только в начале, но и в </a:t>
            </a:r>
            <a:r>
              <a:rPr lang="ru-RU" dirty="0" smtClean="0"/>
              <a:t> </a:t>
            </a:r>
            <a:r>
              <a:rPr lang="ru-RU" dirty="0" smtClean="0"/>
              <a:t>процесса согласования часть граждан ошибается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 обсуждении предложения </a:t>
            </a:r>
            <a:r>
              <a:rPr lang="en-US" dirty="0" smtClean="0"/>
              <a:t>X </a:t>
            </a:r>
            <a:r>
              <a:rPr lang="ru-RU" dirty="0" smtClean="0"/>
              <a:t>в социалистическом сообществе должны быть учтены суждения всех граждан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После реализации, любой принятый всеми план действий окажется ошибочным с точки зрения большей или меньшей части граждан.</a:t>
            </a:r>
          </a:p>
          <a:p>
            <a:r>
              <a:rPr lang="ru-RU" dirty="0" smtClean="0"/>
              <a:t>Многие потенциально полезные планы действия не будут реализованы.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Человеческие ошибки и экономические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Всеобщее </a:t>
            </a:r>
            <a:r>
              <a:rPr lang="ru-RU" dirty="0" smtClean="0"/>
              <a:t>участие (координация посредством переговоров) </a:t>
            </a:r>
            <a:r>
              <a:rPr lang="ru-RU" dirty="0" smtClean="0"/>
              <a:t>– любое полезное предложение портится или блокируется чьими-то ошибками на стадии обсуждения.</a:t>
            </a:r>
          </a:p>
          <a:p>
            <a:r>
              <a:rPr lang="ru-RU" dirty="0" smtClean="0"/>
              <a:t>Централизованное управление – и полезные, и ошибочные планы имеет возможность разрабатывать только центр. Актуальность аргументов </a:t>
            </a:r>
            <a:r>
              <a:rPr lang="ru-RU" dirty="0" err="1" smtClean="0"/>
              <a:t>Мизеса</a:t>
            </a:r>
            <a:r>
              <a:rPr lang="ru-RU" dirty="0" smtClean="0"/>
              <a:t> и </a:t>
            </a:r>
            <a:r>
              <a:rPr lang="ru-RU" dirty="0" err="1" smtClean="0"/>
              <a:t>Хайека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Система, основанная на частной собственности – реализация множества независимых планов. Люди совершают ошибки, но наряду с ошибочными, реализуются и оптимальные планы. 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000" dirty="0" err="1" smtClean="0"/>
              <a:t>Alchian</a:t>
            </a:r>
            <a:r>
              <a:rPr lang="en-US" sz="2000" dirty="0" smtClean="0"/>
              <a:t>, </a:t>
            </a:r>
            <a:r>
              <a:rPr lang="en-US" sz="2000" dirty="0" err="1" smtClean="0"/>
              <a:t>Armen</a:t>
            </a:r>
            <a:r>
              <a:rPr lang="en-US" sz="2000" dirty="0" smtClean="0"/>
              <a:t> A. &amp; </a:t>
            </a:r>
            <a:r>
              <a:rPr lang="en-US" sz="2000" dirty="0" err="1" smtClean="0"/>
              <a:t>Demsetz</a:t>
            </a:r>
            <a:r>
              <a:rPr lang="en-US" sz="2000" dirty="0" smtClean="0"/>
              <a:t>, Harold, “Production, Information Costs, and Economic Organization” // The American Economic Review,  Vol. 62, </a:t>
            </a:r>
            <a:r>
              <a:rPr lang="ru-RU" sz="2000" dirty="0" smtClean="0"/>
              <a:t>№</a:t>
            </a:r>
            <a:r>
              <a:rPr lang="en-US" sz="2000" dirty="0" smtClean="0"/>
              <a:t>. 5 (December, 1972)</a:t>
            </a:r>
            <a:endParaRPr lang="ru-RU" sz="2000" dirty="0" smtClean="0"/>
          </a:p>
          <a:p>
            <a:r>
              <a:rPr lang="en-US" sz="2000" dirty="0" err="1" smtClean="0"/>
              <a:t>Callinicos</a:t>
            </a:r>
            <a:r>
              <a:rPr lang="en-US" sz="2000" dirty="0" smtClean="0"/>
              <a:t>, Alex “Alternatives to Neo-Liberalism” // Socialist Review, </a:t>
            </a:r>
            <a:r>
              <a:rPr lang="ru-RU" sz="2000" dirty="0" smtClean="0"/>
              <a:t>№308 (</a:t>
            </a:r>
            <a:r>
              <a:rPr lang="en-US" sz="2000" dirty="0" smtClean="0"/>
              <a:t>July – August 2006)</a:t>
            </a:r>
            <a:endParaRPr lang="ru-RU" sz="2000" dirty="0" smtClean="0"/>
          </a:p>
          <a:p>
            <a:r>
              <a:rPr lang="en-US" sz="2000" dirty="0" err="1" smtClean="0"/>
              <a:t>Demsetz</a:t>
            </a:r>
            <a:r>
              <a:rPr lang="en-US" sz="2000" dirty="0" smtClean="0"/>
              <a:t>, Harold “Toward a Theory of Property Rights” // The American Economic Review, Vol. 57, </a:t>
            </a:r>
            <a:r>
              <a:rPr lang="ru-RU" sz="2000" dirty="0" smtClean="0"/>
              <a:t>№</a:t>
            </a:r>
            <a:r>
              <a:rPr lang="en-US" sz="2000" dirty="0" smtClean="0"/>
              <a:t>. 2, (May, 1967) </a:t>
            </a:r>
          </a:p>
          <a:p>
            <a:r>
              <a:rPr lang="en-US" sz="2000" dirty="0" smtClean="0"/>
              <a:t>Devine, Pat “Participatory Planning Through Negotiated Coordination” // Science &amp; Society, Vol.66</a:t>
            </a:r>
            <a:r>
              <a:rPr lang="ru-RU" sz="2000" dirty="0" smtClean="0"/>
              <a:t> №1</a:t>
            </a:r>
            <a:r>
              <a:rPr lang="en-US" sz="2000" dirty="0" smtClean="0"/>
              <a:t> (Spring 2002)</a:t>
            </a:r>
            <a:endParaRPr lang="ru-RU" sz="2000" dirty="0" smtClean="0"/>
          </a:p>
          <a:p>
            <a:r>
              <a:rPr lang="en-US" sz="2000" dirty="0" smtClean="0"/>
              <a:t>Grossman, Sanford J. &amp; Hart, Oliver D. “The Costs and Benefits of Ownership: A Theory of Vertical and Lateral Integration” // The Journal of Political Economy, 1986, Vol. 94, </a:t>
            </a:r>
            <a:r>
              <a:rPr lang="ru-RU" sz="2000" dirty="0" smtClean="0"/>
              <a:t>№</a:t>
            </a:r>
            <a:r>
              <a:rPr lang="en-US" sz="2000" dirty="0" smtClean="0"/>
              <a:t>. 4</a:t>
            </a:r>
            <a:endParaRPr lang="ru-RU" sz="2000" dirty="0" smtClean="0"/>
          </a:p>
          <a:p>
            <a:r>
              <a:rPr lang="en-US" sz="2000" dirty="0" smtClean="0"/>
              <a:t>Hayek, Friedrich A. “Individualism and Economic Order”. The University of Chicago Press Chicago, Illinois, U.S.A., 1948 </a:t>
            </a:r>
            <a:endParaRPr lang="ru-RU" sz="2000" dirty="0" smtClean="0"/>
          </a:p>
          <a:p>
            <a:r>
              <a:rPr lang="en-US" sz="2000" dirty="0" smtClean="0"/>
              <a:t>Mandel, Ernest “Dictatorship of the Proletariat and Socialist Democracy”. Part I, 1985 (12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Congress of the IV International)</a:t>
            </a:r>
            <a:endParaRPr lang="ru-RU" sz="2000" dirty="0" smtClean="0"/>
          </a:p>
          <a:p>
            <a:r>
              <a:rPr lang="en-US" sz="2000" dirty="0" err="1" smtClean="0"/>
              <a:t>Mises</a:t>
            </a:r>
            <a:r>
              <a:rPr lang="en-US" sz="2000" dirty="0" smtClean="0"/>
              <a:t>, Ludwig von "Economic Calculation in the Socialist Commonwealth". Ludwig von </a:t>
            </a:r>
            <a:r>
              <a:rPr lang="en-US" sz="2000" dirty="0" err="1" smtClean="0"/>
              <a:t>Mises</a:t>
            </a:r>
            <a:r>
              <a:rPr lang="en-US" sz="2000" dirty="0" smtClean="0"/>
              <a:t> Institute, Auburn, Alabama, </a:t>
            </a:r>
            <a:r>
              <a:rPr lang="en-US" sz="2000" dirty="0" smtClean="0"/>
              <a:t>1990</a:t>
            </a:r>
          </a:p>
          <a:p>
            <a:r>
              <a:rPr lang="ru-RU" sz="2000" dirty="0" err="1" smtClean="0"/>
              <a:t>Каллиникос</a:t>
            </a:r>
            <a:r>
              <a:rPr lang="ru-RU" sz="2000" dirty="0" smtClean="0"/>
              <a:t>, Алекс «Антикапиталистический манифест».  М.: </a:t>
            </a:r>
            <a:r>
              <a:rPr lang="ru-RU" sz="2000" dirty="0" err="1" smtClean="0"/>
              <a:t>Праксис</a:t>
            </a:r>
            <a:r>
              <a:rPr lang="ru-RU" sz="2000" dirty="0" smtClean="0"/>
              <a:t>, 2005</a:t>
            </a:r>
            <a:endParaRPr lang="ru-RU" sz="2000" dirty="0" smtClean="0"/>
          </a:p>
          <a:p>
            <a:r>
              <a:rPr lang="ru-RU" sz="2000" dirty="0" smtClean="0"/>
              <a:t>Мизес, Л. фон, "Человеческая деятельность. Трактат по экономической теории". Челябинск: Социум, </a:t>
            </a:r>
            <a:r>
              <a:rPr lang="ru-RU" sz="2000" dirty="0" smtClean="0"/>
              <a:t>2005</a:t>
            </a:r>
            <a:endParaRPr lang="en-US" sz="2000" dirty="0" smtClean="0"/>
          </a:p>
          <a:p>
            <a:r>
              <a:rPr lang="ru-RU" sz="2000" dirty="0" smtClean="0"/>
              <a:t>Троцкий, Л.Д. «Советское хозяйство в опасности» // Бюллетень оппозиции (большевиков-ленинцев), №31 (1932)</a:t>
            </a:r>
          </a:p>
          <a:p>
            <a:r>
              <a:rPr lang="ru-RU" sz="2000" dirty="0" smtClean="0"/>
              <a:t>Троцкий Л.Д. «Агония капитализма и программа Четвертого Интернационала» // Бюллетень оппозиции (большевиков-ленинцев), №№66-67 (май-июнь 1938)</a:t>
            </a:r>
          </a:p>
          <a:p>
            <a:endParaRPr lang="ru-RU" sz="2000" dirty="0" smtClean="0"/>
          </a:p>
          <a:p>
            <a:endParaRPr lang="ru-RU" sz="2000" u="sng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u="sng" dirty="0" smtClean="0"/>
          </a:p>
          <a:p>
            <a:endParaRPr lang="ru-RU" u="sng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Кто такие «антикапиталистические левые»-1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 smtClean="0"/>
              <a:t>Несколько радикальных левых партий и организаций; особенно заметны в Европе. В 2000-е годы </a:t>
            </a:r>
            <a:r>
              <a:rPr lang="ru-RU" sz="2800" dirty="0" smtClean="0"/>
              <a:t>– конференции  </a:t>
            </a:r>
            <a:r>
              <a:rPr lang="ru-RU" sz="2800" dirty="0" smtClean="0"/>
              <a:t>«Европейских анти капиталистических левых» (</a:t>
            </a:r>
            <a:r>
              <a:rPr lang="en-US" sz="2800" dirty="0" smtClean="0"/>
              <a:t>EACL</a:t>
            </a:r>
            <a:r>
              <a:rPr lang="en-US" sz="2800" dirty="0" smtClean="0"/>
              <a:t>)</a:t>
            </a:r>
            <a:r>
              <a:rPr lang="ru-RU" dirty="0" smtClean="0"/>
              <a:t>. В </a:t>
            </a:r>
            <a:r>
              <a:rPr lang="ru-RU" dirty="0" smtClean="0"/>
              <a:t>новом десятилетии </a:t>
            </a:r>
            <a:r>
              <a:rPr lang="ru-RU" dirty="0" smtClean="0"/>
              <a:t>те же организации –</a:t>
            </a:r>
            <a:r>
              <a:rPr lang="ru-RU" dirty="0" smtClean="0"/>
              <a:t> активные  </a:t>
            </a:r>
            <a:r>
              <a:rPr lang="ru-RU" dirty="0" smtClean="0"/>
              <a:t>участники «движения против жесткой экономии». </a:t>
            </a:r>
            <a:endParaRPr lang="ru-RU" sz="2800" dirty="0" smtClean="0"/>
          </a:p>
          <a:p>
            <a:r>
              <a:rPr lang="ru-RU" sz="2800" dirty="0" smtClean="0"/>
              <a:t>Организации: Левый блок (Португалия), Новая антикапиталистическая партия (Франция), Красно-зеленый альянс (Дания), ряд мелких групп в других странах</a:t>
            </a:r>
          </a:p>
          <a:p>
            <a:r>
              <a:rPr lang="ru-RU" dirty="0" smtClean="0"/>
              <a:t>СИН (Греция) – были наблюдателями в </a:t>
            </a:r>
            <a:r>
              <a:rPr lang="en-US" dirty="0" smtClean="0"/>
              <a:t>EACL</a:t>
            </a:r>
            <a:r>
              <a:rPr lang="ru-RU" sz="2800" dirty="0" smtClean="0"/>
              <a:t>  </a:t>
            </a:r>
            <a:endParaRPr lang="ru-RU" sz="2800" dirty="0" smtClean="0"/>
          </a:p>
          <a:p>
            <a:r>
              <a:rPr lang="ru-RU" dirty="0" smtClean="0"/>
              <a:t>Участники </a:t>
            </a:r>
            <a:r>
              <a:rPr lang="en-US" dirty="0" smtClean="0"/>
              <a:t>EACL </a:t>
            </a:r>
            <a:r>
              <a:rPr lang="ru-RU" dirty="0" smtClean="0"/>
              <a:t>входят в состав</a:t>
            </a:r>
            <a:r>
              <a:rPr lang="ru-RU" sz="2800" dirty="0" smtClean="0"/>
              <a:t> </a:t>
            </a:r>
            <a:r>
              <a:rPr lang="ru-RU" sz="2800" dirty="0" smtClean="0"/>
              <a:t>радикальных левых коалиций: СИРИЗА (Греция), Левого фронта (Франция), </a:t>
            </a:r>
            <a:r>
              <a:rPr lang="en-US" sz="2800" dirty="0" err="1" smtClean="0"/>
              <a:t>Podemos</a:t>
            </a:r>
            <a:r>
              <a:rPr lang="en-US" sz="2800" dirty="0" smtClean="0"/>
              <a:t> </a:t>
            </a:r>
            <a:r>
              <a:rPr lang="ru-RU" sz="2800" dirty="0" smtClean="0"/>
              <a:t>(Испания)</a:t>
            </a:r>
            <a:endParaRPr lang="ru-RU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Кто такие антикапиталистические левые-2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Наследники левых критиков «реального социализма».</a:t>
            </a:r>
          </a:p>
          <a:p>
            <a:r>
              <a:rPr lang="ru-RU" dirty="0" smtClean="0"/>
              <a:t>Сплав троцкистов, левых социалистов, </a:t>
            </a:r>
            <a:r>
              <a:rPr lang="ru-RU" dirty="0" err="1" smtClean="0"/>
              <a:t>маоистов</a:t>
            </a:r>
            <a:r>
              <a:rPr lang="ru-RU" dirty="0" smtClean="0"/>
              <a:t>, и др.</a:t>
            </a:r>
          </a:p>
          <a:p>
            <a:r>
              <a:rPr lang="ru-RU" dirty="0" smtClean="0"/>
              <a:t>Активная роль троцкистских тенденций: «Четвертый </a:t>
            </a:r>
            <a:r>
              <a:rPr lang="ru-RU" dirty="0" smtClean="0"/>
              <a:t>Интернационал» (ОС) и «Международная социалистическая тенденция»</a:t>
            </a:r>
          </a:p>
          <a:p>
            <a:r>
              <a:rPr lang="ru-RU" dirty="0" smtClean="0"/>
              <a:t>Новые политические </a:t>
            </a:r>
            <a:r>
              <a:rPr lang="ru-RU" dirty="0" smtClean="0"/>
              <a:t>возможности для радикальных левых </a:t>
            </a:r>
            <a:r>
              <a:rPr lang="ru-RU" dirty="0" smtClean="0"/>
              <a:t>после краха СССР и его </a:t>
            </a:r>
            <a:r>
              <a:rPr lang="ru-RU" dirty="0" smtClean="0"/>
              <a:t>союзников. Перестройка </a:t>
            </a:r>
            <a:r>
              <a:rPr lang="ru-RU" dirty="0" smtClean="0"/>
              <a:t>левого края политического спектра – ПКВ (Италия), </a:t>
            </a:r>
            <a:r>
              <a:rPr lang="en-US" dirty="0" smtClean="0"/>
              <a:t>NPA, </a:t>
            </a:r>
            <a:r>
              <a:rPr lang="ru-RU" dirty="0" smtClean="0"/>
              <a:t>Левый </a:t>
            </a:r>
            <a:r>
              <a:rPr lang="ru-RU" dirty="0" smtClean="0"/>
              <a:t>фронт (Франция), СИРИЗА (Греция), </a:t>
            </a:r>
            <a:r>
              <a:rPr lang="ru-RU" dirty="0" smtClean="0"/>
              <a:t>и др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Всеобщее участие против частной собственности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Почему левых не впечатляют антисоциалистические аргументы </a:t>
            </a:r>
            <a:r>
              <a:rPr lang="ru-RU" dirty="0" err="1" smtClean="0"/>
              <a:t>Мизеса</a:t>
            </a:r>
            <a:r>
              <a:rPr lang="ru-RU" dirty="0" smtClean="0"/>
              <a:t> и </a:t>
            </a:r>
            <a:r>
              <a:rPr lang="ru-RU" dirty="0" err="1" smtClean="0"/>
              <a:t>Хайека</a:t>
            </a:r>
            <a:r>
              <a:rPr lang="ru-RU" dirty="0" smtClean="0"/>
              <a:t>? </a:t>
            </a:r>
          </a:p>
          <a:p>
            <a:r>
              <a:rPr lang="ru-RU" dirty="0" smtClean="0"/>
              <a:t>Идеология всех радикальных левых: цель – упразднение частной собственности; централизованное планирование – только (одно из возможных) средств.</a:t>
            </a:r>
          </a:p>
          <a:p>
            <a:r>
              <a:rPr lang="ru-RU" dirty="0" smtClean="0"/>
              <a:t>Только аргументы за частную собственность </a:t>
            </a:r>
            <a:r>
              <a:rPr lang="ru-RU" dirty="0" smtClean="0"/>
              <a:t>являются аргументами </a:t>
            </a:r>
            <a:r>
              <a:rPr lang="ru-RU" dirty="0" smtClean="0"/>
              <a:t>против радикальных левых </a:t>
            </a:r>
          </a:p>
          <a:p>
            <a:r>
              <a:rPr lang="ru-RU" dirty="0" smtClean="0"/>
              <a:t>Частная собственность – право остаточного контроля над ресурсом (</a:t>
            </a:r>
            <a:r>
              <a:rPr lang="en-US" dirty="0" smtClean="0"/>
              <a:t>Grossman &amp; Hart, 1986</a:t>
            </a:r>
            <a:r>
              <a:rPr lang="ru-RU" dirty="0" smtClean="0"/>
              <a:t>)</a:t>
            </a:r>
          </a:p>
          <a:p>
            <a:r>
              <a:rPr lang="ru-RU" dirty="0" smtClean="0"/>
              <a:t>С точки зрения левых частная </a:t>
            </a:r>
            <a:r>
              <a:rPr lang="ru-RU" dirty="0" smtClean="0"/>
              <a:t>собственность </a:t>
            </a:r>
            <a:r>
              <a:rPr lang="ru-RU" dirty="0" smtClean="0"/>
              <a:t>– это  дискриминация (у Иванова есть право остаточного контроля над ресурсом </a:t>
            </a:r>
            <a:r>
              <a:rPr lang="en-US" dirty="0" smtClean="0"/>
              <a:t>Z</a:t>
            </a:r>
            <a:r>
              <a:rPr lang="ru-RU" dirty="0" smtClean="0"/>
              <a:t>, а у Петрова – нет). </a:t>
            </a:r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«Социалистическая демократия»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Предыстория: Л.Д. Троцкий – «Советское хозяйство в опасности» (1932), «Агония капитализма и задачи </a:t>
            </a:r>
            <a:r>
              <a:rPr lang="en-US" dirty="0" smtClean="0"/>
              <a:t>IV </a:t>
            </a:r>
            <a:r>
              <a:rPr lang="ru-RU" dirty="0" smtClean="0"/>
              <a:t>Интернационала» (1938)</a:t>
            </a:r>
          </a:p>
          <a:p>
            <a:r>
              <a:rPr lang="ru-RU" dirty="0" smtClean="0"/>
              <a:t>Поздний троцкизм: «Диктатура пролетариата и социалистическая демократия» (</a:t>
            </a:r>
            <a:r>
              <a:rPr lang="en-US" dirty="0" smtClean="0"/>
              <a:t>Mandel, 1985).</a:t>
            </a:r>
            <a:endParaRPr lang="ru-RU" dirty="0" smtClean="0"/>
          </a:p>
          <a:p>
            <a:r>
              <a:rPr lang="ru-RU" dirty="0" smtClean="0"/>
              <a:t>О</a:t>
            </a:r>
            <a:r>
              <a:rPr lang="ru-RU" dirty="0" smtClean="0"/>
              <a:t>тличия </a:t>
            </a:r>
            <a:r>
              <a:rPr lang="ru-RU" dirty="0" smtClean="0"/>
              <a:t>от советской модели.</a:t>
            </a:r>
          </a:p>
          <a:p>
            <a:r>
              <a:rPr lang="ru-RU" dirty="0" smtClean="0"/>
              <a:t>Отличия от синдикализма.  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Социалистическая демократия в экономике: основные черты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Троцкий: взаимодействие трех элементов - централизованного планирования, рынка, «советской демократии» (советы, профсоюзы, заводские комитеты, потребительская кооперация).</a:t>
            </a:r>
          </a:p>
          <a:p>
            <a:r>
              <a:rPr lang="ru-RU" dirty="0" smtClean="0"/>
              <a:t>Эрнест </a:t>
            </a:r>
            <a:r>
              <a:rPr lang="ru-RU" dirty="0" err="1" smtClean="0"/>
              <a:t>Мандель</a:t>
            </a:r>
            <a:r>
              <a:rPr lang="ru-RU" dirty="0" smtClean="0"/>
              <a:t> – «диалектическое сочетание централизации и децентрализации».</a:t>
            </a:r>
          </a:p>
          <a:p>
            <a:r>
              <a:rPr lang="ru-RU" dirty="0" smtClean="0"/>
              <a:t>Алекс </a:t>
            </a:r>
            <a:r>
              <a:rPr lang="ru-RU" dirty="0" err="1" smtClean="0"/>
              <a:t>Каллиникос</a:t>
            </a:r>
            <a:r>
              <a:rPr lang="ru-RU" dirty="0" smtClean="0"/>
              <a:t>: «демократическое самоуправление работников национализированных предприятий совместно с потребителями их продукции» (</a:t>
            </a:r>
            <a:r>
              <a:rPr lang="en-US" dirty="0" err="1" smtClean="0"/>
              <a:t>Callinicos</a:t>
            </a:r>
            <a:r>
              <a:rPr lang="en-US" dirty="0" smtClean="0"/>
              <a:t>, 2006)</a:t>
            </a:r>
            <a:endParaRPr lang="ru-RU" dirty="0" smtClean="0"/>
          </a:p>
          <a:p>
            <a:r>
              <a:rPr lang="ru-RU" dirty="0" smtClean="0"/>
              <a:t>Пэт </a:t>
            </a:r>
            <a:r>
              <a:rPr lang="ru-RU" dirty="0" err="1" smtClean="0"/>
              <a:t>Девайн</a:t>
            </a:r>
            <a:r>
              <a:rPr lang="ru-RU" dirty="0" smtClean="0"/>
              <a:t>: «координация посредством переговоров»  (</a:t>
            </a:r>
            <a:r>
              <a:rPr lang="en-US" dirty="0" smtClean="0"/>
              <a:t>Devine, 2002)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Координация посредством переговоров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 smtClean="0"/>
              <a:t>Девайн</a:t>
            </a:r>
            <a:r>
              <a:rPr lang="ru-RU" dirty="0" smtClean="0"/>
              <a:t>: «</a:t>
            </a:r>
            <a:r>
              <a:rPr lang="ru-RU" b="1" dirty="0" smtClean="0"/>
              <a:t>Предприятия находятся в общей собственности </a:t>
            </a:r>
            <a:r>
              <a:rPr lang="en-US" b="1" dirty="0" smtClean="0"/>
              <a:t> </a:t>
            </a:r>
            <a:r>
              <a:rPr lang="ru-RU" b="1" dirty="0" smtClean="0"/>
              <a:t>тех</a:t>
            </a:r>
            <a:r>
              <a:rPr lang="ru-RU" b="1" dirty="0" smtClean="0"/>
              <a:t>, на кого оказывает воздействие их деятельность</a:t>
            </a:r>
            <a:r>
              <a:rPr lang="ru-RU" dirty="0" smtClean="0"/>
              <a:t>». </a:t>
            </a:r>
          </a:p>
          <a:p>
            <a:r>
              <a:rPr lang="ru-RU" dirty="0" smtClean="0"/>
              <a:t>Коллективная собственность сети групп, в том числе работников предприятия,  работников других предприятий этой же отрасли, основных поставщиков и потребителей, жителей региона, </a:t>
            </a:r>
            <a:r>
              <a:rPr lang="ru-RU" dirty="0" smtClean="0"/>
              <a:t>борц</a:t>
            </a:r>
            <a:r>
              <a:rPr lang="ru-RU" dirty="0" smtClean="0"/>
              <a:t>ов</a:t>
            </a:r>
            <a:r>
              <a:rPr lang="ru-RU" dirty="0" smtClean="0"/>
              <a:t> </a:t>
            </a:r>
            <a:r>
              <a:rPr lang="ru-RU" dirty="0" smtClean="0"/>
              <a:t>за равные возможности, </a:t>
            </a:r>
            <a:r>
              <a:rPr lang="ru-RU" dirty="0" smtClean="0"/>
              <a:t>экологических активистов, </a:t>
            </a:r>
            <a:r>
              <a:rPr lang="ru-RU" dirty="0" smtClean="0"/>
              <a:t>и </a:t>
            </a:r>
            <a:r>
              <a:rPr lang="ru-RU" dirty="0" smtClean="0"/>
              <a:t>любых других заинтересованных сторон. </a:t>
            </a:r>
            <a:endParaRPr lang="ru-RU" dirty="0" smtClean="0"/>
          </a:p>
          <a:p>
            <a:r>
              <a:rPr lang="ru-RU" dirty="0" smtClean="0"/>
              <a:t> Приемлема ли такая альтернатива частной собственности?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 smtClean="0"/>
              <a:t>Сомнительный аргумент</a:t>
            </a:r>
            <a:r>
              <a:rPr lang="en-US" sz="3600" dirty="0" smtClean="0"/>
              <a:t> </a:t>
            </a:r>
            <a:r>
              <a:rPr lang="ru-RU" sz="3600" dirty="0" smtClean="0"/>
              <a:t>за частную собственность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Понижение транзакционных издержек благодаря частной собственности, в т.ч.:</a:t>
            </a:r>
          </a:p>
          <a:p>
            <a:r>
              <a:rPr lang="ru-RU" dirty="0" smtClean="0"/>
              <a:t>Упрощение заключения сделок (</a:t>
            </a:r>
            <a:r>
              <a:rPr lang="en-US" dirty="0" err="1" smtClean="0"/>
              <a:t>Demsetz</a:t>
            </a:r>
            <a:r>
              <a:rPr lang="en-US" dirty="0" smtClean="0"/>
              <a:t>, 1967)</a:t>
            </a:r>
            <a:endParaRPr lang="ru-RU" dirty="0" smtClean="0"/>
          </a:p>
          <a:p>
            <a:r>
              <a:rPr lang="ru-RU" dirty="0" smtClean="0"/>
              <a:t>Противодействие отлыниванию от работы (</a:t>
            </a:r>
            <a:r>
              <a:rPr lang="en-US" dirty="0" err="1" smtClean="0"/>
              <a:t>Alchian</a:t>
            </a:r>
            <a:r>
              <a:rPr lang="en-US" dirty="0" smtClean="0"/>
              <a:t> &amp; </a:t>
            </a:r>
            <a:r>
              <a:rPr lang="en-US" dirty="0" err="1" smtClean="0"/>
              <a:t>Demsetz</a:t>
            </a:r>
            <a:r>
              <a:rPr lang="en-US" dirty="0" smtClean="0"/>
              <a:t>, 1972)</a:t>
            </a:r>
            <a:endParaRPr lang="ru-RU" dirty="0" smtClean="0"/>
          </a:p>
          <a:p>
            <a:r>
              <a:rPr lang="ru-RU" dirty="0" smtClean="0"/>
              <a:t>Зависимость этого аргумента от ценностных суждений: что является издержками, а что нет? Субъективный характер издержек. </a:t>
            </a:r>
          </a:p>
          <a:p>
            <a:r>
              <a:rPr lang="ru-RU" dirty="0" smtClean="0"/>
              <a:t>Контраргумент левых – равенство, участие в принятии решений, контроль над собственным временем важнее максимизации производства.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/>
              <a:t>Мысленный эксперимент – планирование на основе консенсуса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Дано социалистическое </a:t>
            </a:r>
            <a:r>
              <a:rPr lang="ru-RU" dirty="0" smtClean="0"/>
              <a:t>сообщество; </a:t>
            </a:r>
            <a:r>
              <a:rPr lang="ru-RU" dirty="0" smtClean="0"/>
              <a:t>в частной собственности только тела граждан. </a:t>
            </a:r>
          </a:p>
          <a:p>
            <a:r>
              <a:rPr lang="ru-RU" dirty="0" smtClean="0"/>
              <a:t>Все прочие ресурсы – в общей собственности.</a:t>
            </a:r>
          </a:p>
          <a:p>
            <a:r>
              <a:rPr lang="ru-RU" dirty="0" smtClean="0"/>
              <a:t>Любой план действий реализуется только при условии общего одобрения.</a:t>
            </a:r>
          </a:p>
          <a:p>
            <a:r>
              <a:rPr lang="ru-RU" dirty="0" smtClean="0"/>
              <a:t>Все граждане считают приемлемыми высокие транзакционные издержки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316</TotalTime>
  <Words>882</Words>
  <Application>Microsoft Office PowerPoint</Application>
  <PresentationFormat>Экран (4:3)</PresentationFormat>
  <Paragraphs>87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Городская</vt:lpstr>
      <vt:lpstr>Об одном аргументе против «социалистической демократии»</vt:lpstr>
      <vt:lpstr>Кто такие «антикапиталистические левые»-1</vt:lpstr>
      <vt:lpstr>Кто такие антикапиталистические левые-2</vt:lpstr>
      <vt:lpstr>Всеобщее участие против частной собственности</vt:lpstr>
      <vt:lpstr>«Социалистическая демократия»</vt:lpstr>
      <vt:lpstr>Социалистическая демократия в экономике: основные черты </vt:lpstr>
      <vt:lpstr>Координация посредством переговоров</vt:lpstr>
      <vt:lpstr>Сомнительный аргумент за частную собственность</vt:lpstr>
      <vt:lpstr>Мысленный эксперимент – планирование на основе консенсуса</vt:lpstr>
      <vt:lpstr>Неопределенность и ошибки действующего человека</vt:lpstr>
      <vt:lpstr>Ошибочные суждения и планирование на основе консенсуса</vt:lpstr>
      <vt:lpstr>Человеческие ошибки и экономические системы</vt:lpstr>
      <vt:lpstr>Литература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46</cp:revision>
  <dcterms:created xsi:type="dcterms:W3CDTF">2015-05-09T16:55:42Z</dcterms:created>
  <dcterms:modified xsi:type="dcterms:W3CDTF">2015-05-23T18:51:36Z</dcterms:modified>
</cp:coreProperties>
</file>