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2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69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31B2AB1-5535-4E01-BAD2-89F05538BD84}" type="datetimeFigureOut">
              <a:rPr lang="ru-RU" smtClean="0"/>
              <a:t>23.05.2015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AB490A2D-8551-457A-81F2-30732AA19BF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2080" y="5157192"/>
            <a:ext cx="3592488" cy="1296144"/>
          </a:xfrm>
        </p:spPr>
        <p:txBody>
          <a:bodyPr>
            <a:normAutofit/>
          </a:bodyPr>
          <a:lstStyle/>
          <a:p>
            <a:pPr algn="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Александр Ковалёв,</a:t>
            </a:r>
          </a:p>
          <a:p>
            <a:pPr algn="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 Минск, Беларусь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052736"/>
            <a:ext cx="9144000" cy="2448272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Деньги и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liberum veto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 в Великом Княжестве Литовском,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или О </a:t>
            </a: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стране без узаконенного платёжного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средства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u\Pictures\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3056"/>
            <a:ext cx="266429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0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8496944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Монетная система ВКЛ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23528" y="1196752"/>
            <a:ext cx="8568952" cy="5256584"/>
          </a:xfrm>
        </p:spPr>
        <p:txBody>
          <a:bodyPr>
            <a:normAutofit fontScale="92500" lnSpcReduction="10000"/>
          </a:bodyPr>
          <a:lstStyle/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1.  Пражский грош, или роль случая в истории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2. Чекан в княжествах и приспособление торговли с соседями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Контрмарка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как инструмент информирования</a:t>
            </a: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4.  Собственный чекан ВКЛ: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пенязи (1380-е), гроши (1535-36), талеры (1580)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Использование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талеров с 1529. Универсал 1567.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1200"/>
              </a:spcAft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зимание налогов в чужой монете (!)</a:t>
            </a:r>
          </a:p>
        </p:txBody>
      </p:sp>
    </p:spTree>
    <p:extLst>
      <p:ext uri="{BB962C8B-B14F-4D97-AF65-F5344CB8AC3E}">
        <p14:creationId xmlns:p14="http://schemas.microsoft.com/office/powerpoint/2010/main" val="217212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/>
              <a:t>Организация чекана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23528" y="1124744"/>
            <a:ext cx="8568952" cy="5544616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1. Аренда монетных дворов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2. Приравнивание выпуска плохой монеты на княжеских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мынцах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к фальшивомонетничеству: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be-BY" sz="2800" i="1" dirty="0">
                <a:latin typeface="Times New Roman" pitchFamily="18" charset="0"/>
                <a:cs typeface="Times New Roman" pitchFamily="18" charset="0"/>
              </a:rPr>
              <a:t>«Тежъ хто бы монету нашу фалшовалъ, переправовалъ и обрезывалъ, такъ теж мынцары наши, которие золото, серебро и инъшую матерею, належачую и прислухаючую ку мынцы, фальшовали бы, зливали и мешали ку пожитку своему а ку шкоде речи посполитое, а того бы се на нихъ досветъчоно, тые мают быти на горле огнемъ карани без милосеръдья</a:t>
            </a:r>
            <a:r>
              <a:rPr lang="be-BY" sz="2800" i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(арт.17 Статута ВКЛ 1588 года)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1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74638"/>
            <a:ext cx="8003232" cy="778098"/>
          </a:xfrm>
        </p:spPr>
        <p:txBody>
          <a:bodyPr/>
          <a:lstStyle/>
          <a:p>
            <a:pPr algn="ctr"/>
            <a:r>
              <a:rPr lang="ru-RU" b="1" dirty="0" smtClean="0"/>
              <a:t>Эпизоды «порчи» </a:t>
            </a:r>
            <a:r>
              <a:rPr lang="ru-RU" b="1" dirty="0"/>
              <a:t>денег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539552" y="1124744"/>
            <a:ext cx="8143438" cy="5256584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1. Наследство королевы Боны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Сфорцы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или «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филипки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 и их выкуп казной по установленному курсу (!)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Шеляги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Тита Ливия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Бораттини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или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боратинки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«борьба» с ними – незаконные выпуски и установление публикой курса доплаты при расчетах ими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Тымфы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– «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недоталеры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» Андреаса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Тымфы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отказ публики от пользования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ими. </a:t>
            </a:r>
            <a:r>
              <a:rPr lang="ru-RU" sz="2800" dirty="0"/>
              <a:t>ICR («</a:t>
            </a:r>
            <a:r>
              <a:rPr lang="ru-RU" sz="2800" dirty="0" err="1"/>
              <a:t>Ioannes</a:t>
            </a:r>
            <a:r>
              <a:rPr lang="ru-RU" sz="2800" dirty="0"/>
              <a:t> </a:t>
            </a:r>
            <a:r>
              <a:rPr lang="ru-RU" sz="2800" dirty="0" err="1"/>
              <a:t>Casimirus</a:t>
            </a:r>
            <a:r>
              <a:rPr lang="ru-RU" sz="2800" dirty="0"/>
              <a:t> </a:t>
            </a:r>
            <a:r>
              <a:rPr lang="ru-RU" sz="2800" dirty="0" err="1"/>
              <a:t>Rex</a:t>
            </a:r>
            <a:r>
              <a:rPr lang="ru-RU" sz="2800" dirty="0"/>
              <a:t>» - «Ян Казимир король») как «</a:t>
            </a:r>
            <a:r>
              <a:rPr lang="ru-RU" sz="2800" dirty="0" err="1"/>
              <a:t>Initium</a:t>
            </a:r>
            <a:r>
              <a:rPr lang="ru-RU" sz="2800" dirty="0"/>
              <a:t> </a:t>
            </a:r>
            <a:r>
              <a:rPr lang="ru-RU" sz="2800" dirty="0" err="1"/>
              <a:t>calamitatis</a:t>
            </a:r>
            <a:r>
              <a:rPr lang="ru-RU" sz="2800" dirty="0"/>
              <a:t> </a:t>
            </a:r>
            <a:r>
              <a:rPr lang="ru-RU" sz="2800" dirty="0" err="1"/>
              <a:t>Regni</a:t>
            </a:r>
            <a:r>
              <a:rPr lang="ru-RU" sz="2800" dirty="0"/>
              <a:t>» - «Начало гибели государства»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2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algn="ctr"/>
            <a:r>
              <a:rPr lang="ru-RU" b="1" dirty="0" smtClean="0"/>
              <a:t>Правовые аспекты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40768"/>
            <a:ext cx="2080840" cy="2736304"/>
          </a:xfrm>
        </p:spPr>
      </p:pic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539552" y="1447800"/>
            <a:ext cx="8143438" cy="5077544"/>
          </a:xfrm>
        </p:spPr>
        <p:txBody>
          <a:bodyPr>
            <a:normAutofit/>
          </a:bodyPr>
          <a:lstStyle/>
          <a:p>
            <a:pPr marL="2252663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1. Статут ВКЛ о долгах: отсутствие срока давности, «наследование» и письменное оформление</a:t>
            </a:r>
          </a:p>
          <a:p>
            <a:pPr marL="2252663" indent="0">
              <a:buNone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2. Рассмотрение судами дел о долге и установление  инструментов оплаты долга:</a:t>
            </a:r>
          </a:p>
          <a:p>
            <a:pPr marL="88900" indent="0">
              <a:spcAft>
                <a:spcPts val="600"/>
              </a:spcAft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писар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господарский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Федка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Хребтович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выплачивает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Якубу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Довойновичу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долг в 40 золотых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вгорских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»</a:t>
            </a:r>
          </a:p>
          <a:p>
            <a:pPr marL="88900" indent="0" algn="just">
              <a:buNone/>
            </a:pP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«мещанин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Матвей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Охмистрович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имеет право требовать у мещанина Яна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Довойновича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возвращения долга «в двадцать золотых в золоте </a:t>
            </a:r>
            <a:r>
              <a:rPr lang="ru-RU" i="1" dirty="0" err="1">
                <a:latin typeface="Times New Roman" pitchFamily="18" charset="0"/>
                <a:cs typeface="Times New Roman" pitchFamily="18" charset="0"/>
              </a:rPr>
              <a:t>вгорских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 важных»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35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395536" y="274638"/>
            <a:ext cx="8568952" cy="922114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/>
              <a:t>Взаимодействие спонтанных порядков</a:t>
            </a:r>
            <a:endParaRPr lang="ru-RU" sz="3600" b="1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8640960" cy="525658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Выборная монархия и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представительская демократия  на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условиях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liberum veto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привели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к невозможности эффективного лоббирования монополизации чекана.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«Монетная регалия»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выглядела в условиях выборности Великого князя нелепо.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Отсутствие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монополии на чекан привело к достаточно твердым деньгам и редким попыткам их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порчи.</a:t>
            </a:r>
            <a:endParaRPr lang="ru-RU" sz="27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В условиях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выбора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в использовании любой иностранной валюты у представителей власти не возникало дополнительной «экономической» силы за счет мошенничества с деньгами, что позволило сформировать передовую правовую систему и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принять </a:t>
            </a:r>
            <a:r>
              <a:rPr lang="ru-RU" sz="2700" dirty="0">
                <a:latin typeface="Times New Roman" pitchFamily="18" charset="0"/>
                <a:cs typeface="Times New Roman" pitchFamily="18" charset="0"/>
              </a:rPr>
              <a:t>первую в Европе Конституцию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700" dirty="0"/>
          </a:p>
        </p:txBody>
      </p:sp>
    </p:spTree>
    <p:extLst>
      <p:ext uri="{BB962C8B-B14F-4D97-AF65-F5344CB8AC3E}">
        <p14:creationId xmlns:p14="http://schemas.microsoft.com/office/powerpoint/2010/main" val="341678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algn="ctr"/>
            <a:r>
              <a:rPr lang="ru-RU" b="1" dirty="0"/>
              <a:t>Язык и деньги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8424936" cy="1800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«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Грошы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» («деньги» на белорусском и украинском)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не могут быть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монополией Князя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: грош-то пражский!) 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284984"/>
            <a:ext cx="4203234" cy="3152427"/>
          </a:xfrm>
        </p:spPr>
      </p:pic>
      <p:pic>
        <p:nvPicPr>
          <p:cNvPr id="2051" name="Picture 3" descr="C:\Users\u\Pictures\1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284984"/>
            <a:ext cx="3032596" cy="321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algn="ctr"/>
            <a:r>
              <a:rPr lang="ru-RU" b="1" dirty="0" smtClean="0"/>
              <a:t>Привычка к монете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196752"/>
            <a:ext cx="8784976" cy="25922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1832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году был закрыт </a:t>
            </a:r>
            <a:r>
              <a:rPr lang="ru-RU" sz="3000" dirty="0" err="1">
                <a:latin typeface="Times New Roman" pitchFamily="18" charset="0"/>
                <a:cs typeface="Times New Roman" pitchFamily="18" charset="0"/>
              </a:rPr>
              <a:t>Виленский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университе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т</a:t>
            </a:r>
            <a:endParaRPr lang="ru-RU" sz="3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1839 – запрет униатства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1840 – прекращено действие 3 </a:t>
            </a:r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татута ВКЛ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1841 – российский рубль как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legal tender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45024"/>
            <a:ext cx="5832648" cy="2970762"/>
          </a:xfrm>
        </p:spPr>
      </p:pic>
    </p:spTree>
    <p:extLst>
      <p:ext uri="{BB962C8B-B14F-4D97-AF65-F5344CB8AC3E}">
        <p14:creationId xmlns:p14="http://schemas.microsoft.com/office/powerpoint/2010/main" val="416379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/>
          <a:lstStyle/>
          <a:p>
            <a:pPr algn="ctr"/>
            <a:r>
              <a:rPr lang="ru-RU" b="1" dirty="0" smtClean="0"/>
              <a:t>Вывод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1560" y="1196752"/>
            <a:ext cx="8071430" cy="5328592"/>
          </a:xfrm>
        </p:spPr>
        <p:txBody>
          <a:bodyPr>
            <a:normAutofit/>
          </a:bodyPr>
          <a:lstStyle/>
          <a:p>
            <a:pPr algn="just"/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Развитие спонтанных порядков уменьшает возможности присвоения государством функций, которые могут выполняться в рамках свободного общества – потому левиафан всегда будет противодействовать развитию любых, даже на первый взгляд незначимых, общественных инициатив. И потому общество должно отстаивать каждую инициативу, пусть даже она на первый взгляд не представляется важной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83568" y="620688"/>
            <a:ext cx="8060432" cy="5436096"/>
          </a:xfrm>
        </p:spPr>
        <p:txBody>
          <a:bodyPr/>
          <a:lstStyle/>
          <a:p>
            <a:pPr marL="0" indent="0" algn="just">
              <a:buNone/>
            </a:pPr>
            <a:r>
              <a:rPr lang="ru-RU" sz="4000" b="1" i="1" u="sng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 – продемонстрировать эффект сопряжения спонтанных порядков для взаимного поддержания данных общественных институтов против интервенционистского ухудшения правительством, которое творится вокруг нас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01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640"/>
            <a:ext cx="8784976" cy="144016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ru-RU" b="1" dirty="0" smtClean="0"/>
              <a:t>Этапы захвата государством денежной системы</a:t>
            </a:r>
            <a:r>
              <a:rPr lang="en-US" b="1" dirty="0" smtClean="0"/>
              <a:t> (</a:t>
            </a:r>
            <a:r>
              <a:rPr lang="ru-RU" b="1" dirty="0" err="1" smtClean="0"/>
              <a:t>М.Ротбард</a:t>
            </a:r>
            <a:r>
              <a:rPr lang="ru-RU" b="1" dirty="0" smtClean="0"/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832"/>
            <a:ext cx="8065268" cy="460779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ru-RU" sz="3200" b="1" dirty="0" smtClean="0">
                <a:latin typeface="Times New Roman" pitchFamily="18" charset="0"/>
              </a:rPr>
              <a:t>1. Биметаллизм,  или регулирование курса</a:t>
            </a:r>
          </a:p>
          <a:p>
            <a:pPr eaLnBrk="1" hangingPunct="1">
              <a:lnSpc>
                <a:spcPct val="90000"/>
              </a:lnSpc>
            </a:pPr>
            <a:endParaRPr lang="ru-RU" sz="3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3200" b="1" dirty="0" smtClean="0">
                <a:latin typeface="Times New Roman" pitchFamily="18" charset="0"/>
              </a:rPr>
              <a:t>2. Монополия на чекан</a:t>
            </a:r>
          </a:p>
          <a:p>
            <a:pPr eaLnBrk="1" hangingPunct="1">
              <a:lnSpc>
                <a:spcPct val="90000"/>
              </a:lnSpc>
            </a:pPr>
            <a:endParaRPr lang="ru-RU" sz="3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3200" b="1" dirty="0" smtClean="0">
                <a:latin typeface="Times New Roman" pitchFamily="18" charset="0"/>
              </a:rPr>
              <a:t>3. Порча денег</a:t>
            </a:r>
          </a:p>
          <a:p>
            <a:pPr eaLnBrk="1" hangingPunct="1">
              <a:lnSpc>
                <a:spcPct val="90000"/>
              </a:lnSpc>
            </a:pPr>
            <a:endParaRPr lang="ru-RU" sz="3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3200" b="1" dirty="0" smtClean="0">
                <a:latin typeface="Times New Roman" pitchFamily="18" charset="0"/>
              </a:rPr>
              <a:t>4. Замена названия</a:t>
            </a:r>
          </a:p>
          <a:p>
            <a:pPr eaLnBrk="1" hangingPunct="1">
              <a:lnSpc>
                <a:spcPct val="90000"/>
              </a:lnSpc>
            </a:pPr>
            <a:endParaRPr lang="ru-RU" sz="3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3200" b="1" dirty="0" smtClean="0">
                <a:latin typeface="Times New Roman" pitchFamily="18" charset="0"/>
              </a:rPr>
              <a:t>5. Закон о </a:t>
            </a:r>
            <a:r>
              <a:rPr lang="en-US" sz="3200" b="1" dirty="0" smtClean="0">
                <a:latin typeface="Times New Roman" pitchFamily="18" charset="0"/>
              </a:rPr>
              <a:t>legal tender</a:t>
            </a:r>
            <a:endParaRPr lang="ru-RU" sz="3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ru-RU" sz="32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sz="3200" b="1" dirty="0" smtClean="0">
                <a:latin typeface="Times New Roman" pitchFamily="18" charset="0"/>
              </a:rPr>
              <a:t>6. Запрет на использование чужих валют</a:t>
            </a:r>
          </a:p>
        </p:txBody>
      </p:sp>
    </p:spTree>
    <p:extLst>
      <p:ext uri="{BB962C8B-B14F-4D97-AF65-F5344CB8AC3E}">
        <p14:creationId xmlns:p14="http://schemas.microsoft.com/office/powerpoint/2010/main" val="403368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/>
          <a:lstStyle/>
          <a:p>
            <a:pPr algn="ctr"/>
            <a:r>
              <a:rPr lang="ru-RU" b="1" dirty="0" smtClean="0"/>
              <a:t>ВКЛ – страна без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legal tender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51180"/>
            <a:ext cx="6871917" cy="5446172"/>
          </a:xfrm>
        </p:spPr>
      </p:pic>
    </p:spTree>
    <p:extLst>
      <p:ext uri="{BB962C8B-B14F-4D97-AF65-F5344CB8AC3E}">
        <p14:creationId xmlns:p14="http://schemas.microsoft.com/office/powerpoint/2010/main" val="30519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850106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Как взаимодействуют институты? (</a:t>
            </a:r>
            <a:r>
              <a:rPr lang="en-US" sz="3200" b="1" dirty="0" smtClean="0"/>
              <a:t>Gus </a:t>
            </a:r>
            <a:r>
              <a:rPr lang="en-US" sz="3200" b="1" dirty="0" err="1" smtClean="0"/>
              <a:t>diZerega</a:t>
            </a:r>
            <a:r>
              <a:rPr lang="ru-RU" sz="3200" b="1" dirty="0" smtClean="0"/>
              <a:t>)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395536" y="1447800"/>
            <a:ext cx="8568952" cy="5005536"/>
          </a:xfrm>
        </p:spPr>
        <p:txBody>
          <a:bodyPr/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порядки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возникают из процедурных норм;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нормы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различны для различных спонтанных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порядков. Разные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порядки для своего развития требуют различных правил (рынок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 наука);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нормы 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могут приводить и к положительным, и к отрицательным аспектам взаимодействия и внутри порядков, и между ними – и нет пределов сложности таких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взаимодействий...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5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/>
              <a:t>Эффект сопряжения институтов в ВКЛ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8640960" cy="5184576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Ограниченная (позже – выборная) княжеская власть</a:t>
            </a:r>
          </a:p>
          <a:p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Право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liberum veto</a:t>
            </a:r>
          </a:p>
          <a:p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Частный чекан</a:t>
            </a:r>
          </a:p>
          <a:p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+ счастливые случайности (отсутствие серебряных рудников)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3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pPr algn="ctr"/>
            <a:r>
              <a:rPr lang="ru-RU" b="1" dirty="0" smtClean="0"/>
              <a:t>Княжеская власть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712968" cy="5688632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Традиции Полоцкого вече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Великий Князь В</a:t>
            </a:r>
            <a:r>
              <a:rPr lang="be-BY" dirty="0">
                <a:latin typeface="Times New Roman" pitchFamily="18" charset="0"/>
                <a:cs typeface="Times New Roman" pitchFamily="18" charset="0"/>
              </a:rPr>
              <a:t>ітаўт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в 1388 году обязался согласовывать свои действия с Радой, которая из совещательного органа через 50 лет стала высшим органом гос. власти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 1492 года все важнейшие дела решались только с Радой.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  1572 года должность Великого Князя - выборная (!)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 Статуту 1529 года при избрании Князь заключал договор, по которому обязался соблюдать прежнее законодательство, сохранять права и льготы различных категорий населения и прежние должности.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Великий Князь/Король Речи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Посполитой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обоих народов не распоряжался казной!</a:t>
            </a:r>
          </a:p>
        </p:txBody>
      </p:sp>
    </p:spTree>
    <p:extLst>
      <p:ext uri="{BB962C8B-B14F-4D97-AF65-F5344CB8AC3E}">
        <p14:creationId xmlns:p14="http://schemas.microsoft.com/office/powerpoint/2010/main" val="260756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Система </a:t>
            </a:r>
            <a:r>
              <a:rPr lang="ru-RU" b="1" dirty="0" err="1" smtClean="0"/>
              <a:t>Соймов</a:t>
            </a:r>
            <a:r>
              <a:rPr lang="ru-RU" b="1" dirty="0" smtClean="0"/>
              <a:t> ВКЛ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251520" y="1268760"/>
            <a:ext cx="4104456" cy="5400600"/>
          </a:xfrm>
        </p:spPr>
        <p:txBody>
          <a:bodyPr>
            <a:no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Городские собрания и поветовые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соймики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Сойм ВКЛ – паны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Радные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и ежегодно избираемые послы (депутаты) от шляхты по 1 от повета</a:t>
            </a: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Сойм Речи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Посполитой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Шляхта. Право на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рокаш</a:t>
            </a:r>
            <a:r>
              <a:rPr lang="be-BY" sz="28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Вето как 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формальное равенство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62" y="1700808"/>
            <a:ext cx="4963038" cy="3854626"/>
          </a:xfrm>
        </p:spPr>
      </p:pic>
    </p:spTree>
    <p:extLst>
      <p:ext uri="{BB962C8B-B14F-4D97-AF65-F5344CB8AC3E}">
        <p14:creationId xmlns:p14="http://schemas.microsoft.com/office/powerpoint/2010/main" val="34174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539552" y="274638"/>
            <a:ext cx="8147248" cy="778098"/>
          </a:xfrm>
        </p:spPr>
        <p:txBody>
          <a:bodyPr/>
          <a:lstStyle/>
          <a:p>
            <a:pPr algn="ctr"/>
            <a:r>
              <a:rPr lang="ru-RU" b="1" dirty="0" smtClean="0"/>
              <a:t>Демократия </a:t>
            </a: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liberum veto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568952" cy="5472608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Бруно </a:t>
            </a:r>
            <a:r>
              <a:rPr lang="ru-RU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Леони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консенсусные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решения о коллективном выборе представляются идеальной формой выборной демократии 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liberum veto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– право </a:t>
            </a:r>
            <a:r>
              <a:rPr lang="ru-RU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любого 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посла Сейма (депутата) своим протестом не допустить принятия того или иного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постановления</a:t>
            </a:r>
          </a:p>
          <a:p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Вето как сигнал для переговоров по поиску консенсуса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Плюсы, минусы, оценка вето в литературе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23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5925</TotalTime>
  <Words>862</Words>
  <Application>Microsoft Office PowerPoint</Application>
  <PresentationFormat>Экран (4:3)</PresentationFormat>
  <Paragraphs>81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Справедливость</vt:lpstr>
      <vt:lpstr>Деньги и liberum veto в Великом Княжестве Литовском, или О стране без узаконенного платёжного средства</vt:lpstr>
      <vt:lpstr>Презентация PowerPoint</vt:lpstr>
      <vt:lpstr>Этапы захвата государством денежной системы (М.Ротбард)</vt:lpstr>
      <vt:lpstr>ВКЛ – страна без legal tender</vt:lpstr>
      <vt:lpstr>Как взаимодействуют институты? (Gus diZerega)</vt:lpstr>
      <vt:lpstr>Эффект сопряжения институтов в ВКЛ</vt:lpstr>
      <vt:lpstr>Княжеская власть</vt:lpstr>
      <vt:lpstr>Система Соймов ВКЛ</vt:lpstr>
      <vt:lpstr>Демократия и liberum veto</vt:lpstr>
      <vt:lpstr>Монетная система ВКЛ</vt:lpstr>
      <vt:lpstr>Организация чекана</vt:lpstr>
      <vt:lpstr>Эпизоды «порчи» денег</vt:lpstr>
      <vt:lpstr>Правовые аспекты</vt:lpstr>
      <vt:lpstr>Взаимодействие спонтанных порядков</vt:lpstr>
      <vt:lpstr>Язык и деньги</vt:lpstr>
      <vt:lpstr>Привычка к монете</vt:lpstr>
      <vt:lpstr>Вывод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Деньги и liberum veto в Великом Княжестве Литовском, или О стране без узаконенного платёжного средства</dc:title>
  <dc:creator>u</dc:creator>
  <cp:lastModifiedBy>u</cp:lastModifiedBy>
  <cp:revision>54</cp:revision>
  <dcterms:created xsi:type="dcterms:W3CDTF">2015-05-14T07:24:25Z</dcterms:created>
  <dcterms:modified xsi:type="dcterms:W3CDTF">2015-05-23T12:39:11Z</dcterms:modified>
</cp:coreProperties>
</file>