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8" r:id="rId6"/>
    <p:sldId id="263" r:id="rId7"/>
    <p:sldId id="260" r:id="rId8"/>
    <p:sldId id="265" r:id="rId9"/>
    <p:sldId id="266" r:id="rId10"/>
    <p:sldId id="264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ED7"/>
    <a:srgbClr val="CDB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29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6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6931-CD86-493E-AE50-70E4F30D3A88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9832-6AB2-4266-BC2A-CC0CBE892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9832-6AB2-4266-BC2A-CC0CBE892F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2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9832-6AB2-4266-BC2A-CC0CBE892F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9832-6AB2-4266-BC2A-CC0CBE892F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0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9832-6AB2-4266-BC2A-CC0CBE892F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2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9832-6AB2-4266-BC2A-CC0CBE892F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2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8558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0" b="57222" l="931" r="70745">
                        <a14:foregroundMark x1="51064" y1="32685" x2="51064" y2="32685"/>
                        <a14:foregroundMark x1="42154" y1="28796" x2="42154" y2="28796"/>
                        <a14:foregroundMark x1="11702" y1="53611" x2="43617" y2="22500"/>
                        <a14:foregroundMark x1="30053" y1="53889" x2="53191" y2="27315"/>
                        <a14:foregroundMark x1="11835" y1="53056" x2="52660" y2="27407"/>
                        <a14:foregroundMark x1="43617" y1="22315" x2="36436" y2="55093"/>
                        <a14:foregroundMark x1="7181" y1="54815" x2="29255" y2="33981"/>
                        <a14:foregroundMark x1="18085" y1="42593" x2="5718" y2="23519"/>
                        <a14:foregroundMark x1="13032" y1="38796" x2="2793" y2="23241"/>
                        <a14:foregroundMark x1="21410" y1="40463" x2="5319" y2="16944"/>
                        <a14:foregroundMark x1="25000" y1="35833" x2="8378" y2="15093"/>
                        <a14:foregroundMark x1="30585" y1="33426" x2="14628" y2="12222"/>
                        <a14:foregroundMark x1="34441" y1="27315" x2="21011" y2="10185"/>
                        <a14:foregroundMark x1="38564" y1="22685" x2="28590" y2="10093"/>
                        <a14:foregroundMark x1="51995" y1="27870" x2="34441" y2="10833"/>
                        <a14:foregroundMark x1="42287" y1="41667" x2="53191" y2="38426"/>
                        <a14:foregroundMark x1="37633" y1="38426" x2="19681" y2="54444"/>
                        <a14:foregroundMark x1="7846" y1="55093" x2="33910" y2="55000"/>
                        <a14:foregroundMark x1="4521" y1="57222" x2="39362" y2="5629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000"/>
          <a:stretch/>
        </p:blipFill>
        <p:spPr>
          <a:xfrm flipH="1">
            <a:off x="3663142" y="-1379"/>
            <a:ext cx="8528858" cy="6859379"/>
          </a:xfrm>
          <a:prstGeom prst="rect">
            <a:avLst/>
          </a:prstGeom>
        </p:spPr>
      </p:pic>
      <p:grpSp>
        <p:nvGrpSpPr>
          <p:cNvPr id="15" name="Группа 14"/>
          <p:cNvGrpSpPr/>
          <p:nvPr userDrawn="1"/>
        </p:nvGrpSpPr>
        <p:grpSpPr>
          <a:xfrm flipH="1">
            <a:off x="0" y="0"/>
            <a:ext cx="2151888" cy="1865376"/>
            <a:chOff x="0" y="0"/>
            <a:chExt cx="2151888" cy="1865376"/>
          </a:xfrm>
        </p:grpSpPr>
        <p:sp>
          <p:nvSpPr>
            <p:cNvPr id="10" name="Прямоугольник 9"/>
            <p:cNvSpPr/>
            <p:nvPr userDrawn="1"/>
          </p:nvSpPr>
          <p:spPr>
            <a:xfrm>
              <a:off x="0" y="146304"/>
              <a:ext cx="2151888" cy="457199"/>
            </a:xfrm>
            <a:prstGeom prst="rect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 userDrawn="1"/>
          </p:nvSpPr>
          <p:spPr>
            <a:xfrm>
              <a:off x="1292352" y="0"/>
              <a:ext cx="499872" cy="1865376"/>
            </a:xfrm>
            <a:prstGeom prst="rect">
              <a:avLst/>
            </a:prstGeom>
            <a:solidFill>
              <a:srgbClr val="806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544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56846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0" b="57222" l="931" r="70745">
                        <a14:foregroundMark x1="51064" y1="32685" x2="51064" y2="32685"/>
                        <a14:foregroundMark x1="42154" y1="28796" x2="42154" y2="28796"/>
                        <a14:foregroundMark x1="11702" y1="53611" x2="43617" y2="22500"/>
                        <a14:foregroundMark x1="30053" y1="53889" x2="53191" y2="27315"/>
                        <a14:foregroundMark x1="11835" y1="53056" x2="52660" y2="27407"/>
                        <a14:foregroundMark x1="43617" y1="22315" x2="36436" y2="55093"/>
                        <a14:foregroundMark x1="7181" y1="54815" x2="29255" y2="33981"/>
                        <a14:foregroundMark x1="18085" y1="42593" x2="5718" y2="23519"/>
                        <a14:foregroundMark x1="13032" y1="38796" x2="2793" y2="23241"/>
                        <a14:foregroundMark x1="21410" y1="40463" x2="5319" y2="16944"/>
                        <a14:foregroundMark x1="25000" y1="35833" x2="8378" y2="15093"/>
                        <a14:foregroundMark x1="30585" y1="33426" x2="14628" y2="12222"/>
                        <a14:foregroundMark x1="34441" y1="27315" x2="21011" y2="10185"/>
                        <a14:foregroundMark x1="38564" y1="22685" x2="28590" y2="10093"/>
                        <a14:foregroundMark x1="51995" y1="27870" x2="34441" y2="10833"/>
                        <a14:foregroundMark x1="42287" y1="41667" x2="53191" y2="38426"/>
                        <a14:foregroundMark x1="37633" y1="38426" x2="19681" y2="54444"/>
                        <a14:foregroundMark x1="7846" y1="55093" x2="33910" y2="55000"/>
                        <a14:foregroundMark x1="4521" y1="57222" x2="39362" y2="5629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000"/>
          <a:stretch/>
        </p:blipFill>
        <p:spPr>
          <a:xfrm flipH="1">
            <a:off x="3663142" y="-1379"/>
            <a:ext cx="8528858" cy="6859379"/>
          </a:xfrm>
          <a:prstGeom prst="rect">
            <a:avLst/>
          </a:prstGeom>
        </p:spPr>
      </p:pic>
      <p:sp>
        <p:nvSpPr>
          <p:cNvPr id="20" name="Полилиния 19"/>
          <p:cNvSpPr/>
          <p:nvPr userDrawn="1"/>
        </p:nvSpPr>
        <p:spPr>
          <a:xfrm>
            <a:off x="-1" y="0"/>
            <a:ext cx="8809892" cy="1107831"/>
          </a:xfrm>
          <a:custGeom>
            <a:avLst/>
            <a:gdLst>
              <a:gd name="connsiteX0" fmla="*/ 0 w 8809892"/>
              <a:gd name="connsiteY0" fmla="*/ 0 h 949570"/>
              <a:gd name="connsiteX1" fmla="*/ 8809892 w 8809892"/>
              <a:gd name="connsiteY1" fmla="*/ 0 h 949570"/>
              <a:gd name="connsiteX2" fmla="*/ 8809892 w 8809892"/>
              <a:gd name="connsiteY2" fmla="*/ 165121 h 949570"/>
              <a:gd name="connsiteX3" fmla="*/ 8687021 w 8809892"/>
              <a:gd name="connsiteY3" fmla="*/ 175239 h 949570"/>
              <a:gd name="connsiteX4" fmla="*/ 7066109 w 8809892"/>
              <a:gd name="connsiteY4" fmla="*/ 909155 h 949570"/>
              <a:gd name="connsiteX5" fmla="*/ 7025050 w 8809892"/>
              <a:gd name="connsiteY5" fmla="*/ 949570 h 949570"/>
              <a:gd name="connsiteX6" fmla="*/ 0 w 8809892"/>
              <a:gd name="connsiteY6" fmla="*/ 949570 h 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9892" h="949570">
                <a:moveTo>
                  <a:pt x="0" y="0"/>
                </a:moveTo>
                <a:lnTo>
                  <a:pt x="8809892" y="0"/>
                </a:lnTo>
                <a:lnTo>
                  <a:pt x="8809892" y="165121"/>
                </a:lnTo>
                <a:lnTo>
                  <a:pt x="8687021" y="175239"/>
                </a:lnTo>
                <a:cubicBezTo>
                  <a:pt x="8074597" y="242597"/>
                  <a:pt x="7515979" y="507071"/>
                  <a:pt x="7066109" y="909155"/>
                </a:cubicBezTo>
                <a:lnTo>
                  <a:pt x="7025050" y="949570"/>
                </a:lnTo>
                <a:lnTo>
                  <a:pt x="0" y="949570"/>
                </a:lnTo>
                <a:close/>
              </a:path>
            </a:pathLst>
          </a:cu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-1379"/>
            <a:ext cx="12192000" cy="68593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6666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9" name="Объект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олилиния 4"/>
          <p:cNvSpPr/>
          <p:nvPr userDrawn="1"/>
        </p:nvSpPr>
        <p:spPr>
          <a:xfrm flipH="1">
            <a:off x="3382108" y="0"/>
            <a:ext cx="8809892" cy="1107831"/>
          </a:xfrm>
          <a:custGeom>
            <a:avLst/>
            <a:gdLst>
              <a:gd name="connsiteX0" fmla="*/ 0 w 8809892"/>
              <a:gd name="connsiteY0" fmla="*/ 0 h 949570"/>
              <a:gd name="connsiteX1" fmla="*/ 8809892 w 8809892"/>
              <a:gd name="connsiteY1" fmla="*/ 0 h 949570"/>
              <a:gd name="connsiteX2" fmla="*/ 8809892 w 8809892"/>
              <a:gd name="connsiteY2" fmla="*/ 165121 h 949570"/>
              <a:gd name="connsiteX3" fmla="*/ 8687021 w 8809892"/>
              <a:gd name="connsiteY3" fmla="*/ 175239 h 949570"/>
              <a:gd name="connsiteX4" fmla="*/ 7066109 w 8809892"/>
              <a:gd name="connsiteY4" fmla="*/ 909155 h 949570"/>
              <a:gd name="connsiteX5" fmla="*/ 7025050 w 8809892"/>
              <a:gd name="connsiteY5" fmla="*/ 949570 h 949570"/>
              <a:gd name="connsiteX6" fmla="*/ 0 w 8809892"/>
              <a:gd name="connsiteY6" fmla="*/ 949570 h 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9892" h="949570">
                <a:moveTo>
                  <a:pt x="0" y="0"/>
                </a:moveTo>
                <a:lnTo>
                  <a:pt x="8809892" y="0"/>
                </a:lnTo>
                <a:lnTo>
                  <a:pt x="8809892" y="165121"/>
                </a:lnTo>
                <a:lnTo>
                  <a:pt x="8687021" y="175239"/>
                </a:lnTo>
                <a:cubicBezTo>
                  <a:pt x="8074597" y="242597"/>
                  <a:pt x="7515979" y="507071"/>
                  <a:pt x="7066109" y="909155"/>
                </a:cubicBezTo>
                <a:lnTo>
                  <a:pt x="7025050" y="949570"/>
                </a:lnTo>
                <a:lnTo>
                  <a:pt x="0" y="949570"/>
                </a:lnTo>
                <a:close/>
              </a:path>
            </a:pathLst>
          </a:cu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0" b="57222" l="931" r="70745">
                        <a14:foregroundMark x1="51064" y1="32685" x2="51064" y2="32685"/>
                        <a14:foregroundMark x1="42154" y1="28796" x2="42154" y2="28796"/>
                        <a14:foregroundMark x1="11702" y1="53611" x2="43617" y2="22500"/>
                        <a14:foregroundMark x1="30053" y1="53889" x2="53191" y2="27315"/>
                        <a14:foregroundMark x1="11835" y1="53056" x2="52660" y2="27407"/>
                        <a14:foregroundMark x1="43617" y1="22315" x2="36436" y2="55093"/>
                        <a14:foregroundMark x1="7181" y1="54815" x2="29255" y2="33981"/>
                        <a14:foregroundMark x1="18085" y1="42593" x2="5718" y2="23519"/>
                        <a14:foregroundMark x1="13032" y1="38796" x2="2793" y2="23241"/>
                        <a14:foregroundMark x1="21410" y1="40463" x2="5319" y2="16944"/>
                        <a14:foregroundMark x1="25000" y1="35833" x2="8378" y2="15093"/>
                        <a14:foregroundMark x1="30585" y1="33426" x2="14628" y2="12222"/>
                        <a14:foregroundMark x1="34441" y1="27315" x2="21011" y2="10185"/>
                        <a14:foregroundMark x1="38564" y1="22685" x2="28590" y2="10093"/>
                        <a14:foregroundMark x1="51995" y1="27870" x2="34441" y2="10833"/>
                        <a14:foregroundMark x1="42287" y1="41667" x2="53191" y2="38426"/>
                        <a14:foregroundMark x1="37633" y1="38426" x2="19681" y2="54444"/>
                        <a14:foregroundMark x1="7846" y1="55093" x2="33910" y2="55000"/>
                        <a14:foregroundMark x1="4521" y1="57222" x2="39362" y2="5629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000"/>
          <a:stretch/>
        </p:blipFill>
        <p:spPr>
          <a:xfrm>
            <a:off x="0" y="-1379"/>
            <a:ext cx="8528858" cy="6859379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0" y="-1379"/>
            <a:ext cx="12192000" cy="68593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0753-D01A-4F05-9EC4-255706F10CF3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85E9-36ED-4B66-A49D-87A376246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26562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8" imgW="416" imgH="416" progId="TCLayout.ActiveDocument.1">
                  <p:embed/>
                </p:oleObj>
              </mc:Choice>
              <mc:Fallback>
                <p:oleObj name="think-cell Slide" r:id="rId8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5791" y="4606937"/>
            <a:ext cx="4536831" cy="20817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Доклад подготовил:</a:t>
            </a:r>
          </a:p>
          <a:p>
            <a:pPr marL="0" indent="0"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Шанаев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Савва Андреевич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Финансового университета при Правительстве РФ </a:t>
            </a:r>
          </a:p>
          <a:p>
            <a:pPr marL="0" indent="0"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Сооснователь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Лаборатории Экономических Игр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622" y="6519446"/>
            <a:ext cx="3066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Москва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6461" y="703385"/>
            <a:ext cx="6353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Теория игр и австрийская экономическая школа:</a:t>
            </a:r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призыв к сотрудничеству</a:t>
            </a:r>
            <a:endParaRPr lang="ru-RU" sz="32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2907107" y="4082683"/>
            <a:ext cx="5134708" cy="26060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Подготовил: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Шанаев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С.А.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Финансовый университет при Правительстве РФ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Лаборатория экономических игр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savvashanaev@yandex.ru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+7-985-492-17-23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600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одзаголовок 2"/>
          <p:cNvSpPr txBox="1">
            <a:spLocks/>
          </p:cNvSpPr>
          <p:nvPr/>
        </p:nvSpPr>
        <p:spPr>
          <a:xfrm>
            <a:off x="4709547" y="580158"/>
            <a:ext cx="6137031" cy="57531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Шанаев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Савва Андреевич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Финансовый университета при Правительстве РФ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Лаборатория Экономических Игр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Почта: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savvashanaev@yandex.ru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Контактный телефон: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+7-985-492-17-23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72" y="580158"/>
            <a:ext cx="3838575" cy="5753100"/>
          </a:xfrm>
          <a:prstGeom prst="rect">
            <a:avLst/>
          </a:prstGeom>
          <a:ln w="28575">
            <a:solidFill>
              <a:srgbClr val="632E62"/>
            </a:solidFill>
          </a:ln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4709547" y="1035358"/>
            <a:ext cx="714994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738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ятиугольник 13"/>
          <p:cNvSpPr/>
          <p:nvPr/>
        </p:nvSpPr>
        <p:spPr>
          <a:xfrm>
            <a:off x="354696" y="1966656"/>
            <a:ext cx="2538580" cy="599372"/>
          </a:xfrm>
          <a:prstGeom prst="homePlate">
            <a:avLst/>
          </a:prstGeom>
          <a:solidFill>
            <a:srgbClr val="F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ятиугольник 14"/>
          <p:cNvSpPr/>
          <p:nvPr/>
        </p:nvSpPr>
        <p:spPr>
          <a:xfrm>
            <a:off x="354696" y="3124629"/>
            <a:ext cx="2538580" cy="599372"/>
          </a:xfrm>
          <a:prstGeom prst="homePlate">
            <a:avLst/>
          </a:prstGeom>
          <a:solidFill>
            <a:srgbClr val="F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ятиугольник 15"/>
          <p:cNvSpPr/>
          <p:nvPr/>
        </p:nvSpPr>
        <p:spPr>
          <a:xfrm>
            <a:off x="354696" y="4347243"/>
            <a:ext cx="2538580" cy="599372"/>
          </a:xfrm>
          <a:prstGeom prst="homePlate">
            <a:avLst/>
          </a:prstGeom>
          <a:solidFill>
            <a:srgbClr val="F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ятиугольник 16"/>
          <p:cNvSpPr/>
          <p:nvPr/>
        </p:nvSpPr>
        <p:spPr>
          <a:xfrm>
            <a:off x="354696" y="5560318"/>
            <a:ext cx="2538580" cy="599372"/>
          </a:xfrm>
          <a:prstGeom prst="homePlate">
            <a:avLst/>
          </a:prstGeom>
          <a:solidFill>
            <a:srgbClr val="F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82492"/>
            <a:ext cx="7488043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«Австрийцы» не имеют единой четкой позиции по теории игр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4356" y="2004732"/>
            <a:ext cx="1274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Мизес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356" y="3162705"/>
            <a:ext cx="1661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Ротбард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3275" y="1982011"/>
            <a:ext cx="8958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игра – шутливый аналог борьбы, а не модель экономики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теория игр ≠ теория деятельности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93275" y="3124629"/>
            <a:ext cx="8396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теория игр – часть обобщенной теории деятельности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экономика и теория игр не пересекаются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4356" y="4385319"/>
            <a:ext cx="122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Хайек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93275" y="4347037"/>
            <a:ext cx="9081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рыночное взаимодействие – «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каталлактическая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игра»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ценность моделей ограничена «всесилием» моделирующего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4356" y="5598394"/>
            <a:ext cx="2418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Энгельгардт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893276" y="5663131"/>
            <a:ext cx="8958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теория игр ограниченно применима в экономике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выработка правил → предпринимательство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76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64834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7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100" b="1" dirty="0">
                <a:latin typeface="Arial Black" panose="020B0A04020102020204" pitchFamily="34" charset="0"/>
                <a:cs typeface="Arial" panose="020B0604020202020204" pitchFamily="34" charset="0"/>
              </a:rPr>
              <a:t>Трактовка теории игр в России </a:t>
            </a:r>
            <a:br>
              <a:rPr lang="ru-RU" sz="31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3100" b="1" dirty="0">
                <a:latin typeface="Arial Black" panose="020B0A04020102020204" pitchFamily="34" charset="0"/>
                <a:cs typeface="Arial" panose="020B0604020202020204" pitchFamily="34" charset="0"/>
              </a:rPr>
              <a:t>подчеркнуто коллективистская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7959" y="1779904"/>
            <a:ext cx="985764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Савватеев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критика децентрализации принятия решений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делая хорошо себе, вы не делаете хорошо миру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Аргумент: государство стимулирует кооперацию в «дилеммах заключенного»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История: «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Нэш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доказал теорию прибавочной стоимости»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Мировая практика: теория игр – обоснование для регулирования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5" name="Шеврон 4"/>
          <p:cNvSpPr/>
          <p:nvPr/>
        </p:nvSpPr>
        <p:spPr>
          <a:xfrm>
            <a:off x="413238" y="1778609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Шеврон 5"/>
          <p:cNvSpPr/>
          <p:nvPr/>
        </p:nvSpPr>
        <p:spPr>
          <a:xfrm>
            <a:off x="408841" y="3036211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Шеврон 6"/>
          <p:cNvSpPr/>
          <p:nvPr/>
        </p:nvSpPr>
        <p:spPr>
          <a:xfrm>
            <a:off x="408840" y="4258643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Шеврон 7"/>
          <p:cNvSpPr/>
          <p:nvPr/>
        </p:nvSpPr>
        <p:spPr>
          <a:xfrm>
            <a:off x="408839" y="5167917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8262" y="1565030"/>
            <a:ext cx="725362" cy="43434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Объект 2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50383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7585"/>
            <a:ext cx="859887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Теория игр имеет отчетливо «австрийские» корни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527538" y="2174989"/>
            <a:ext cx="11079532" cy="3616383"/>
            <a:chOff x="527538" y="1923043"/>
            <a:chExt cx="11079532" cy="3616383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734051" y="2221982"/>
              <a:ext cx="1251192" cy="298938"/>
            </a:xfrm>
            <a:prstGeom prst="rect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734051" y="4941548"/>
              <a:ext cx="1251192" cy="298938"/>
            </a:xfrm>
            <a:prstGeom prst="rect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ятиугольник 21"/>
            <p:cNvSpPr/>
            <p:nvPr/>
          </p:nvSpPr>
          <p:spPr>
            <a:xfrm>
              <a:off x="7659809" y="1923043"/>
              <a:ext cx="3947261" cy="896816"/>
            </a:xfrm>
            <a:prstGeom prst="homePlate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«Теория игр и экономическое поведение»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Пятиугольник 7"/>
            <p:cNvSpPr/>
            <p:nvPr/>
          </p:nvSpPr>
          <p:spPr>
            <a:xfrm>
              <a:off x="2956900" y="1923043"/>
              <a:ext cx="2494330" cy="896816"/>
            </a:xfrm>
            <a:prstGeom prst="homePlate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Семинар 1924</a:t>
              </a:r>
            </a:p>
          </p:txBody>
        </p:sp>
        <p:sp>
          <p:nvSpPr>
            <p:cNvPr id="10" name="Пятиугольник 9"/>
            <p:cNvSpPr/>
            <p:nvPr/>
          </p:nvSpPr>
          <p:spPr>
            <a:xfrm>
              <a:off x="7659809" y="4642610"/>
              <a:ext cx="2048608" cy="870204"/>
            </a:xfrm>
            <a:prstGeom prst="homePlate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Курс по международной экономике</a:t>
              </a:r>
            </a:p>
          </p:txBody>
        </p:sp>
        <p:sp>
          <p:nvSpPr>
            <p:cNvPr id="13" name="Стрелка углом вверх 12"/>
            <p:cNvSpPr/>
            <p:nvPr/>
          </p:nvSpPr>
          <p:spPr>
            <a:xfrm rot="16200000" flipV="1">
              <a:off x="1583958" y="1922862"/>
              <a:ext cx="1195754" cy="1550131"/>
            </a:xfrm>
            <a:prstGeom prst="bentUpArrow">
              <a:avLst>
                <a:gd name="adj1" fmla="val 25000"/>
                <a:gd name="adj2" fmla="val 25000"/>
                <a:gd name="adj3" fmla="val 0"/>
              </a:avLst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Пятиугольник 14"/>
            <p:cNvSpPr/>
            <p:nvPr/>
          </p:nvSpPr>
          <p:spPr>
            <a:xfrm>
              <a:off x="2956900" y="4642610"/>
              <a:ext cx="2494330" cy="896816"/>
            </a:xfrm>
            <a:prstGeom prst="homePlate">
              <a:avLst/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Семинар 1933-1934</a:t>
              </a:r>
            </a:p>
          </p:txBody>
        </p:sp>
        <p:sp>
          <p:nvSpPr>
            <p:cNvPr id="16" name="Стрелка углом вверх 15"/>
            <p:cNvSpPr/>
            <p:nvPr/>
          </p:nvSpPr>
          <p:spPr>
            <a:xfrm rot="5400000">
              <a:off x="1583957" y="4006394"/>
              <a:ext cx="1195754" cy="1550131"/>
            </a:xfrm>
            <a:prstGeom prst="bentUpArrow">
              <a:avLst>
                <a:gd name="adj1" fmla="val 25000"/>
                <a:gd name="adj2" fmla="val 25000"/>
                <a:gd name="adj3" fmla="val 0"/>
              </a:avLst>
            </a:prstGeom>
            <a:solidFill>
              <a:srgbClr val="AD8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451230" y="1923044"/>
              <a:ext cx="1758462" cy="896815"/>
            </a:xfrm>
            <a:prstGeom prst="rect">
              <a:avLst/>
            </a:prstGeom>
            <a:solidFill>
              <a:srgbClr val="AD8ED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Моргенштерн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451230" y="4642610"/>
              <a:ext cx="1758462" cy="896815"/>
            </a:xfrm>
            <a:prstGeom prst="rect">
              <a:avLst/>
            </a:prstGeom>
            <a:solidFill>
              <a:srgbClr val="AD8ED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Хозелитц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9704022" y="4615999"/>
              <a:ext cx="1758462" cy="896815"/>
            </a:xfrm>
            <a:prstGeom prst="rect">
              <a:avLst/>
            </a:prstGeom>
            <a:solidFill>
              <a:srgbClr val="AD8ED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Нэш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27538" y="3295805"/>
              <a:ext cx="1758462" cy="896815"/>
            </a:xfrm>
            <a:prstGeom prst="rect">
              <a:avLst/>
            </a:prstGeom>
            <a:solidFill>
              <a:srgbClr val="AD8ED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Мизес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30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01354"/>
            <a:ext cx="9144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600" b="1" dirty="0">
                <a:latin typeface="Arial Black" panose="020B0A04020102020204" pitchFamily="34" charset="0"/>
                <a:cs typeface="Arial" panose="020B0604020202020204" pitchFamily="34" charset="0"/>
              </a:rPr>
              <a:t>Концепции теории игр согласовываются </a:t>
            </a:r>
            <a:br>
              <a:rPr lang="ru-RU" sz="26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2600" b="1" dirty="0">
                <a:latin typeface="Arial Black" panose="020B0A04020102020204" pitchFamily="34" charset="0"/>
                <a:cs typeface="Arial" panose="020B0604020202020204" pitchFamily="34" charset="0"/>
              </a:rPr>
              <a:t>с предпосылками австрийской школы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92369" y="1462087"/>
            <a:ext cx="10673862" cy="4351338"/>
          </a:xfrm>
          <a:prstGeom prst="rect">
            <a:avLst/>
          </a:prstGeo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Равновесие в доминирующих стратегиях и равновесие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Нэша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чистых стратегиях даже не требуют количественного выражения полезности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Некооперативная теория игр в общем случае не требует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межперсональной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сравнимости полезностей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Теоретико-игровой подход является микро- по определению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эмпирической проверки теоретико-игровых моделей не нужны статистические и эконометрические выкладки</a:t>
            </a:r>
          </a:p>
        </p:txBody>
      </p:sp>
      <p:sp>
        <p:nvSpPr>
          <p:cNvPr id="4" name="Шеврон 3"/>
          <p:cNvSpPr/>
          <p:nvPr/>
        </p:nvSpPr>
        <p:spPr>
          <a:xfrm>
            <a:off x="254976" y="1444502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Шеврон 4"/>
          <p:cNvSpPr/>
          <p:nvPr/>
        </p:nvSpPr>
        <p:spPr>
          <a:xfrm>
            <a:off x="250579" y="2684519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Шеврон 5"/>
          <p:cNvSpPr/>
          <p:nvPr/>
        </p:nvSpPr>
        <p:spPr>
          <a:xfrm>
            <a:off x="250578" y="3924536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Шеврон 6"/>
          <p:cNvSpPr/>
          <p:nvPr/>
        </p:nvSpPr>
        <p:spPr>
          <a:xfrm>
            <a:off x="250577" y="4851395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230923"/>
            <a:ext cx="725362" cy="43434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79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858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05510"/>
            <a:ext cx="96012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Значимость равновесий в смешанных</a:t>
            </a:r>
            <a:br>
              <a:rPr lang="ru-RU" sz="28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стратегиях сильно переоценена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74786" y="1431073"/>
            <a:ext cx="10357338" cy="4351338"/>
          </a:xfrm>
          <a:prstGeom prst="rect">
            <a:avLst/>
          </a:prstGeo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многих случаях смешанные стратегии – «костыль» для обобщения теории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Люди (к сожалению или к счастью) не оборудованы встроенным ГСЧ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Реальные игры тяготеют к эффективным равновесиям в чистых стратегиях за счёт неявной корректировки правил игры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steal/split;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«трагедии общин»)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Неуместное использование концепции смешанных стратегий – одна из причин коллективистского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bias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интерпретации результатов моделей теории игр</a:t>
            </a:r>
          </a:p>
        </p:txBody>
      </p:sp>
      <p:sp>
        <p:nvSpPr>
          <p:cNvPr id="4" name="Шеврон 3"/>
          <p:cNvSpPr/>
          <p:nvPr/>
        </p:nvSpPr>
        <p:spPr>
          <a:xfrm>
            <a:off x="254976" y="1444502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Шеврон 4"/>
          <p:cNvSpPr/>
          <p:nvPr/>
        </p:nvSpPr>
        <p:spPr>
          <a:xfrm>
            <a:off x="250579" y="2684519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Шеврон 5"/>
          <p:cNvSpPr/>
          <p:nvPr/>
        </p:nvSpPr>
        <p:spPr>
          <a:xfrm>
            <a:off x="250578" y="3572841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Шеврон 6"/>
          <p:cNvSpPr/>
          <p:nvPr/>
        </p:nvSpPr>
        <p:spPr>
          <a:xfrm>
            <a:off x="250577" y="5150337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230923"/>
            <a:ext cx="725362" cy="43434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924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9917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40677"/>
            <a:ext cx="8809892" cy="1325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500" b="1" dirty="0">
                <a:latin typeface="Arial Black" panose="020B0A04020102020204" pitchFamily="34" charset="0"/>
                <a:cs typeface="Arial" panose="020B0604020202020204" pitchFamily="34" charset="0"/>
              </a:rPr>
              <a:t>Теория игр – «плацдарм» для внедрения австрийской методологии в </a:t>
            </a:r>
            <a:r>
              <a:rPr lang="ru-RU" sz="25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мейнстрим</a:t>
            </a:r>
            <a:endParaRPr lang="ru-RU" sz="25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69276" y="1466240"/>
            <a:ext cx="11623431" cy="436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Индивидуальная ставка временных предпочтений широко используется в теории повторяющихся игр (как индивидуальные ставки дисконтирования)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Сейчас в макроэкономике – «основной психологический закон»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Кейнса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или предположение о предпочтительности постоянного потребления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Барро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Дисконтирование по рыночной ставке процента 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Барро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некорректное заимствование методологического аппарата из количественных финансов 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Теоретико-игровое моделирование выбора потребление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сбережение позволит более адекватно оценивать влияние регулятивных факторов</a:t>
            </a:r>
          </a:p>
        </p:txBody>
      </p:sp>
      <p:sp>
        <p:nvSpPr>
          <p:cNvPr id="4" name="Шеврон 3"/>
          <p:cNvSpPr/>
          <p:nvPr/>
        </p:nvSpPr>
        <p:spPr>
          <a:xfrm>
            <a:off x="145068" y="1444502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Шеврон 4"/>
          <p:cNvSpPr/>
          <p:nvPr/>
        </p:nvSpPr>
        <p:spPr>
          <a:xfrm>
            <a:off x="145068" y="2702104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Шеврон 6"/>
          <p:cNvSpPr/>
          <p:nvPr/>
        </p:nvSpPr>
        <p:spPr>
          <a:xfrm>
            <a:off x="145068" y="3942122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Шеврон 7"/>
          <p:cNvSpPr/>
          <p:nvPr/>
        </p:nvSpPr>
        <p:spPr>
          <a:xfrm>
            <a:off x="145068" y="5185504"/>
            <a:ext cx="474785" cy="419467"/>
          </a:xfrm>
          <a:prstGeom prst="chevron">
            <a:avLst/>
          </a:prstGeom>
          <a:solidFill>
            <a:srgbClr val="AD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230923"/>
            <a:ext cx="690192" cy="4923692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9060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01583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181051" y="2602936"/>
            <a:ext cx="4654717" cy="2844414"/>
          </a:xfrm>
          <a:prstGeom prst="homePlate">
            <a:avLst>
              <a:gd name="adj" fmla="val 20326"/>
            </a:avLst>
          </a:prstGeom>
          <a:noFill/>
          <a:ln w="57150">
            <a:solidFill>
              <a:srgbClr val="CDB8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25615" y="79858"/>
            <a:ext cx="9431216" cy="1325562"/>
          </a:xfrm>
        </p:spPr>
        <p:txBody>
          <a:bodyPr>
            <a:noAutofit/>
          </a:bodyPr>
          <a:lstStyle/>
          <a:p>
            <a:pPr algn="r"/>
            <a:r>
              <a:rPr lang="ru-RU" sz="3000" b="1" dirty="0">
                <a:latin typeface="Arial Black" panose="020B0A04020102020204" pitchFamily="34" charset="0"/>
                <a:cs typeface="Arial" panose="020B0604020202020204" pitchFamily="34" charset="0"/>
              </a:rPr>
              <a:t>Теория игр усилит австрийскую аргументацию в дискуссии о ЦБ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8141" y="2927607"/>
            <a:ext cx="5503985" cy="225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«общинные пастбища»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теории игр позволяет обобщить и усилить эту позицию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2602"/>
              </p:ext>
            </p:extLst>
          </p:nvPr>
        </p:nvGraphicFramePr>
        <p:xfrm>
          <a:off x="4994030" y="1432026"/>
          <a:ext cx="6919018" cy="2341820"/>
        </p:xfrm>
        <a:graphic>
          <a:graphicData uri="http://schemas.openxmlformats.org/drawingml/2006/table">
            <a:tbl>
              <a:tblPr/>
              <a:tblGrid>
                <a:gridCol w="10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43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Без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bail-out'</a:t>
                      </a:r>
                      <a:r>
                        <a:rPr lang="ru-RU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ов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ЦБ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Банк Б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77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 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Банк А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 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получает рынок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8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8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разоряется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8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разоряется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получает рынок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3813"/>
              </p:ext>
            </p:extLst>
          </p:nvPr>
        </p:nvGraphicFramePr>
        <p:xfrm>
          <a:off x="4994030" y="4264803"/>
          <a:ext cx="6919018" cy="2341824"/>
        </p:xfrm>
        <a:graphic>
          <a:graphicData uri="http://schemas.openxmlformats.org/drawingml/2006/table">
            <a:tbl>
              <a:tblPr/>
              <a:tblGrid>
                <a:gridCol w="10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0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bail-out'</a:t>
                      </a:r>
                      <a:r>
                        <a:rPr lang="ru-RU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ами</a:t>
                      </a:r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ЦБ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Банк Б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0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 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0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Банк А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 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bail-out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Рискует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bail-out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 - 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небольшая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 - большая прибыль</a:t>
                      </a:r>
                    </a:p>
                  </a:txBody>
                  <a:tcPr marL="10043" marR="10043" marT="10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10560" y="6465277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8</a:t>
            </a:r>
          </a:p>
        </p:txBody>
      </p:sp>
      <p:sp>
        <p:nvSpPr>
          <p:cNvPr id="11" name="Шеврон 10"/>
          <p:cNvSpPr/>
          <p:nvPr/>
        </p:nvSpPr>
        <p:spPr>
          <a:xfrm>
            <a:off x="236940" y="3843117"/>
            <a:ext cx="474785" cy="419467"/>
          </a:xfrm>
          <a:prstGeom prst="chevron">
            <a:avLst/>
          </a:prstGeom>
          <a:solidFill>
            <a:srgbClr val="CD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Шеврон 9"/>
          <p:cNvSpPr/>
          <p:nvPr/>
        </p:nvSpPr>
        <p:spPr>
          <a:xfrm>
            <a:off x="236940" y="2949141"/>
            <a:ext cx="474785" cy="419467"/>
          </a:xfrm>
          <a:prstGeom prst="chevron">
            <a:avLst/>
          </a:prstGeom>
          <a:solidFill>
            <a:srgbClr val="CD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7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05510"/>
            <a:ext cx="8176846" cy="1325562"/>
          </a:xfrm>
        </p:spPr>
        <p:txBody>
          <a:bodyPr>
            <a:noAutofit/>
          </a:bodyPr>
          <a:lstStyle/>
          <a:p>
            <a:r>
              <a:rPr lang="ru-RU" sz="2600" b="1" dirty="0">
                <a:latin typeface="Arial Black" panose="020B0A04020102020204" pitchFamily="34" charset="0"/>
                <a:cs typeface="Arial" panose="020B0604020202020204" pitchFamily="34" charset="0"/>
              </a:rPr>
              <a:t>Теория игр позволяет создать «общую теорию частных общественных благ»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2046" y="5108795"/>
            <a:ext cx="10404231" cy="84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Теоретико-игровое моделирование позволяет создавать реальные механизмы добровольных взаимодействий и легко их тестировать (эксперимент с ДЮСШ)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1706" y="1426918"/>
            <a:ext cx="12690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Австрийская школа предлагает два основных аргумента против вмешательства: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2046" y="1888583"/>
            <a:ext cx="10404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Теорема о невозможности социализма – на микроуровне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2) Австрийская теория бизнес-цикла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ABCT)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макроуровне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2047" y="1811213"/>
            <a:ext cx="1026355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81706" y="3060840"/>
            <a:ext cx="10263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Сегодняшние аргументы против предоставления общественных благ гос-вом: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2046" y="3577023"/>
            <a:ext cx="10808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«принцип Остром» – неясна возможность обобщения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2) Концепция «провалов государства» – неясна конструктивная альтернатива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2047" y="3460950"/>
            <a:ext cx="1026355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22384" y="5774132"/>
            <a:ext cx="1026355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84628" y="6449090"/>
            <a:ext cx="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71030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551</Words>
  <Application>Microsoft Office PowerPoint</Application>
  <PresentationFormat>Широкоэкранный</PresentationFormat>
  <Paragraphs>128</Paragraphs>
  <Slides>10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Тема Office</vt:lpstr>
      <vt:lpstr>think-cell Slide</vt:lpstr>
      <vt:lpstr>Презентация PowerPoint</vt:lpstr>
      <vt:lpstr>«Австрийцы» не имеют единой четкой позиции по теории игр </vt:lpstr>
      <vt:lpstr>Трактовка теории игр в России  подчеркнуто коллективистская</vt:lpstr>
      <vt:lpstr>Теория игр имеет отчетливо «австрийские» корни</vt:lpstr>
      <vt:lpstr>Концепции теории игр согласовываются  с предпосылками австрийской школы</vt:lpstr>
      <vt:lpstr>Значимость равновесий в смешанных стратегиях сильно переоценена</vt:lpstr>
      <vt:lpstr>Теория игр – «плацдарм» для внедрения австрийской методологии в мейнстрим</vt:lpstr>
      <vt:lpstr>Теория игр усилит австрийскую аргументацию в дискуссии о ЦБ</vt:lpstr>
      <vt:lpstr>Теория игр позволяет создать «общую теорию частных общественных благ»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 и австрийская экономическая школа:  призыв к сотрудничеству</dc:title>
  <dc:creator>Шанаев Савва</dc:creator>
  <cp:lastModifiedBy>Михаил Васенин</cp:lastModifiedBy>
  <cp:revision>29</cp:revision>
  <dcterms:created xsi:type="dcterms:W3CDTF">2016-05-20T11:17:02Z</dcterms:created>
  <dcterms:modified xsi:type="dcterms:W3CDTF">2016-05-20T15:34:44Z</dcterms:modified>
</cp:coreProperties>
</file>