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69" r:id="rId17"/>
    <p:sldId id="270" r:id="rId18"/>
    <p:sldId id="274" r:id="rId19"/>
    <p:sldId id="275" r:id="rId20"/>
    <p:sldId id="271" r:id="rId21"/>
    <p:sldId id="278" r:id="rId22"/>
    <p:sldId id="27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27053-DC87-4075-A4D3-AD21E65BF090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E2C7D-C9A1-4AD4-910D-AB5DAF208F1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blohi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«Коммунальность» Александра Зиновьева и политическая философия классического либерализма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83160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</a:rPr>
              <a:t>Об истоках капиталистической этики и антикапиталистической ментальности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XII </a:t>
            </a:r>
            <a:r>
              <a:rPr lang="ru-RU" dirty="0" smtClean="0">
                <a:solidFill>
                  <a:schemeClr val="tx1"/>
                </a:solidFill>
              </a:rPr>
              <a:t>Лебедевские чтения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Николай Блохин</a:t>
            </a:r>
          </a:p>
          <a:p>
            <a:r>
              <a:rPr lang="en-US" sz="2400" dirty="0" smtClean="0">
                <a:solidFill>
                  <a:schemeClr val="tx1"/>
                </a:solidFill>
                <a:hlinkClick r:id="rId2"/>
              </a:rPr>
              <a:t>nblohin@gmail.com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коммунальных отношений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/>
              <a:t>Группа пытается подчинить себе индивида</a:t>
            </a:r>
          </a:p>
          <a:p>
            <a:r>
              <a:rPr lang="ru-RU" sz="2800" dirty="0" smtClean="0"/>
              <a:t>Индивид пытается оградить себя от давления группы</a:t>
            </a:r>
          </a:p>
          <a:p>
            <a:r>
              <a:rPr lang="ru-RU" sz="2800" dirty="0" smtClean="0"/>
              <a:t>Индивид стремится возглавить группу</a:t>
            </a:r>
          </a:p>
          <a:p>
            <a:r>
              <a:rPr lang="ru-RU" sz="2800" dirty="0" smtClean="0"/>
              <a:t>Члены группы борются друг с другом за предпочтительные позиции внутри группы</a:t>
            </a:r>
          </a:p>
          <a:p>
            <a:r>
              <a:rPr lang="ru-RU" sz="2800" dirty="0" smtClean="0"/>
              <a:t>Члены группы препятствуют друг другу добиваться предпочтительных позиций («</a:t>
            </a:r>
            <a:r>
              <a:rPr lang="ru-RU" sz="2800" b="1" dirty="0" smtClean="0"/>
              <a:t>превентация</a:t>
            </a:r>
            <a:r>
              <a:rPr lang="ru-RU" sz="2800" dirty="0" smtClean="0"/>
              <a:t>»). </a:t>
            </a:r>
          </a:p>
          <a:p>
            <a:r>
              <a:rPr lang="ru-RU" sz="2800" dirty="0" smtClean="0"/>
              <a:t>Несомненна широкая распространенность всех перечисленных явлений – но прав ли Зиновьев, считая неизбежным их наличие во всех человеческих сообществах? </a:t>
            </a:r>
          </a:p>
          <a:p>
            <a:r>
              <a:rPr lang="ru-RU" sz="2800" dirty="0" smtClean="0"/>
              <a:t>Действительно ли совместное существование людей необходимо влечет за собой установление отношений начальствования/подчинения?</a:t>
            </a:r>
          </a:p>
          <a:p>
            <a:r>
              <a:rPr lang="ru-RU" sz="2800" dirty="0" smtClean="0"/>
              <a:t>Обсудим, какое место коммунальность занимает в отношениях между людьми – но начнём с того, что противостоит коммунальности.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Разновидности </a:t>
            </a:r>
            <a:r>
              <a:rPr lang="ru-RU" b="1" u="sng" dirty="0" smtClean="0"/>
              <a:t>двусторонних</a:t>
            </a:r>
            <a:r>
              <a:rPr lang="ru-RU" dirty="0" smtClean="0"/>
              <a:t> отношений между людьми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Противоборство</a:t>
            </a:r>
          </a:p>
          <a:p>
            <a:r>
              <a:rPr lang="ru-RU" dirty="0" smtClean="0"/>
              <a:t>Сотрудничество, основанное на принуждении (угрозе физическим насилием).</a:t>
            </a:r>
          </a:p>
          <a:p>
            <a:r>
              <a:rPr lang="ru-RU" dirty="0" smtClean="0"/>
              <a:t>Сотрудничество, основанное на желании обеих сторон (взаимовыгодный обмен, добровольное сотрудничество).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Разновидности добровольного сотрудничества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Личные отношения (дружеские, любовные, брачные, родственные, и т.п.). Условия не могут быть полностью формализованы и зафиксированы контрактом (хотя частичная формализация возможна). </a:t>
            </a:r>
          </a:p>
          <a:p>
            <a:r>
              <a:rPr lang="ru-RU" dirty="0" smtClean="0"/>
              <a:t>Торговля – стороны обмениваются определенными, оговоренными наборами товаров и услуг. </a:t>
            </a:r>
          </a:p>
          <a:p>
            <a:r>
              <a:rPr lang="ru-RU" dirty="0" smtClean="0"/>
              <a:t>Личные отношения возможны лишь с небольшим количеством людей. Таким образом, большая часть добровольных двусторонних взаимодействий между людьми может происходить только в форме торговли.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Чему Зиновьева могли бы научить </a:t>
            </a:r>
            <a:r>
              <a:rPr lang="ru-RU" sz="2800" dirty="0" err="1" smtClean="0"/>
              <a:t>либертарианцы</a:t>
            </a:r>
            <a:r>
              <a:rPr lang="ru-RU" sz="2800" dirty="0" smtClean="0"/>
              <a:t>? Взаимосвязь морали и торговли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25000" lnSpcReduction="20000"/>
          </a:bodyPr>
          <a:lstStyle/>
          <a:p>
            <a:r>
              <a:rPr lang="ru-RU" sz="7200" dirty="0" smtClean="0"/>
              <a:t>В ходе торговли сторона сделки либо выполняет свои обязательства, либо нет. </a:t>
            </a:r>
          </a:p>
          <a:p>
            <a:r>
              <a:rPr lang="ru-RU" sz="7200" dirty="0" smtClean="0"/>
              <a:t>Возможно ли нарушение обязательств одной из сторон? Общеизвестно, что так бывает. Но, поскольку эти обязательства были явно сформулированы, их нарушение может быть выявлено  – даже внешним наблюдателем, что создаёт возможность обращения в суды, и вынесения осмысленных судебных вердиктов. </a:t>
            </a:r>
          </a:p>
          <a:p>
            <a:r>
              <a:rPr lang="ru-RU" sz="7200" dirty="0" smtClean="0"/>
              <a:t>Стороны торговых отношений ценят друг в друге честность, добросовестное выполнение обязательств, ответственность за собственные действия.</a:t>
            </a:r>
          </a:p>
          <a:p>
            <a:r>
              <a:rPr lang="ru-RU" sz="7200" dirty="0" smtClean="0"/>
              <a:t>В конечном счёте выигрывает тот, кто выполняет свои обязательства.</a:t>
            </a:r>
          </a:p>
          <a:p>
            <a:r>
              <a:rPr lang="ru-RU" sz="7200" dirty="0" smtClean="0"/>
              <a:t>Торговля не делает людей моральными, но вознаграждает моральных людей, позволяет им добиваться успеха, и делает их примером для подражания.</a:t>
            </a:r>
          </a:p>
          <a:p>
            <a:r>
              <a:rPr lang="ru-RU" sz="7200" dirty="0" smtClean="0"/>
              <a:t>Везде, где люди систематически вступают в торговые отношения, появляются условия для морального поведения, а значит (по Зиновьеву) для цивилизации. </a:t>
            </a:r>
          </a:p>
          <a:p>
            <a:r>
              <a:rPr lang="ru-RU" sz="7200" dirty="0" smtClean="0"/>
              <a:t>Вопреки мнению Зиновьева, цивилизация не является чем-то вторичным – её формирование начинается спонтанно, везде, где люди вступают друг с другом в отношения взаимовыгодного обмена. </a:t>
            </a:r>
          </a:p>
          <a:p>
            <a:r>
              <a:rPr lang="ru-RU" sz="7200" dirty="0" smtClean="0"/>
              <a:t>Вместе с тем, не только цивилизация спонтанно формируется в человеческих сообществах.</a:t>
            </a:r>
          </a:p>
          <a:p>
            <a:endParaRPr lang="ru-RU" sz="42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Роль третьих лиц. Коммунальная власть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40000" lnSpcReduction="20000"/>
          </a:bodyPr>
          <a:lstStyle/>
          <a:p>
            <a:r>
              <a:rPr lang="ru-RU" sz="4500" dirty="0" smtClean="0"/>
              <a:t>Отношения между людьми практически никогда не бывают только двусторонними. Всегда присутствует влияние окружения. Учёт мнения третьих лиц («репутация») играет важную роль в торговле. Но влияние окружающих порождает и другие явления.</a:t>
            </a:r>
          </a:p>
          <a:p>
            <a:r>
              <a:rPr lang="ru-RU" sz="4500" dirty="0" smtClean="0"/>
              <a:t>Допустим, что существует сообщество</a:t>
            </a:r>
            <a:r>
              <a:rPr lang="en-US" sz="4500" dirty="0" smtClean="0"/>
              <a:t> Z</a:t>
            </a:r>
            <a:r>
              <a:rPr lang="ru-RU" sz="4500" dirty="0" smtClean="0"/>
              <a:t>, состоящие из нескольких сотен человек.</a:t>
            </a:r>
          </a:p>
          <a:p>
            <a:r>
              <a:rPr lang="ru-RU" sz="4500" dirty="0" smtClean="0"/>
              <a:t>Никто в этом сообществе не применяет насилие друг против друга. </a:t>
            </a:r>
          </a:p>
          <a:p>
            <a:r>
              <a:rPr lang="ru-RU" sz="4500" dirty="0" smtClean="0"/>
              <a:t>Сообщество может воздействовать на своего участника </a:t>
            </a:r>
            <a:r>
              <a:rPr lang="en-US" sz="4500" dirty="0" smtClean="0"/>
              <a:t>X</a:t>
            </a:r>
            <a:r>
              <a:rPr lang="ru-RU" sz="4500" dirty="0" smtClean="0"/>
              <a:t> посредством осуждения,  частичного или полного бойкота.</a:t>
            </a:r>
          </a:p>
          <a:p>
            <a:r>
              <a:rPr lang="ru-RU" sz="4500" dirty="0" smtClean="0"/>
              <a:t>Если </a:t>
            </a:r>
            <a:r>
              <a:rPr lang="en-US" sz="4500" dirty="0" smtClean="0"/>
              <a:t>X</a:t>
            </a:r>
            <a:r>
              <a:rPr lang="ru-RU" sz="4500" dirty="0" smtClean="0"/>
              <a:t> не является поставщиком уникального товара/услуги, важного для всего сообщества, или не защищён какими-то другими обстоятельствами, то бойкот </a:t>
            </a:r>
            <a:r>
              <a:rPr lang="en-US" sz="4500" dirty="0" smtClean="0"/>
              <a:t>X</a:t>
            </a:r>
            <a:r>
              <a:rPr lang="ru-RU" sz="4500" dirty="0" smtClean="0"/>
              <a:t> не будет сопряжен с высокими издержками для большинства участников сообщества </a:t>
            </a:r>
            <a:r>
              <a:rPr lang="en-US" sz="4500" dirty="0" smtClean="0"/>
              <a:t>Z</a:t>
            </a:r>
            <a:r>
              <a:rPr lang="ru-RU" sz="4500" dirty="0" smtClean="0"/>
              <a:t>.  </a:t>
            </a:r>
          </a:p>
          <a:p>
            <a:r>
              <a:rPr lang="ru-RU" sz="4500" dirty="0" smtClean="0"/>
              <a:t>Самому </a:t>
            </a:r>
            <a:r>
              <a:rPr lang="en-US" sz="4500" dirty="0" smtClean="0"/>
              <a:t>X </a:t>
            </a:r>
            <a:r>
              <a:rPr lang="ru-RU" sz="4500" dirty="0" smtClean="0"/>
              <a:t>бойкот со стороны сообщества </a:t>
            </a:r>
            <a:r>
              <a:rPr lang="en-US" sz="4500" dirty="0" smtClean="0"/>
              <a:t>Z</a:t>
            </a:r>
            <a:r>
              <a:rPr lang="ru-RU" sz="4500" dirty="0" smtClean="0"/>
              <a:t> принесёт значительный урон.  </a:t>
            </a:r>
          </a:p>
          <a:p>
            <a:r>
              <a:rPr lang="ru-RU" sz="4500" dirty="0" smtClean="0"/>
              <a:t>Таким образом, сообщество может,  даже </a:t>
            </a:r>
            <a:r>
              <a:rPr lang="ru-RU" sz="4500" b="1" dirty="0" smtClean="0"/>
              <a:t>не прибегая к насильственным мерам</a:t>
            </a:r>
            <a:r>
              <a:rPr lang="ru-RU" sz="4500" dirty="0" smtClean="0"/>
              <a:t>,  и </a:t>
            </a:r>
            <a:r>
              <a:rPr lang="ru-RU" sz="4500" b="1" dirty="0" smtClean="0"/>
              <a:t>не требуя затраты значительных ресурсов от каждого участника в отдельности</a:t>
            </a:r>
            <a:r>
              <a:rPr lang="ru-RU" sz="4500" dirty="0" smtClean="0"/>
              <a:t>, вынудить неугодного индивида изменить его планы, решения, предпочтения, и т.п. </a:t>
            </a:r>
          </a:p>
          <a:p>
            <a:r>
              <a:rPr lang="ru-RU" sz="4500" dirty="0" smtClean="0"/>
              <a:t>Эта потенциальная власть сообщества над его участниками – основа коммунальных отношений. </a:t>
            </a:r>
          </a:p>
          <a:p>
            <a:r>
              <a:rPr lang="ru-RU" sz="4500" dirty="0" smtClean="0"/>
              <a:t>Будем называть власть сообщества над его участниками – </a:t>
            </a:r>
            <a:r>
              <a:rPr lang="ru-RU" sz="4500" b="1" dirty="0" smtClean="0"/>
              <a:t>коммунальной властью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Коммунальная власть – возможное злоупотребление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</p:spPr>
        <p:txBody>
          <a:bodyPr>
            <a:noAutofit/>
          </a:bodyPr>
          <a:lstStyle/>
          <a:p>
            <a:r>
              <a:rPr lang="ru-RU" sz="1800" dirty="0" smtClean="0"/>
              <a:t>Люди (в том числе участники сообщества </a:t>
            </a:r>
            <a:r>
              <a:rPr lang="en-US" sz="1800" dirty="0" smtClean="0"/>
              <a:t>Z)</a:t>
            </a:r>
            <a:r>
              <a:rPr lang="ru-RU" sz="1800" dirty="0" smtClean="0"/>
              <a:t> не обладают полным знанием и полным пониманием дел друг друга.</a:t>
            </a:r>
          </a:p>
          <a:p>
            <a:r>
              <a:rPr lang="ru-RU" sz="1800" dirty="0" smtClean="0"/>
              <a:t>Если речь идёт не о наиболее близких и важных людях, индивид не будет склонен тратить время и силы, чтобы самостоятельно приобрести такое знание и понимание. Вместо этого, он(а) будет склонна доверяться случайным впечатлениям, словам других людей, и т.п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Вмешательство в дела посторонних – очень удобный случай продемонстрировать окружающим своё с ними согласие и готовность к сотрудничеству. Другими словами, в таких случаях люди очень склонны к конформизму.</a:t>
            </a:r>
            <a:r>
              <a:rPr lang="ru-RU" sz="1800" dirty="0" smtClean="0"/>
              <a:t> </a:t>
            </a:r>
            <a:endParaRPr lang="ru-RU" sz="1800" dirty="0" smtClean="0"/>
          </a:p>
          <a:p>
            <a:r>
              <a:rPr lang="ru-RU" sz="1800" dirty="0" smtClean="0"/>
              <a:t>Также люди подвержены случайным симпатиям и антипатиям, зависти, и т.п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Из-за всего этого </a:t>
            </a:r>
            <a:r>
              <a:rPr lang="ru-RU" sz="1800" dirty="0" smtClean="0"/>
              <a:t>вмешательство третьих лиц в какие-либо межчеловеческие конфликты может оказаться направлено против объективно правой стороны. </a:t>
            </a:r>
            <a:endParaRPr lang="ru-RU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Носители коммунальной власти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ru-RU" sz="1800" dirty="0" smtClean="0"/>
              <a:t>Коммунальная власть может быть использована одними участниками сообщества против других - для решения споров в свою пользу, для устранения конкурентов, для удовлетворения личной неприязни, и т.д., и т.п. </a:t>
            </a:r>
          </a:p>
          <a:p>
            <a:r>
              <a:rPr lang="ru-RU" sz="1800" dirty="0" smtClean="0"/>
              <a:t>Будем называть мобилизацию поддержки сообщества одним человеком против другого человека – </a:t>
            </a:r>
            <a:r>
              <a:rPr lang="ru-RU" sz="1800" b="1" dirty="0" smtClean="0"/>
              <a:t>осуществлением коммунальной власти.</a:t>
            </a:r>
          </a:p>
          <a:p>
            <a:r>
              <a:rPr lang="ru-RU" sz="1800" dirty="0" smtClean="0"/>
              <a:t>Будем называть людей, систематически осуществляющих коммунальную власть – </a:t>
            </a:r>
            <a:r>
              <a:rPr lang="ru-RU" sz="1800" b="1" dirty="0" smtClean="0"/>
              <a:t>носителями коммунальной власти</a:t>
            </a:r>
            <a:r>
              <a:rPr lang="ru-RU" sz="1800" dirty="0" smtClean="0"/>
              <a:t>. </a:t>
            </a:r>
            <a:endParaRPr lang="ru-RU" sz="1800" b="1" dirty="0" smtClean="0"/>
          </a:p>
          <a:p>
            <a:r>
              <a:rPr lang="ru-RU" sz="1800" dirty="0" smtClean="0"/>
              <a:t>Для успешного и систематического осуществления коммунальной власти требуются определенные личные качества – вкус к интриге, понимание людей и человеческих слабостей, умение упрощать, выдавать полуправду за правду,  в сочетании с некоторыми организаторскими навыками. В совокупности эти качества можно назвать «</a:t>
            </a:r>
            <a:r>
              <a:rPr lang="ru-RU" sz="1800" b="1" dirty="0" smtClean="0"/>
              <a:t>политическими способностями</a:t>
            </a:r>
            <a:r>
              <a:rPr lang="ru-RU" sz="1800" dirty="0" smtClean="0"/>
              <a:t>». </a:t>
            </a:r>
          </a:p>
          <a:p>
            <a:r>
              <a:rPr lang="ru-RU" sz="1800" dirty="0" smtClean="0"/>
              <a:t>Человек,  наделенный </a:t>
            </a:r>
            <a:r>
              <a:rPr lang="ru-RU" sz="1800" b="1" dirty="0" smtClean="0"/>
              <a:t>только</a:t>
            </a:r>
            <a:r>
              <a:rPr lang="ru-RU" sz="1800" dirty="0" smtClean="0"/>
              <a:t> талантами интригана и/или клеветника, конечно, не сможет преуспеть. Но человек, обладающий средними деловыми способностями, может серьезно увеличить своё влияние за счёт применения политических способностей.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Потенциал коммунальной власти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r>
              <a:rPr lang="ru-RU" sz="1800" dirty="0" smtClean="0"/>
              <a:t>Может быть неформальной или слабо формализованной. </a:t>
            </a:r>
          </a:p>
          <a:p>
            <a:r>
              <a:rPr lang="ru-RU" sz="1800" dirty="0" smtClean="0"/>
              <a:t>Даже участниками сообщества может не восприниматься как отдельный феномен, потому что у неё нет какого-то аппарата, отдельного от самих участников сообщества; она осуществляется посредством их собственных поступков, обусловленных их собственными </a:t>
            </a:r>
            <a:r>
              <a:rPr lang="ru-RU" sz="1800" dirty="0" smtClean="0"/>
              <a:t>слабостями. </a:t>
            </a:r>
            <a:endParaRPr lang="ru-RU" sz="1800" dirty="0" smtClean="0"/>
          </a:p>
          <a:p>
            <a:r>
              <a:rPr lang="ru-RU" sz="1800" dirty="0" smtClean="0"/>
              <a:t> Носители коммунальной власти </a:t>
            </a:r>
            <a:r>
              <a:rPr lang="en-US" sz="1800" dirty="0" smtClean="0"/>
              <a:t>ipso facto </a:t>
            </a:r>
            <a:r>
              <a:rPr lang="ru-RU" sz="1800" dirty="0" smtClean="0"/>
              <a:t>отказались от уважения к личности своих жертв, </a:t>
            </a:r>
            <a:r>
              <a:rPr lang="ru-RU" sz="1800" dirty="0" smtClean="0"/>
              <a:t>к их свободе, и других подобных установок. </a:t>
            </a:r>
            <a:r>
              <a:rPr lang="ru-RU" sz="1800" dirty="0" smtClean="0"/>
              <a:t>Чем большую роль в сообществе играют носители коммунальной власти, тем меньше вероятность, что сообщество будет всегда и в любых ситуациях воздерживаться от применения насильственных мер к жертвам коммунальной власти. </a:t>
            </a:r>
          </a:p>
          <a:p>
            <a:r>
              <a:rPr lang="ru-RU" sz="1800" dirty="0" smtClean="0"/>
              <a:t> Применение коммунальной власти полностью произвольно,  не регулируется никакими правилами.</a:t>
            </a:r>
          </a:p>
          <a:p>
            <a:r>
              <a:rPr lang="ru-RU" sz="1800" dirty="0" smtClean="0"/>
              <a:t>Там, где разрастаются коммунальные отношения, индивид беззащитен перед коммунальной властью.</a:t>
            </a:r>
          </a:p>
          <a:p>
            <a:r>
              <a:rPr lang="ru-RU" sz="1800" dirty="0" smtClean="0"/>
              <a:t>Разрастаясь, коммунальные отношения сдерживают развитие сообщества, а затем и ведут к его деградации.</a:t>
            </a:r>
          </a:p>
          <a:p>
            <a:endParaRPr lang="ru-RU" sz="1900" dirty="0" smtClean="0"/>
          </a:p>
          <a:p>
            <a:pPr>
              <a:buNone/>
            </a:pPr>
            <a:endParaRPr lang="ru-RU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Государственная власть – ложный ограничитель коммунальности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Если коммунальная власть стала играть ведущую роль в сообществе, защита индивидов от её непредсказуемого и неограниченного деспотизма может быть обеспечена только внешним воздействием.</a:t>
            </a:r>
          </a:p>
          <a:p>
            <a:r>
              <a:rPr lang="ru-RU" dirty="0" smtClean="0"/>
              <a:t>Субъект такого внешнего воздействия должен быть способен навязать всем участникам сообщества, включая носителей коммунальной власти, соблюдение формальных правил, гарантирующих (в определенных пределах) неприкосновенность каждой личности.  </a:t>
            </a:r>
          </a:p>
          <a:p>
            <a:r>
              <a:rPr lang="ru-RU" dirty="0" smtClean="0"/>
              <a:t>Структура, внешняя по отношению к спонтанно формирующимся человеческим сообществам, но способная навязать этим сообществам соблюдение тех или иных правил, и контролирующая исполнение своей воли – не что иное, как государство. </a:t>
            </a:r>
          </a:p>
          <a:p>
            <a:r>
              <a:rPr lang="ru-RU" dirty="0" smtClean="0"/>
              <a:t>Почему же государство – </a:t>
            </a:r>
            <a:r>
              <a:rPr lang="ru-RU" b="1" dirty="0" smtClean="0"/>
              <a:t>ложный</a:t>
            </a:r>
            <a:r>
              <a:rPr lang="ru-RU" dirty="0" smtClean="0"/>
              <a:t> ограничитель коммунальности?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Ложный ограничитель коммунальности-2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r>
              <a:rPr lang="ru-RU" sz="1800" dirty="0" smtClean="0"/>
              <a:t>Предположим, что существует идеальное государство, функции которого ограничены только защитой права. Даже такое государство – это структура (точнее, совокупность структур), состоящая из людей. Эти люди тоже противостоят друг другу, сотрудничают друг с другом, и т.п.  </a:t>
            </a:r>
          </a:p>
          <a:p>
            <a:r>
              <a:rPr lang="ru-RU" sz="1800" dirty="0" smtClean="0"/>
              <a:t>Государственные структуры  тоже являются ареной коммунальных отношений; в них тоже формируется своя коммунальная власть. </a:t>
            </a:r>
          </a:p>
          <a:p>
            <a:r>
              <a:rPr lang="ru-RU" sz="1800" dirty="0" smtClean="0"/>
              <a:t>Коммунальная власть, сложившаяся внутри государственных структур, может опираться уже не только на неформальное влияние. Она получает в свои руки мощный инструмент принудительного перераспределения ресурсов и подавления оппонентов. </a:t>
            </a:r>
          </a:p>
          <a:p>
            <a:r>
              <a:rPr lang="ru-RU" sz="1800" dirty="0" smtClean="0"/>
              <a:t>Итак, в обществе, где возобладали коммунальные отношения, государственное вмешательство лишь усугубляет ситуацию.</a:t>
            </a:r>
          </a:p>
          <a:p>
            <a:r>
              <a:rPr lang="ru-RU" sz="1800" dirty="0" smtClean="0"/>
              <a:t> Правила/законы, созданные для ограничения коммунальных отношений, </a:t>
            </a:r>
            <a:r>
              <a:rPr lang="ru-RU" sz="1800" b="1" dirty="0" smtClean="0"/>
              <a:t>со временем</a:t>
            </a:r>
            <a:r>
              <a:rPr lang="ru-RU" sz="1800" dirty="0" smtClean="0"/>
              <a:t> начнут использоваться для осуществления коммунальной власти, и уничтожения всего, что носителям этой власти неугодно. 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Три периода Александра Зиновьева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Александр Александрович Зиновьев (1922-2006) – советский философ, писатель, публицист и художник.</a:t>
            </a:r>
          </a:p>
          <a:p>
            <a:r>
              <a:rPr lang="ru-RU" sz="2000" dirty="0" smtClean="0"/>
              <a:t>В наше время лучше всего помнят позднего Александра Зиновьева –  союзника коммунистов и просоветских «патриотов». </a:t>
            </a:r>
          </a:p>
          <a:p>
            <a:r>
              <a:rPr lang="ru-RU" sz="2000" dirty="0" smtClean="0"/>
              <a:t>Однако позднему Зиновьеву предшествовали два других: </a:t>
            </a:r>
          </a:p>
          <a:p>
            <a:r>
              <a:rPr lang="ru-RU" sz="2000" dirty="0" smtClean="0"/>
              <a:t>Основатель «Московского логического кружка» 1950-х годов, профессор логики, критиковавший советский «философский» официоз</a:t>
            </a:r>
          </a:p>
          <a:p>
            <a:r>
              <a:rPr lang="ru-RU" sz="2000" dirty="0" smtClean="0"/>
              <a:t>Писатель-диссидент, социолог,  публицист, автор «Зияющих высот» (1976) и «Коммунизма как реальности» (1980). </a:t>
            </a:r>
          </a:p>
          <a:p>
            <a:r>
              <a:rPr lang="ru-RU" sz="2000" dirty="0" smtClean="0"/>
              <a:t>Для политической философии классического либерализма представляет интерес именно последний - антикоммунистический Зиновьев.</a:t>
            </a:r>
          </a:p>
          <a:p>
            <a:pPr>
              <a:buNone/>
            </a:pPr>
            <a:r>
              <a:rPr lang="ru-RU" sz="2000" dirty="0" smtClean="0"/>
              <a:t>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Коммунальная власть и отношения взаимовыгодного обмена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47500" lnSpcReduction="20000"/>
          </a:bodyPr>
          <a:lstStyle/>
          <a:p>
            <a:r>
              <a:rPr lang="ru-RU" sz="3800" dirty="0" smtClean="0"/>
              <a:t>Реальный ограничитель коммунальной власти формируется на том же уровне, на котором существует сама коммунальная власть.</a:t>
            </a:r>
          </a:p>
          <a:p>
            <a:r>
              <a:rPr lang="ru-RU" sz="3800" dirty="0" smtClean="0"/>
              <a:t>Чем большую роль в сообществе играют отношения взаимовыгодного обмена – тем больше там возможностей для успеха людей, качественно отличающихся от носителей коммунальной </a:t>
            </a:r>
            <a:r>
              <a:rPr lang="ru-RU" sz="3800" dirty="0" smtClean="0"/>
              <a:t>власти, и тем меньше у носителей коммунальной власти возможностей быть источниками авторитета и образцами для подражания.</a:t>
            </a:r>
            <a:endParaRPr lang="ru-RU" sz="3800" dirty="0" smtClean="0"/>
          </a:p>
          <a:p>
            <a:r>
              <a:rPr lang="ru-RU" sz="3800" dirty="0" smtClean="0"/>
              <a:t>Чем больше людей, преуспевающих благодаря взаимовыгодному обмену – тем менее благоприятна среда для носителей коммунальной власти.</a:t>
            </a:r>
          </a:p>
          <a:p>
            <a:r>
              <a:rPr lang="ru-RU" sz="3800" dirty="0" smtClean="0"/>
              <a:t>Человек,  ценящий в себе и других честность, добросовестность и готовность отвечать за свои действия, будет менее склонен (при прочих равных условиях) поддерживать осуществление коммунальной власти. </a:t>
            </a:r>
          </a:p>
          <a:p>
            <a:r>
              <a:rPr lang="ru-RU" sz="3800" dirty="0" smtClean="0"/>
              <a:t>Таким образом, отношения взаимовыгодного обмена препятствуют разрастанию коммунальных отношений.</a:t>
            </a:r>
          </a:p>
          <a:p>
            <a:r>
              <a:rPr lang="ru-RU" sz="3800" dirty="0" smtClean="0"/>
              <a:t>Бесспорно, что характер взаимодействия между людьми в огромной степени определяется существующими политическими, правовыми и экономическими институтами. Но и характер самих институтов, в огромной степени, зависит от того, к какой модели оказываются ближе взаимодействия между людьми, живущими под властью этих институтов – к взаимовыгодному обмену, или к коммунальным отношениям. </a:t>
            </a:r>
          </a:p>
          <a:p>
            <a:endParaRPr lang="ru-RU" sz="38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Некоторые выводы: власть и население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ru-RU" sz="1400" dirty="0" smtClean="0"/>
              <a:t>Необходимое условие для существования государственной власти – превращение использования оружия в специализированную деятельность.</a:t>
            </a:r>
          </a:p>
          <a:p>
            <a:r>
              <a:rPr lang="ru-RU" sz="1400" dirty="0" smtClean="0"/>
              <a:t>Даёт возможность меньшинству – организованным отрядам вооруженных людей, устанавливать господство над большинством – людьми мирных профессий.</a:t>
            </a:r>
          </a:p>
          <a:p>
            <a:r>
              <a:rPr lang="ru-RU" sz="1400" dirty="0" smtClean="0"/>
              <a:t>Однако поддержание власти, основанной на насилии, требует высоких издержек. Такая власть непрочна. «Со штыками можно делать всё, кроме того, чтобы сидеть на них». </a:t>
            </a:r>
          </a:p>
          <a:p>
            <a:r>
              <a:rPr lang="ru-RU" sz="1400" dirty="0" smtClean="0"/>
              <a:t>Если бы власть не могла стать легитимной, получив согласие подданных, возможно, что вооруженные отряды сами предпочли бы функционировать, как защитные агентства в системе рыночного анархизма, а не как государственная власть. </a:t>
            </a:r>
          </a:p>
          <a:p>
            <a:r>
              <a:rPr lang="ru-RU" sz="1400" dirty="0" smtClean="0"/>
              <a:t>Легитимность обеспечивается идеологиями? Несомненно. Но и идеологии должны отталкиваться от чего-то реального. </a:t>
            </a:r>
          </a:p>
          <a:p>
            <a:r>
              <a:rPr lang="ru-RU" sz="1400" dirty="0" smtClean="0"/>
              <a:t>Наличие коммунальных отношений, и способность власти </a:t>
            </a:r>
            <a:r>
              <a:rPr lang="ru-RU" sz="1400" b="1" dirty="0" smtClean="0"/>
              <a:t>временно</a:t>
            </a:r>
            <a:r>
              <a:rPr lang="ru-RU" sz="1400" dirty="0" smtClean="0"/>
              <a:t> (до тех пор, пока она сама не будет поглощена этими отношениями) защищать от них – это реальность, которая делает идеологии этатизма хотя не истинными, но правдоподобными, и, тем самым, создает для государственной власти возможность стать легитимной </a:t>
            </a:r>
          </a:p>
          <a:p>
            <a:r>
              <a:rPr lang="ru-RU" sz="1400" dirty="0" smtClean="0"/>
              <a:t>Если государственная власть существует, то коммунальные отношения способствуют её расширению. </a:t>
            </a:r>
          </a:p>
          <a:p>
            <a:r>
              <a:rPr lang="ru-RU" sz="1400" dirty="0" smtClean="0"/>
              <a:t>Чем меньшую роль играют коммунальные отношения, и чем большую – отношения взаимовыгодного обмена, тем больше (при прочих равных условиях) возможностей для ограничения государственной власти давлением граждан, добивающихся создания соответствующих институтов.</a:t>
            </a:r>
            <a:endParaRPr lang="ru-RU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Выводы для теории рыночного анархизма: война и мир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При каких условиях может быть реализована модель </a:t>
            </a:r>
            <a:r>
              <a:rPr lang="ru-RU" sz="1400" dirty="0" err="1" smtClean="0"/>
              <a:t>Мюррея</a:t>
            </a:r>
            <a:r>
              <a:rPr lang="ru-RU" sz="1400" dirty="0" smtClean="0"/>
              <a:t> </a:t>
            </a:r>
            <a:r>
              <a:rPr lang="ru-RU" sz="1400" dirty="0" err="1" smtClean="0"/>
              <a:t>Ротбарда</a:t>
            </a:r>
            <a:r>
              <a:rPr lang="ru-RU" sz="1400" dirty="0" smtClean="0"/>
              <a:t> и его последователей: множество независимых друг от друга и конкурирующих друг с другом, но решающих свои споры мирными средствами, защитных агентств? </a:t>
            </a:r>
          </a:p>
          <a:p>
            <a:r>
              <a:rPr lang="ru-RU" sz="1400" dirty="0" smtClean="0"/>
              <a:t>Войны между защитными агентствами (даже более редкие, чем между государствами) могут сыграть роковую роль для системы рыночного анархизма.  Они </a:t>
            </a:r>
            <a:r>
              <a:rPr lang="en-US" sz="1400" dirty="0" smtClean="0"/>
              <a:t>a) </a:t>
            </a:r>
            <a:r>
              <a:rPr lang="ru-RU" sz="1400" dirty="0" smtClean="0"/>
              <a:t>создают возможность, что одна из сторон подчинит себе других участников рынка защитных услуг </a:t>
            </a:r>
            <a:r>
              <a:rPr lang="en-US" sz="1400" dirty="0" smtClean="0"/>
              <a:t>b) </a:t>
            </a:r>
            <a:r>
              <a:rPr lang="ru-RU" sz="1400" dirty="0" smtClean="0"/>
              <a:t>побуждают и участников рынка защитных услуг, и, особенно, мирное население, согласиться с установлением единой власти, в безосновательной надежде, что единая власть покончит с войнами.</a:t>
            </a:r>
          </a:p>
          <a:p>
            <a:r>
              <a:rPr lang="ru-RU" sz="1400" dirty="0" smtClean="0"/>
              <a:t>Рационального расчёта (война плохо сказывается на репутации среди клиентов, влечёт за собой издержки, чревата поражением, и т.п.) – недостаточно, чтобы избегать войн. </a:t>
            </a:r>
          </a:p>
          <a:p>
            <a:r>
              <a:rPr lang="ru-RU" sz="1400" dirty="0" smtClean="0"/>
              <a:t>Никто не начинает войну, потому что желает воевать, но потому, что надеются на победу, которая компенсирует все человеческие, материальные и символические издержки. Безусловно, многие из них при этом ошибаются.</a:t>
            </a:r>
          </a:p>
          <a:p>
            <a:r>
              <a:rPr lang="ru-RU" sz="1400" dirty="0" smtClean="0"/>
              <a:t>Если бы люди не ошибались, войны начинались бы гораздо реже, или не начинались бы вовсе. Но люди не могут не ошибаться время от времени. </a:t>
            </a:r>
          </a:p>
          <a:p>
            <a:r>
              <a:rPr lang="ru-RU" sz="1400" dirty="0" smtClean="0"/>
              <a:t>Единственное средство предотвращения войн – готовность подавляющего большинства защитных агентств немедленно пресекать любую агрессию, даже если она не направлена против них. </a:t>
            </a:r>
          </a:p>
          <a:p>
            <a:r>
              <a:rPr lang="ru-RU" sz="1400" dirty="0" smtClean="0"/>
              <a:t>Это возможно при наличии двух необходимых условий – долгосрочного горизонта планирования, и уверенности каждого агентства, что все остальные агентства выполнят взятые на себя обязательства, и примут участие в пресечении агрессии.</a:t>
            </a:r>
          </a:p>
          <a:p>
            <a:r>
              <a:rPr lang="ru-RU" sz="1400" dirty="0" smtClean="0"/>
              <a:t> Второе из этих условий будет выполняться только в том случае, если руководители защитных агентств – это «люди торговли», а не «люди коммунальных отношений». </a:t>
            </a:r>
          </a:p>
          <a:p>
            <a:pPr>
              <a:buNone/>
            </a:pPr>
            <a:endParaRPr lang="ru-RU" sz="2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Роман «Зияющие высоты» и трактат «Коммунизм как реальность»</a:t>
            </a:r>
            <a:endParaRPr lang="ru-RU" dirty="0"/>
          </a:p>
        </p:txBody>
      </p:sp>
      <p:pic>
        <p:nvPicPr>
          <p:cNvPr id="7" name="Содержимое 6" descr="звысоты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484784"/>
            <a:ext cx="3960440" cy="4680520"/>
          </a:xfrm>
        </p:spPr>
      </p:pic>
      <p:pic>
        <p:nvPicPr>
          <p:cNvPr id="8" name="Содержимое 7" descr="креальность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96429" y="1484784"/>
            <a:ext cx="3942141" cy="464137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«Коммунизм как реальность» - антикоммунистический манифест Зиновьева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smtClean="0"/>
              <a:t>Неотъемлемые черты </a:t>
            </a:r>
            <a:r>
              <a:rPr lang="ru-RU" dirty="0" smtClean="0"/>
              <a:t>«реального коммунизма» (то есть, общества советского типа):</a:t>
            </a:r>
          </a:p>
          <a:p>
            <a:r>
              <a:rPr lang="ru-RU" dirty="0" smtClean="0"/>
              <a:t>«… </a:t>
            </a:r>
            <a:r>
              <a:rPr lang="ru-RU" i="1" dirty="0" smtClean="0"/>
              <a:t>лицемерие, насилие, коррупция, бесхозяйственность, обезличка, безответственность, халтура, хамство, лень, дезинформация, обман, серость, система служебных привилегий. Здесь утверждается искаженная оценка личности – превозносятся ничтожества, унижаются значительные личности. Наиболее нравственные граждане подвергаются гонениям, наиболее талантливые и деловые низводятся до уровня посредственности и средней бестолковости ... Общество такого типа обречено на застой и на хроническое гниение, если оно не найдет в себе сил, способных противостоять этой тенденции».</a:t>
            </a:r>
          </a:p>
          <a:p>
            <a:r>
              <a:rPr lang="ru-RU" dirty="0" smtClean="0"/>
              <a:t>Оценка коммунизма Зиновьевым хорошо вписывается в либеральную (</a:t>
            </a:r>
            <a:r>
              <a:rPr lang="ru-RU" dirty="0" err="1" smtClean="0"/>
              <a:t>либертарианскую</a:t>
            </a:r>
            <a:r>
              <a:rPr lang="ru-RU" dirty="0" smtClean="0"/>
              <a:t>) традицию. Своеобразно его мнение о предпосылках и причинах возникновения такого социального порядка.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 коммунизма по Зиновьеву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Коммунизм вырастает из т.н. «коммунальных отношений» («коммунального поведения», «коммунальности» - в разных контекстах Зиновьев использует разные формулировки) изначально присутствующих в каждом человеческом сообществе. </a:t>
            </a:r>
          </a:p>
          <a:p>
            <a:r>
              <a:rPr lang="ru-RU" sz="2000" dirty="0" smtClean="0"/>
              <a:t>В большинстве человеческих сообществ коммунальные отношения не получают полного развития, потому что нейтрализуются противовесами – моралью, правовой системой, защищающей личность, политическим плюрализмом, в ряде случаев – религией, и т.п. </a:t>
            </a:r>
          </a:p>
          <a:p>
            <a:r>
              <a:rPr lang="ru-RU" sz="2000" dirty="0" smtClean="0"/>
              <a:t>Все противовесы в совокупности Зиновьев называет «</a:t>
            </a:r>
            <a:r>
              <a:rPr lang="ru-RU" sz="2000" b="1" dirty="0" smtClean="0"/>
              <a:t>цивилизацией</a:t>
            </a:r>
            <a:r>
              <a:rPr lang="ru-RU" sz="2000" dirty="0" smtClean="0"/>
              <a:t>».   </a:t>
            </a:r>
          </a:p>
          <a:p>
            <a:r>
              <a:rPr lang="ru-RU" sz="2000" dirty="0" smtClean="0"/>
              <a:t>Там, где противовесы, по тем или иным причинам, были уничтожены, коммунальные отношения начинают доминировать в жизни сообщества – и возникает общество «реального коммунизма».</a:t>
            </a:r>
          </a:p>
          <a:p>
            <a:pPr>
              <a:buNone/>
            </a:pPr>
            <a:r>
              <a:rPr lang="ru-RU" sz="2000" dirty="0" smtClean="0"/>
              <a:t>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Пессимизм Зиновьева: коммунизм </a:t>
            </a:r>
            <a:r>
              <a:rPr lang="en-US" dirty="0" err="1" smtClean="0"/>
              <a:t>vs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цивилизация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200" dirty="0" smtClean="0"/>
              <a:t>Коммунальные отношения даны изначально</a:t>
            </a:r>
          </a:p>
          <a:p>
            <a:r>
              <a:rPr lang="ru-RU" sz="2200" dirty="0" smtClean="0"/>
              <a:t>Цивилизация вторична - вырабатывается в ходе исторического развития, как способ сдержать коммунальные отношения. </a:t>
            </a:r>
          </a:p>
          <a:p>
            <a:r>
              <a:rPr lang="ru-RU" sz="2200" dirty="0" smtClean="0"/>
              <a:t>«Естественность» коммунальных отношений не означает, что их следует считать благом. </a:t>
            </a:r>
          </a:p>
          <a:p>
            <a:r>
              <a:rPr lang="ru-RU" sz="2200" dirty="0" smtClean="0"/>
              <a:t> «</a:t>
            </a:r>
            <a:r>
              <a:rPr lang="ru-RU" sz="2200" i="1" dirty="0" smtClean="0"/>
              <a:t>Ситуацию здесь можно сравнить с ситуацией летящего самолета. Если мотор работает, то самолет набирает высоту и преодолевает пространство. Если мотор перестает работать, самолет падает на землю. Коммунизм существует по законам падения, цивилизация же есть полет, использующий законы падения, но противостоящий им».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Коммунальные отношения </a:t>
            </a:r>
            <a:r>
              <a:rPr lang="en-US" dirty="0" smtClean="0"/>
              <a:t>vs. </a:t>
            </a:r>
            <a:r>
              <a:rPr lang="ru-RU" dirty="0" smtClean="0"/>
              <a:t>солидарность/альтруизм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Концепция Зиновьева (коммунальные отношения против цивилизации) существенно отличается от концепции Ф.А. фон </a:t>
            </a:r>
            <a:r>
              <a:rPr lang="ru-RU" dirty="0" err="1" smtClean="0"/>
              <a:t>Хайека</a:t>
            </a:r>
            <a:r>
              <a:rPr lang="ru-RU" dirty="0" smtClean="0"/>
              <a:t> (инстинктивная групповая солидарность против расширенного порядка). </a:t>
            </a:r>
          </a:p>
          <a:p>
            <a:r>
              <a:rPr lang="ru-RU" dirty="0" smtClean="0"/>
              <a:t>«Коммунальность» Зиновьева – отнюдь не солидарность и не альтруизм!  </a:t>
            </a:r>
          </a:p>
          <a:p>
            <a:r>
              <a:rPr lang="ru-RU" dirty="0" smtClean="0"/>
              <a:t>  Основа коммунального поведения – ««</a:t>
            </a:r>
            <a:r>
              <a:rPr lang="ru-RU" i="1" dirty="0" smtClean="0"/>
              <a:t>стремление двуногой твари, именуемой человеком, выжить в среде из большего числа аналогичных тварей, лучше устроиться в ней, обезопасить себя и т.п.</a:t>
            </a:r>
            <a:r>
              <a:rPr lang="ru-RU" dirty="0" smtClean="0"/>
              <a:t>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Александр Зиновьев «Дружба»</a:t>
            </a:r>
            <a:endParaRPr lang="ru-RU" dirty="0"/>
          </a:p>
        </p:txBody>
      </p:sp>
      <p:pic>
        <p:nvPicPr>
          <p:cNvPr id="6" name="Содержимое 5" descr="rats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484784"/>
            <a:ext cx="5400600" cy="51845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Коммунальные отношения - приближаясь к определению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600" dirty="0" smtClean="0"/>
              <a:t>Коммунальные отношения вырастают «</a:t>
            </a:r>
            <a:r>
              <a:rPr lang="ru-RU" sz="2600" i="1" dirty="0" smtClean="0"/>
              <a:t>из факта скопления большого числа людей для совместной жизни и деятельности»</a:t>
            </a:r>
          </a:p>
          <a:p>
            <a:r>
              <a:rPr lang="ru-RU" sz="2600" dirty="0" smtClean="0"/>
              <a:t>Непосредственно основаны не на совместной деятельности, а именно на «скоплении», на совместном существовании.</a:t>
            </a:r>
          </a:p>
          <a:p>
            <a:r>
              <a:rPr lang="ru-RU" sz="2600" dirty="0" smtClean="0"/>
              <a:t>Это "</a:t>
            </a:r>
            <a:r>
              <a:rPr lang="ru-RU" sz="2600" i="1" dirty="0" smtClean="0"/>
              <a:t>отношения между людьми, вытекающие из самого того факта, что людей много и они вынуждены так или иначе сталкиваться друг с другом, общаться, распадаться на группы, </a:t>
            </a:r>
            <a:r>
              <a:rPr lang="ru-RU" sz="2600" b="1" i="1" dirty="0" smtClean="0"/>
              <a:t>подчинять, подчиняться</a:t>
            </a:r>
            <a:r>
              <a:rPr lang="ru-RU" sz="2600" dirty="0" smtClean="0"/>
              <a:t>".</a:t>
            </a:r>
          </a:p>
          <a:p>
            <a:r>
              <a:rPr lang="ru-RU" sz="2600" dirty="0" smtClean="0"/>
              <a:t>Ключевая роль двух последних слов. Коммунальные отношения практически всегда связаны с установлением иерархии, с начальствованием и подчинением.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2572</Words>
  <Application>Microsoft Office PowerPoint</Application>
  <PresentationFormat>Экран (4:3)</PresentationFormat>
  <Paragraphs>130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«Коммунальность» Александра Зиновьева и политическая философия классического либерализма</vt:lpstr>
      <vt:lpstr>Три периода Александра Зиновьева</vt:lpstr>
      <vt:lpstr>Роман «Зияющие высоты» и трактат «Коммунизм как реальность»</vt:lpstr>
      <vt:lpstr>«Коммунизм как реальность» - антикоммунистический манифест Зиновьева</vt:lpstr>
      <vt:lpstr>Корни коммунизма по Зиновьеву</vt:lpstr>
      <vt:lpstr>Пессимизм Зиновьева: коммунизм vs. цивилизация</vt:lpstr>
      <vt:lpstr>Коммунальные отношения vs. солидарность/альтруизм</vt:lpstr>
      <vt:lpstr>Александр Зиновьев «Дружба»</vt:lpstr>
      <vt:lpstr>Коммунальные отношения - приближаясь к определению</vt:lpstr>
      <vt:lpstr>Примеры коммунальных отношений</vt:lpstr>
      <vt:lpstr>Разновидности двусторонних отношений между людьми </vt:lpstr>
      <vt:lpstr>Разновидности добровольного сотрудничества</vt:lpstr>
      <vt:lpstr>Чему Зиновьева могли бы научить либертарианцы? Взаимосвязь морали и торговли</vt:lpstr>
      <vt:lpstr>Роль третьих лиц. Коммунальная власть</vt:lpstr>
      <vt:lpstr>Коммунальная власть – возможное злоупотребление</vt:lpstr>
      <vt:lpstr>Носители коммунальной власти</vt:lpstr>
      <vt:lpstr>Потенциал коммунальной власти</vt:lpstr>
      <vt:lpstr>Государственная власть – ложный ограничитель коммунальности</vt:lpstr>
      <vt:lpstr>Ложный ограничитель коммунальности-2</vt:lpstr>
      <vt:lpstr>Коммунальная власть и отношения взаимовыгодного обмена</vt:lpstr>
      <vt:lpstr>Некоторые выводы: власть и население</vt:lpstr>
      <vt:lpstr>Выводы для теории рыночного анархизма: война и мир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«Коммунальность» Александра Зиновьева и политическая философия классического либерализма</dc:title>
  <dc:creator>N.S.Blokhin</dc:creator>
  <cp:lastModifiedBy>User</cp:lastModifiedBy>
  <cp:revision>95</cp:revision>
  <dcterms:created xsi:type="dcterms:W3CDTF">2016-04-25T14:02:49Z</dcterms:created>
  <dcterms:modified xsi:type="dcterms:W3CDTF">2016-05-21T04:51:57Z</dcterms:modified>
</cp:coreProperties>
</file>