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4158" r:id="rId3"/>
    <p:sldMasterId id="2147484175" r:id="rId4"/>
  </p:sldMasterIdLst>
  <p:notesMasterIdLst>
    <p:notesMasterId r:id="rId21"/>
  </p:notesMasterIdLst>
  <p:sldIdLst>
    <p:sldId id="373" r:id="rId5"/>
    <p:sldId id="487" r:id="rId6"/>
    <p:sldId id="422" r:id="rId7"/>
    <p:sldId id="467" r:id="rId8"/>
    <p:sldId id="457" r:id="rId9"/>
    <p:sldId id="491" r:id="rId10"/>
    <p:sldId id="499" r:id="rId11"/>
    <p:sldId id="495" r:id="rId12"/>
    <p:sldId id="496" r:id="rId13"/>
    <p:sldId id="497" r:id="rId14"/>
    <p:sldId id="498" r:id="rId15"/>
    <p:sldId id="492" r:id="rId16"/>
    <p:sldId id="493" r:id="rId17"/>
    <p:sldId id="494" r:id="rId18"/>
    <p:sldId id="473" r:id="rId19"/>
    <p:sldId id="4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3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53BF5-70C6-4357-B6ED-EB3280EBA7FD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9CE7F-7739-447D-A4D0-3FA9C7F32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58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97139-3C62-4384-B281-3B598E45C352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39B02-3A2B-44CC-80A9-97BC9EBCBB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4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DD-50B3-412A-B4A3-D102FBCC0D0D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1346-CA63-4AC3-8ACC-11B70A6B5197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83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9A71-266E-49B6-9B39-46D3EF81EC21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621-F196-4A89-A568-0BEECE05DE6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5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0689-7F5C-4CDF-8774-BED9BCF804E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7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A00E-ECCF-41DC-AF3D-F415F816983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1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8601-86CC-46DB-8BCE-53A2533C678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CEB3-44F3-4152-8B6F-E34103A1385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9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1C2F-51EE-42CA-AACB-4533F9D43D7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27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2E6-7F97-45CA-8AB0-42289C5D541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17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0185-BBA7-4F9F-8D9C-15A0B9B29D1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9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A86D-8B10-4D65-8F36-49A685E39132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665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1345-B278-46EA-9F22-CC814EAE383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4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4E06-4B6C-496F-9474-E315A777B3C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91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B848-4845-46BE-B84A-432A3E6CDD9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72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3F62-5D8D-4596-A3A4-77D9CBBB7BD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861E-24DB-4E92-A5CE-D9C0C2A8A77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8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117D8-4C40-445C-BF14-C06CE213BF2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BD0E1F-94C6-40E1-9B2F-8755DDF3512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13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8D238-EE10-4229-B43D-4BDB87D8B67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E198-9F9A-4CC2-96DC-E7F6D7A9881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52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54C424-344E-4088-9C82-754FE2F8D6F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3DDE-7132-46AD-9122-A91E118F10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47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FA6AF35-4F74-4369-86F9-DE936BBF20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B8E517-86BA-4234-B1FD-C6DB2DD85D7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55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FBA-313A-45A5-870A-21253B94619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99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64A9-6580-4575-B8BC-2ED747FE5BB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5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E2F-2149-4D11-B4BC-CB87EA00A279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763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959F-EB43-4538-96B7-2FEF7D546E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31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5D3-B10E-499D-8169-6996B982E25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29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249-67A6-4B34-93FA-F165D70D5D4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40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EF98-BAF4-449A-8B37-174E68364A7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54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7EA1-64F5-4358-8BF5-04964159856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48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5637-E360-4B63-B82A-5A4D35D5578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60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F7D-1A91-472C-9B33-400E5B7318C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00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51C-63D5-42D4-BD48-444814382D7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547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1A6B-1D3C-4443-9A59-B8BB0A92C84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0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82D74-631A-4D7B-A087-B0965CD5AB1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861E-24DB-4E92-A5CE-D9C0C2A8A77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AD9D-E3B6-43F6-9FE1-BF70BFC47C86}" type="datetime1">
              <a:rPr lang="ru-RU" smtClean="0"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98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AEF09-34D1-4451-988D-6F6DBB0C97E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BD0E1F-94C6-40E1-9B2F-8755DDF3512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887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4BC91-16C6-489D-B72B-2D410FA3CA2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E198-9F9A-4CC2-96DC-E7F6D7A9881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39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C68EBC-6871-401E-A820-F79987CEE98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3DDE-7132-46AD-9122-A91E118F10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078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1A9CDC8-94DB-481A-A0E2-80EFF582CC9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B8E517-86BA-4234-B1FD-C6DB2DD85D7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7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2221-F35B-4E5A-8B33-AD3F57E1B110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014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FF97-6890-4BF8-9C6F-84D49DF35FB8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829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0C51-A048-4074-AB66-C7AE859FFA3D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26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268F-AB79-46D7-AE08-4753DFC52C9D}" type="datetime1">
              <a:rPr lang="ru-RU" smtClean="0"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356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1CC-0416-49D6-B3D7-7CCCEDA494F1}" type="datetime1">
              <a:rPr lang="ru-RU" smtClean="0"/>
              <a:t>20.05.2017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888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DFB1-45BE-4279-9C69-0299B270AC0B}" type="datetime1">
              <a:rPr lang="ru-RU" smtClean="0"/>
              <a:t>20.05.2017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8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59B9-54A5-4176-A14C-2293F254E247}" type="datetime1">
              <a:rPr lang="ru-RU" smtClean="0"/>
              <a:t>20.05.2017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57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D4F1-95BD-4357-BE28-0EA0143825C1}" type="datetime1">
              <a:rPr lang="ru-RU" smtClean="0"/>
              <a:t>20.05.2017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5872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F8A-722B-40F0-ADB3-7CED5CB84C4E}" type="datetime1">
              <a:rPr lang="ru-RU" smtClean="0"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38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06A6-909C-4A58-A9E7-D51145EF81DC}" type="datetime1">
              <a:rPr lang="ru-RU" smtClean="0"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9847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02B7-2AF9-44E5-B4D8-69730EB622A6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476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574A-B702-43EA-8EC9-2C4C84D25C0E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964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сновн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7" name="Рисунок 6" descr="шаблоны для презентации 3стр 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9386" y="116632"/>
            <a:ext cx="8785225" cy="53106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5pPr algn="ctr">
              <a:defRPr/>
            </a:lvl5pPr>
          </a:lstStyle>
          <a:p>
            <a:pPr lvl="0"/>
            <a:r>
              <a:rPr lang="ru-RU" dirty="0" smtClean="0"/>
              <a:t>НАЗВАНИЕ СЛАЙДА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5" hasCustomPrompt="1"/>
          </p:nvPr>
        </p:nvSpPr>
        <p:spPr>
          <a:xfrm>
            <a:off x="179388" y="908050"/>
            <a:ext cx="8785225" cy="518477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09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87BF-9046-4A96-A9B3-2DA581F9BC4A}" type="datetime1">
              <a:rPr lang="ru-RU" smtClean="0"/>
              <a:t>20.05.2017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B627-E073-4EE9-84A3-A2F4211E68E3}" type="datetime1">
              <a:rPr lang="ru-RU" smtClean="0"/>
              <a:t>20.05.2017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44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C9C-3F18-4B0B-A850-595299EF7CED}" type="datetime1">
              <a:rPr lang="ru-RU" smtClean="0"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1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2CEA-C123-477F-8D0C-9C5FB52DACBE}" type="datetime1">
              <a:rPr lang="ru-RU" smtClean="0"/>
              <a:t>20.05.2017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1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28E6-677D-4A5D-BCB1-E6DF93238D4B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7014-49B3-4F49-AFBE-DC9827E2F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04D3-A4A0-4692-9E22-0F262DA06CF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FBC3-DAFD-4E07-92A2-8CA2F2A116B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20.05.2017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8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D32F-BE07-4FE9-8871-00763EE31033}" type="datetime1">
              <a:rPr lang="ru-RU" smtClean="0"/>
              <a:t>20.05.2017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76B6-6155-42AC-B024-73025507A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50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ilev.livejournal.com/1106188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lev.livejournal.com/129960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lev.livejournal.com/1300823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ilev.livejournal.com/1300823.html" TargetMode="Externa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ilev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2.png"/><Relationship Id="rId4" Type="http://schemas.openxmlformats.org/officeDocument/2006/relationships/hyperlink" Target="mailto:ailev@asmp.msk.s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qz.com/881454/automation-is-already-here-and-its-taking-jobs-and-annoying-customers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7504" y="692696"/>
            <a:ext cx="8712968" cy="1944215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Безлюдные (</a:t>
            </a:r>
            <a:r>
              <a:rPr lang="ru-RU" sz="4000" b="1" dirty="0" err="1" smtClean="0"/>
              <a:t>дез</a:t>
            </a:r>
            <a:r>
              <a:rPr lang="ru-RU" sz="4000" b="1" dirty="0" smtClean="0"/>
              <a:t>)организации</a:t>
            </a:r>
            <a:endParaRPr lang="ru-RU" sz="4000" b="1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5876925"/>
            <a:ext cx="5753100" cy="728591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Москва</a:t>
            </a:r>
          </a:p>
          <a:p>
            <a:r>
              <a:rPr lang="en-US" sz="2400" dirty="0" smtClean="0"/>
              <a:t>20 </a:t>
            </a:r>
            <a:r>
              <a:rPr lang="ru-RU" sz="2400" dirty="0" smtClean="0"/>
              <a:t>мая 2017</a:t>
            </a:r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4" y="2636911"/>
            <a:ext cx="2206943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47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INCOSE VISION 2025</a:t>
            </a:r>
            <a:endParaRPr lang="ru-RU" b="1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DE4-30A7-4AA1-94BE-51C16BB7314E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9" y="1180230"/>
            <a:ext cx="5642328" cy="5677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6312" y="1180230"/>
            <a:ext cx="29471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Проблемы с модульностью на высоких уровнях (где появляются сети, люди – непонятная связность): переход от сборки-наладки к «эволюции», «обучению», «</a:t>
            </a:r>
            <a:r>
              <a:rPr lang="ru-RU" sz="1600" b="1" dirty="0" err="1" smtClean="0"/>
              <a:t>системообразованию</a:t>
            </a:r>
            <a:r>
              <a:rPr lang="ru-RU" sz="1600" b="1" dirty="0" smtClean="0"/>
              <a:t>»</a:t>
            </a:r>
          </a:p>
          <a:p>
            <a:endParaRPr lang="ru-RU" sz="1600" b="1" dirty="0"/>
          </a:p>
          <a:p>
            <a:r>
              <a:rPr lang="ru-RU" sz="1600" b="1" dirty="0" err="1" smtClean="0">
                <a:solidFill>
                  <a:srgbClr val="FF0000"/>
                </a:solidFill>
              </a:rPr>
              <a:t>Предпринятие</a:t>
            </a:r>
            <a:r>
              <a:rPr lang="ru-RU" sz="1600" b="1" dirty="0" smtClean="0">
                <a:solidFill>
                  <a:srgbClr val="FF0000"/>
                </a:solidFill>
              </a:rPr>
              <a:t> не подлежит инженерии, оно «складывается» (</a:t>
            </a:r>
            <a:r>
              <a:rPr lang="en-US" sz="1600" b="1" dirty="0" smtClean="0">
                <a:solidFill>
                  <a:srgbClr val="FF0000"/>
                </a:solidFill>
              </a:rPr>
              <a:t>evolve).</a:t>
            </a:r>
            <a:endParaRPr lang="ru-RU" sz="1600" b="1" dirty="0" smtClean="0">
              <a:solidFill>
                <a:srgbClr val="FF0000"/>
              </a:solidFill>
            </a:endParaRPr>
          </a:p>
          <a:p>
            <a:r>
              <a:rPr lang="ru-RU" sz="1600" b="1" dirty="0" smtClean="0">
                <a:solidFill>
                  <a:srgbClr val="FF0000"/>
                </a:solidFill>
              </a:rPr>
              <a:t>Будущее социально, а не </a:t>
            </a:r>
            <a:r>
              <a:rPr lang="ru-RU" sz="1600" b="1" dirty="0" err="1" smtClean="0">
                <a:solidFill>
                  <a:srgbClr val="FF0000"/>
                </a:solidFill>
              </a:rPr>
              <a:t>инженерно</a:t>
            </a:r>
            <a:r>
              <a:rPr lang="ru-RU" sz="16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ru-RU" sz="1600" b="1" dirty="0" smtClean="0">
                <a:solidFill>
                  <a:srgbClr val="FF0000"/>
                </a:solidFill>
              </a:rPr>
              <a:t>Это не означает, что о нём нельзя думать, используя инженерные техники мышления.</a:t>
            </a:r>
          </a:p>
          <a:p>
            <a:r>
              <a:rPr lang="ru-RU" sz="1600" b="1" dirty="0" smtClean="0">
                <a:solidFill>
                  <a:srgbClr val="FF0000"/>
                </a:solidFill>
              </a:rPr>
              <a:t>Это не означает, что в нём нельзя реализовывать инженерные проекты (которые много меньше размеров будущего).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405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+mn-lt"/>
              </a:rPr>
              <a:t>За границами системного мышления и инженерии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Система продумывается </a:t>
            </a:r>
          </a:p>
          <a:p>
            <a:pPr lvl="1"/>
            <a:r>
              <a:rPr lang="ru-RU" dirty="0" smtClean="0"/>
              <a:t>на протяжении всего</a:t>
            </a:r>
            <a:r>
              <a:rPr lang="en-US" dirty="0" smtClean="0"/>
              <a:t> </a:t>
            </a:r>
            <a:r>
              <a:rPr lang="ru-RU" dirty="0" smtClean="0"/>
              <a:t>ЖЦ (то есть от замысла до вывода из эксплуатации)</a:t>
            </a:r>
          </a:p>
          <a:p>
            <a:pPr lvl="1"/>
            <a:r>
              <a:rPr lang="ru-RU" dirty="0" smtClean="0"/>
              <a:t>В операционном окружении (что делают </a:t>
            </a:r>
            <a:r>
              <a:rPr lang="ru-RU" dirty="0" err="1" smtClean="0"/>
              <a:t>стейкхолдеры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Для каждого </a:t>
            </a:r>
            <a:r>
              <a:rPr lang="ru-RU" dirty="0" err="1" smtClean="0"/>
              <a:t>софтового</a:t>
            </a:r>
            <a:r>
              <a:rPr lang="ru-RU" dirty="0" smtClean="0"/>
              <a:t> проекта важно, что делают люди</a:t>
            </a:r>
          </a:p>
          <a:p>
            <a:pPr lvl="2"/>
            <a:r>
              <a:rPr lang="ru-RU" dirty="0" smtClean="0"/>
              <a:t>Целевая система в автоматизации обычно включает деятельность людей, включая систему – </a:t>
            </a:r>
            <a:r>
              <a:rPr lang="ru-RU" b="1" dirty="0" smtClean="0"/>
              <a:t>автоматическая система только подсистема целевой! Людей-операторов и ремонтников нельзя забывать!</a:t>
            </a:r>
          </a:p>
          <a:p>
            <a:pPr lvl="1"/>
            <a:r>
              <a:rPr lang="ru-RU" b="1" dirty="0" smtClean="0"/>
              <a:t>Включая ЖЦ (то есть как её делают – обеспечивающая система)</a:t>
            </a:r>
          </a:p>
          <a:p>
            <a:pPr lvl="1"/>
            <a:r>
              <a:rPr lang="ru-RU" sz="3500" b="1" dirty="0" smtClean="0"/>
              <a:t>Включая время поломок и переналадок!</a:t>
            </a:r>
          </a:p>
          <a:p>
            <a:pPr lvl="1"/>
            <a:r>
              <a:rPr lang="ru-RU" sz="3500" b="1" dirty="0" smtClean="0"/>
              <a:t>Но по факту ломается система систем, а не просто целевая система одного проекта!</a:t>
            </a:r>
            <a:endParaRPr lang="en-US" sz="35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+mn-lt"/>
              </a:rPr>
              <a:t>Уровни интеллектуальности компьютерных систем</a:t>
            </a:r>
            <a:endParaRPr lang="ru-RU" sz="3600" b="1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340768"/>
          <a:ext cx="8003232" cy="503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6757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Уровень 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Формировать теории для достижения цели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Физическое взаимодействие с Миром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Управляет своей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работой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757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Уровень 2</a:t>
                      </a:r>
                      <a:endParaRPr lang="ru-RU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Применяет теории для достижения цели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Адаптивное взаимодействие с другими системами</a:t>
                      </a:r>
                      <a:endParaRPr lang="ru-RU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Мониторит свою</a:t>
                      </a:r>
                      <a:r>
                        <a:rPr lang="ru-RU" baseline="0" dirty="0" smtClean="0"/>
                        <a:t> работу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04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Уровень 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Аккуратно представляет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Мир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Спроектированное взаимодействие с другими системами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Содержит данные о себе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331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Уровень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Подразумеваемый</a:t>
                      </a:r>
                      <a:r>
                        <a:rPr lang="ru-RU" baseline="0" dirty="0" smtClean="0"/>
                        <a:t> Мир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Пассивное</a:t>
                      </a:r>
                      <a:r>
                        <a:rPr lang="ru-RU" baseline="0" dirty="0" smtClean="0"/>
                        <a:t> взаимодействие с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Фиксированная структура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3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Понимает мир</a:t>
                      </a:r>
                      <a:endParaRPr lang="ru-R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Взаимодействует с</a:t>
                      </a:r>
                      <a:r>
                        <a:rPr lang="ru-RU" b="1" baseline="0" dirty="0" smtClean="0"/>
                        <a:t> Миром</a:t>
                      </a:r>
                      <a:endParaRPr lang="ru-R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Самосознание</a:t>
                      </a:r>
                      <a:endParaRPr lang="ru-R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381328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http://www.matthew-west.org.uk/documents/IntelligenceInSystems.pdf</a:t>
            </a:r>
            <a:endParaRPr 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" y="2326511"/>
            <a:ext cx="5004410" cy="30557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217" y="84177"/>
            <a:ext cx="8515350" cy="100963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+mn-lt"/>
              </a:rPr>
              <a:t>Чьи это «персональные» ассистенты?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8477" y="1504709"/>
            <a:ext cx="6227180" cy="511601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Текст «</a:t>
            </a:r>
            <a:r>
              <a:rPr lang="ru-RU" dirty="0" err="1" smtClean="0"/>
              <a:t>Мойдодыр</a:t>
            </a:r>
            <a:r>
              <a:rPr lang="ru-RU" dirty="0" smtClean="0"/>
              <a:t> и политическая философия интернет-вещизма» --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ailev.livejournal.com/1106188.html</a:t>
            </a:r>
            <a:endParaRPr lang="ru-RU" dirty="0" smtClean="0"/>
          </a:p>
          <a:p>
            <a:r>
              <a:rPr lang="ru-RU" dirty="0" smtClean="0"/>
              <a:t>Пример с рубашкой из </a:t>
            </a:r>
            <a:r>
              <a:rPr lang="en-US" dirty="0" err="1" smtClean="0"/>
              <a:t>IoT</a:t>
            </a:r>
            <a:endParaRPr lang="ru-RU" dirty="0" smtClean="0"/>
          </a:p>
          <a:p>
            <a:r>
              <a:rPr lang="ru-RU" dirty="0" smtClean="0"/>
              <a:t>Вопрос о </a:t>
            </a:r>
            <a:r>
              <a:rPr lang="en-US" dirty="0" smtClean="0"/>
              <a:t>privacy – </a:t>
            </a:r>
            <a:r>
              <a:rPr lang="ru-RU" dirty="0" smtClean="0"/>
              <a:t>это вопрос политической философии, уйти от этого нельзя.</a:t>
            </a:r>
          </a:p>
          <a:p>
            <a:r>
              <a:rPr lang="ru-RU" dirty="0" smtClean="0"/>
              <a:t>Дополнительно про </a:t>
            </a:r>
            <a:r>
              <a:rPr lang="ru-RU" dirty="0" err="1" smtClean="0"/>
              <a:t>субъектность</a:t>
            </a:r>
            <a:r>
              <a:rPr lang="ru-RU" dirty="0" smtClean="0"/>
              <a:t> роботов (наши ассистенты ведь тоже роботы): «Информационные лица с ограниченной ответственностью» --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ailev.livejournal.com/1299601.html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F76B6-6155-42AC-B024-73025507AB5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1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3278"/>
            <a:ext cx="9102413" cy="65699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+mn-lt"/>
              </a:rPr>
              <a:t>Будут все варианты владения и границ!</a:t>
            </a:r>
            <a:endParaRPr lang="ru-RU" b="1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09" y="3280517"/>
            <a:ext cx="906777" cy="14895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78" y="1553739"/>
            <a:ext cx="722164" cy="14948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11" y="2560941"/>
            <a:ext cx="673296" cy="14948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224" y="1966901"/>
            <a:ext cx="540094" cy="95535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224" y="3654378"/>
            <a:ext cx="548331" cy="9699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417" y="2684453"/>
            <a:ext cx="548331" cy="9699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249" y="2477822"/>
            <a:ext cx="1042601" cy="1844223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6350858" y="3027203"/>
            <a:ext cx="1028700" cy="9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016843" y="3077085"/>
            <a:ext cx="1116227" cy="74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19874" y="2444578"/>
            <a:ext cx="1502699" cy="6878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3031524" y="3592839"/>
            <a:ext cx="1375719" cy="4324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710142" y="2473129"/>
            <a:ext cx="1028700" cy="9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710142" y="4125313"/>
            <a:ext cx="1028700" cy="9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блако 31"/>
          <p:cNvSpPr/>
          <p:nvPr/>
        </p:nvSpPr>
        <p:spPr>
          <a:xfrm>
            <a:off x="2713538" y="715412"/>
            <a:ext cx="3502740" cy="83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Интернет/</a:t>
            </a:r>
            <a:r>
              <a:rPr lang="ru-RU" dirty="0" err="1" smtClean="0"/>
              <a:t>нейронет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2949063" y="1400454"/>
            <a:ext cx="433477" cy="687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2868190" y="1444951"/>
            <a:ext cx="1069496" cy="2364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5299515" y="1371305"/>
            <a:ext cx="942067" cy="14218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654378" y="1553739"/>
            <a:ext cx="101171" cy="11307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85965" y="3293328"/>
            <a:ext cx="115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</a:t>
            </a:r>
            <a:r>
              <a:rPr lang="ru-RU" dirty="0" smtClean="0"/>
              <a:t>Боба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14953" y="1659040"/>
            <a:ext cx="126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</a:t>
            </a:r>
            <a:r>
              <a:rPr lang="ru-RU" dirty="0" smtClean="0"/>
              <a:t>Алисы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41582" y="2304537"/>
            <a:ext cx="14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</a:t>
            </a:r>
            <a:r>
              <a:rPr lang="ru-RU" dirty="0" smtClean="0"/>
              <a:t>Чарли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195500" y="3966140"/>
            <a:ext cx="190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Права </a:t>
            </a:r>
            <a:r>
              <a:rPr lang="ru-RU" dirty="0" err="1" smtClean="0"/>
              <a:t>фасилитатора</a:t>
            </a:r>
            <a:r>
              <a:rPr lang="ru-RU" dirty="0" smtClean="0"/>
              <a:t>?</a:t>
            </a:r>
            <a:endParaRPr lang="ru-RU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5202429" y="3427089"/>
            <a:ext cx="2299534" cy="5335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40389" y="4555517"/>
            <a:ext cx="6164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Дополнительные </a:t>
            </a:r>
            <a:r>
              <a:rPr lang="ru-RU" dirty="0" err="1" smtClean="0"/>
              <a:t>стейхолдеры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Компании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Компании сервиса </a:t>
            </a:r>
            <a:r>
              <a:rPr lang="en-US" dirty="0" smtClean="0"/>
              <a:t>PCA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Компания сервиса </a:t>
            </a:r>
            <a:r>
              <a:rPr lang="en-US" dirty="0" smtClean="0"/>
              <a:t>VCA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Спецслужбы государств </a:t>
            </a:r>
            <a:r>
              <a:rPr lang="en-US" dirty="0" smtClean="0"/>
              <a:t>PCA/VCA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Кракеры</a:t>
            </a:r>
            <a:r>
              <a:rPr lang="ru-RU" dirty="0" smtClean="0"/>
              <a:t> всех мастей</a:t>
            </a:r>
            <a:r>
              <a:rPr lang="en-US" dirty="0" smtClean="0"/>
              <a:t>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Поставщики облака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Поставщики персональных устройств (</a:t>
            </a:r>
            <a:r>
              <a:rPr lang="ru-RU" dirty="0" err="1" smtClean="0"/>
              <a:t>нейросмартфон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77315" y="618085"/>
            <a:ext cx="2852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ailev.livejournal.com/1300823.html</a:t>
            </a:r>
            <a:r>
              <a:rPr lang="en-US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619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3243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+mn-lt"/>
              </a:rPr>
              <a:t>Массовое поведение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770" y="532435"/>
            <a:ext cx="8808334" cy="618904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Массовое поведение – на него ориентируются законодатели и рынок</a:t>
            </a:r>
          </a:p>
          <a:p>
            <a:r>
              <a:rPr lang="ru-RU" b="1" dirty="0" smtClean="0"/>
              <a:t>Вы очень легко можете быть не массовым. Вам очень легко от решений для масс будет плохо.</a:t>
            </a:r>
          </a:p>
          <a:p>
            <a:endParaRPr lang="ru-RU" b="1" dirty="0" smtClean="0"/>
          </a:p>
          <a:p>
            <a:r>
              <a:rPr lang="en-US" dirty="0" smtClean="0"/>
              <a:t>Privacy </a:t>
            </a:r>
            <a:r>
              <a:rPr lang="ru-RU" dirty="0" smtClean="0"/>
              <a:t>важно, её требуют, за неё воюют (в идеале)</a:t>
            </a:r>
          </a:p>
          <a:p>
            <a:r>
              <a:rPr lang="en-US" dirty="0" smtClean="0"/>
              <a:t>Privacy </a:t>
            </a:r>
            <a:r>
              <a:rPr lang="ru-RU" dirty="0" smtClean="0"/>
              <a:t>легко сдают в пользу бус и безделушек (в реале)</a:t>
            </a:r>
          </a:p>
          <a:p>
            <a:r>
              <a:rPr lang="ru-RU" dirty="0" smtClean="0"/>
              <a:t>Поправить код или модель в вашем (кто-то ж им владеет!)  «персональном агенте» или даже «коллективном агенте» -- это </a:t>
            </a:r>
            <a:r>
              <a:rPr lang="en-US" dirty="0" smtClean="0"/>
              <a:t>privacy </a:t>
            </a:r>
            <a:r>
              <a:rPr lang="ru-RU" dirty="0" smtClean="0"/>
              <a:t>или нет? Это доступ к вашей (возможно, корпоративной) собственности, или нет?</a:t>
            </a:r>
          </a:p>
          <a:p>
            <a:r>
              <a:rPr lang="ru-RU" dirty="0" smtClean="0"/>
              <a:t>Страховка от того, что твой агент будет шалить – сколько и кто за это заплатить? </a:t>
            </a:r>
            <a:r>
              <a:rPr lang="en-US" dirty="0" smtClean="0"/>
              <a:t>[</a:t>
            </a:r>
            <a:r>
              <a:rPr lang="ru-RU" dirty="0" smtClean="0"/>
              <a:t>текущая дискуссия про автомобили без водителя, но это ж будет про что угодно!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В непонятных ситуациях останется законодательный </a:t>
            </a:r>
            <a:r>
              <a:rPr lang="ru-RU" dirty="0" err="1" smtClean="0"/>
              <a:t>осадочек</a:t>
            </a:r>
            <a:r>
              <a:rPr lang="ru-RU" dirty="0" smtClean="0"/>
              <a:t> (хотя рынок быстро покажет, кто прав, но «законодатель» не менее быстро изготовит «</a:t>
            </a:r>
            <a:r>
              <a:rPr lang="ru-RU" dirty="0" err="1" smtClean="0"/>
              <a:t>осадочек</a:t>
            </a:r>
            <a:r>
              <a:rPr lang="ru-RU" dirty="0" smtClean="0"/>
              <a:t>»).</a:t>
            </a:r>
          </a:p>
          <a:p>
            <a:r>
              <a:rPr lang="ru-RU" dirty="0" smtClean="0"/>
              <a:t>Спецслужбы всегда хотят иметь доступ ко всему, для них все остальные – лохи, а они в белых одеждах и на белых конях.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76B6-6155-42AC-B024-73025507AB5D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00823" y="6167478"/>
            <a:ext cx="418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ailev.livejournal.com/1300823.html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0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56300E-1E04-4C41-A4EC-E127D7FAFDE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+mn-lt"/>
              </a:rPr>
              <a:t>Спасибо за внимание</a:t>
            </a:r>
            <a:endParaRPr lang="en-US" b="1" dirty="0">
              <a:latin typeface="+mn-lt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149" y="4688149"/>
            <a:ext cx="3771900" cy="16682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800" b="1" dirty="0"/>
              <a:t>Анатолий </a:t>
            </a:r>
            <a:r>
              <a:rPr lang="ru-RU" sz="2800" b="1" dirty="0" smtClean="0"/>
              <a:t>Левенчук,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://ailev.ru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hlinkClick r:id="rId4"/>
              </a:rPr>
              <a:t>ailev@asmp.msk.su</a:t>
            </a:r>
            <a:endParaRPr lang="ru-RU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ru-RU" dirty="0"/>
          </a:p>
          <a:p>
            <a:pPr>
              <a:lnSpc>
                <a:spcPct val="90000"/>
              </a:lnSpc>
              <a:buFontTx/>
              <a:buNone/>
            </a:pPr>
            <a:endParaRPr lang="ru-RU" sz="28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349" y="2253387"/>
            <a:ext cx="2981202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657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+mn-lt"/>
              </a:rPr>
              <a:t>Тезис доклада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050878"/>
            <a:ext cx="7886700" cy="512608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 – это продолжение тела его хозяина.</a:t>
            </a:r>
          </a:p>
          <a:p>
            <a:r>
              <a:rPr lang="ru-RU" dirty="0" smtClean="0"/>
              <a:t>Если банкомат недодал </a:t>
            </a:r>
            <a:r>
              <a:rPr lang="en-US" dirty="0" smtClean="0"/>
              <a:t>$50, </a:t>
            </a:r>
            <a:r>
              <a:rPr lang="ru-RU" dirty="0" smtClean="0"/>
              <a:t>то нужно разобраться не с банкоматом, а с его хозяином. Если хозяина-</a:t>
            </a:r>
            <a:r>
              <a:rPr lang="ru-RU" b="1" dirty="0" smtClean="0"/>
              <a:t>человека</a:t>
            </a:r>
            <a:r>
              <a:rPr lang="ru-RU" dirty="0" smtClean="0"/>
              <a:t> нет, то беда! </a:t>
            </a:r>
          </a:p>
          <a:p>
            <a:r>
              <a:rPr lang="ru-RU" dirty="0" smtClean="0"/>
              <a:t>Автоматизированная </a:t>
            </a:r>
            <a:r>
              <a:rPr lang="ru-RU" dirty="0"/>
              <a:t>на 100% </a:t>
            </a:r>
            <a:r>
              <a:rPr lang="ru-RU" dirty="0" smtClean="0"/>
              <a:t>система – беда, в ней не с кем договариваться!</a:t>
            </a:r>
          </a:p>
          <a:p>
            <a:r>
              <a:rPr lang="ru-RU" dirty="0" smtClean="0"/>
              <a:t>Нужно забыть об «автоматизации» (замены людей в деятельности) и думать о переустройстве деятельности с использованием информационных технологий.</a:t>
            </a:r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анонимизации</a:t>
            </a:r>
            <a:r>
              <a:rPr lang="ru-RU" dirty="0" smtClean="0"/>
              <a:t> людей, собак, </a:t>
            </a:r>
            <a:r>
              <a:rPr lang="ru-RU" dirty="0" err="1" smtClean="0"/>
              <a:t>ИскИнов</a:t>
            </a:r>
            <a:r>
              <a:rPr lang="ru-RU" dirty="0" smtClean="0"/>
              <a:t> задаёт дополнительные проблемы</a:t>
            </a:r>
            <a:r>
              <a:rPr lang="en-US" dirty="0" smtClean="0"/>
              <a:t> </a:t>
            </a:r>
            <a:r>
              <a:rPr lang="ru-RU" dirty="0" smtClean="0"/>
              <a:t>с «</a:t>
            </a:r>
            <a:r>
              <a:rPr lang="ru-RU" dirty="0" err="1" smtClean="0"/>
              <a:t>ничейностью</a:t>
            </a:r>
            <a:r>
              <a:rPr lang="ru-RU" dirty="0" smtClean="0"/>
              <a:t>» (пример</a:t>
            </a:r>
            <a:r>
              <a:rPr lang="en-US" dirty="0" smtClean="0"/>
              <a:t>: DAO – distributed autonomous organization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Если некого судить, а надо (аноним-</a:t>
            </a:r>
            <a:r>
              <a:rPr lang="ru-RU" dirty="0" err="1" smtClean="0"/>
              <a:t>нечеловек</a:t>
            </a:r>
            <a:r>
              <a:rPr lang="ru-RU" smtClean="0"/>
              <a:t>  </a:t>
            </a:r>
            <a:r>
              <a:rPr lang="ru-RU" dirty="0" smtClean="0"/>
              <a:t>насолил кому-то) – это хорошо или плохо?!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Особенность момента: организационные киборги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dirty="0" smtClean="0"/>
              <a:t>Организации в материальном мире – это </a:t>
            </a:r>
            <a:r>
              <a:rPr lang="ru-RU" dirty="0" err="1" smtClean="0"/>
              <a:t>люди+технологии</a:t>
            </a:r>
            <a:r>
              <a:rPr lang="ru-RU" dirty="0" smtClean="0"/>
              <a:t> (инструменты и рабочие продукты)+распределение полномочий.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dirty="0" smtClean="0"/>
              <a:t>Компьютеры: могут рассуждать, т.е. принимать решения</a:t>
            </a:r>
            <a:r>
              <a:rPr lang="en-US" dirty="0" smtClean="0"/>
              <a:t> (</a:t>
            </a:r>
            <a:r>
              <a:rPr lang="ru-RU" dirty="0" smtClean="0"/>
              <a:t>пока мало, но по факту уже достаточно!). Полномочия: проводится линия принципал-агентских рассуждений (компьютер = </a:t>
            </a:r>
            <a:r>
              <a:rPr lang="ru-RU" sz="4200" b="1" dirty="0" smtClean="0"/>
              <a:t>пока</a:t>
            </a:r>
            <a:r>
              <a:rPr lang="ru-RU" dirty="0" smtClean="0"/>
              <a:t> очень тупой агент).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dirty="0" smtClean="0"/>
              <a:t>Вся коммуникация и координация делается сегодня компьютерами.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dirty="0" smtClean="0"/>
              <a:t>Вместо </a:t>
            </a:r>
            <a:r>
              <a:rPr lang="en-US" dirty="0" smtClean="0"/>
              <a:t>cyborg-1=</a:t>
            </a:r>
            <a:r>
              <a:rPr lang="en-US" dirty="0" err="1" smtClean="0"/>
              <a:t>CYBernetic</a:t>
            </a:r>
            <a:r>
              <a:rPr lang="en-US" dirty="0" smtClean="0"/>
              <a:t> </a:t>
            </a:r>
            <a:r>
              <a:rPr lang="en-US" dirty="0" err="1" smtClean="0"/>
              <a:t>ORGanism</a:t>
            </a:r>
            <a:r>
              <a:rPr lang="en-US" dirty="0" smtClean="0"/>
              <a:t> </a:t>
            </a:r>
            <a:r>
              <a:rPr lang="ru-RU" dirty="0" smtClean="0"/>
              <a:t>мы получили </a:t>
            </a:r>
            <a:r>
              <a:rPr lang="en-US" dirty="0" smtClean="0"/>
              <a:t>cyborg-2=</a:t>
            </a:r>
            <a:r>
              <a:rPr lang="en-US" dirty="0" err="1" smtClean="0"/>
              <a:t>CYBernetic</a:t>
            </a:r>
            <a:r>
              <a:rPr lang="en-US" dirty="0" smtClean="0"/>
              <a:t> </a:t>
            </a:r>
            <a:r>
              <a:rPr lang="en-US" dirty="0" err="1" smtClean="0"/>
              <a:t>ORGanization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Тотальная, экстремальная автоматизация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337929" cy="453072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Деятельность – есть </a:t>
            </a:r>
            <a:r>
              <a:rPr lang="ru-RU" dirty="0" err="1" smtClean="0"/>
              <a:t>стейкхолдеры</a:t>
            </a:r>
            <a:r>
              <a:rPr lang="ru-RU" dirty="0"/>
              <a:t> </a:t>
            </a:r>
            <a:r>
              <a:rPr lang="ru-RU" dirty="0" smtClean="0"/>
              <a:t>с их интересами </a:t>
            </a:r>
            <a:r>
              <a:rPr lang="en-US" dirty="0" smtClean="0"/>
              <a:t>(concerns) </a:t>
            </a:r>
            <a:r>
              <a:rPr lang="ru-RU" dirty="0" smtClean="0"/>
              <a:t>и намерениями (</a:t>
            </a:r>
            <a:r>
              <a:rPr lang="en-US" dirty="0" smtClean="0"/>
              <a:t>intents)</a:t>
            </a:r>
            <a:endParaRPr lang="ru-RU" dirty="0" smtClean="0"/>
          </a:p>
          <a:p>
            <a:r>
              <a:rPr lang="ru-RU" dirty="0" smtClean="0"/>
              <a:t>Тренд: тотальная информатизация</a:t>
            </a:r>
          </a:p>
          <a:p>
            <a:r>
              <a:rPr lang="ru-RU" dirty="0" smtClean="0"/>
              <a:t>Если </a:t>
            </a:r>
            <a:r>
              <a:rPr lang="ru-RU" dirty="0" err="1" smtClean="0"/>
              <a:t>стейкхолдеров</a:t>
            </a:r>
            <a:r>
              <a:rPr lang="ru-RU" dirty="0" smtClean="0"/>
              <a:t> заменять автоматами, то будет ли это вообще деятельность?!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Ход при «автоматизации» изменять границы системы (расширять их), чтобы сохранить </a:t>
            </a:r>
            <a:r>
              <a:rPr lang="ru-RU" dirty="0" err="1" smtClean="0"/>
              <a:t>стейкхолдеров</a:t>
            </a:r>
            <a:r>
              <a:rPr lang="ru-RU" dirty="0" smtClean="0"/>
              <a:t> в рассмотрении! – это переформулированное «деятельность изменяется, когда она автоматизируется».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29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Кризис переналадки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09934"/>
            <a:ext cx="8229600" cy="584806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События в аэропорту</a:t>
            </a:r>
            <a:r>
              <a:rPr lang="en-US" dirty="0"/>
              <a:t> -- </a:t>
            </a:r>
            <a:r>
              <a:rPr lang="en-US" dirty="0">
                <a:hlinkClick r:id="rId2"/>
              </a:rPr>
              <a:t>https://qz.com/881454/automation-is-already-here-and-its-taking-jobs-and-annoying-customers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ru-RU" dirty="0" smtClean="0"/>
              <a:t>Проблемы есть ВСЕГДА, и они ВСЕГДА ВДРУГ.</a:t>
            </a:r>
          </a:p>
          <a:p>
            <a:r>
              <a:rPr lang="ru-RU" dirty="0" smtClean="0"/>
              <a:t>Если автоматизации ВДРУГ нет, то накапливается очередь: вручную невозможно её обработать</a:t>
            </a:r>
          </a:p>
          <a:p>
            <a:r>
              <a:rPr lang="ru-RU" dirty="0" smtClean="0"/>
              <a:t>Если автоматизации ВДРУГ нет, то возникает бардак (потеря конфигурации, требуются нестандартные решения. Требования </a:t>
            </a:r>
            <a:r>
              <a:rPr lang="en-US" dirty="0" smtClean="0"/>
              <a:t>capacity </a:t>
            </a:r>
            <a:r>
              <a:rPr lang="ru-RU" dirty="0" smtClean="0"/>
              <a:t>по учёту на фондовых рынках). Не так важен кризис, как разгребание его последствий потом.</a:t>
            </a:r>
          </a:p>
          <a:p>
            <a:r>
              <a:rPr lang="ru-RU" dirty="0" smtClean="0"/>
              <a:t>Если автоматизации ВДРУГ нет, то персонал не знает, как вести обработку вручную</a:t>
            </a:r>
          </a:p>
          <a:p>
            <a:r>
              <a:rPr lang="ru-RU" dirty="0" smtClean="0"/>
              <a:t>Если автоматизации ВДРУГ нет, кто оплачивает потерю вложенного и застрявшего в системе ресурса? Время – деньги!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7001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Агент – принципал</a:t>
            </a:r>
            <a:br>
              <a:rPr lang="ru-RU" b="1" dirty="0" smtClean="0"/>
            </a:br>
            <a:r>
              <a:rPr lang="ru-RU" sz="2000" b="1" dirty="0" smtClean="0"/>
              <a:t>(смешались в кучу кони, люди,</a:t>
            </a:r>
            <a:br>
              <a:rPr lang="ru-RU" sz="2000" b="1" dirty="0" smtClean="0"/>
            </a:br>
            <a:r>
              <a:rPr lang="ru-RU" sz="2000" b="1" dirty="0" smtClean="0"/>
              <a:t> и залпы тысячи орудий </a:t>
            </a:r>
            <a:br>
              <a:rPr lang="ru-RU" sz="2000" b="1" dirty="0" smtClean="0"/>
            </a:br>
            <a:r>
              <a:rPr lang="ru-RU" sz="2000" b="1" dirty="0" smtClean="0"/>
              <a:t>слились в протяжный вой)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ru-RU" dirty="0" smtClean="0"/>
              <a:t>Агент – философский</a:t>
            </a:r>
          </a:p>
          <a:p>
            <a:r>
              <a:rPr lang="ru-RU" dirty="0" smtClean="0"/>
              <a:t>Агент и принципал – экономические (политэкономические: вопрос о собственности)</a:t>
            </a:r>
          </a:p>
          <a:p>
            <a:r>
              <a:rPr lang="ru-RU" dirty="0" err="1" smtClean="0"/>
              <a:t>Либертарианские</a:t>
            </a:r>
            <a:r>
              <a:rPr lang="ru-RU" dirty="0" smtClean="0"/>
              <a:t> агенты – продолжение тела</a:t>
            </a:r>
          </a:p>
          <a:p>
            <a:r>
              <a:rPr lang="ru-RU" dirty="0" smtClean="0"/>
              <a:t>Искусственные агенты</a:t>
            </a:r>
          </a:p>
          <a:p>
            <a:pPr lvl="1"/>
            <a:r>
              <a:rPr lang="ru-RU" dirty="0" smtClean="0"/>
              <a:t>Права собственности (пучки прав)</a:t>
            </a:r>
          </a:p>
          <a:p>
            <a:pPr lvl="1"/>
            <a:r>
              <a:rPr lang="ru-RU" dirty="0" smtClean="0"/>
              <a:t>Неполные дубли! Доверие к ним с обоих сторон (принципал и клиент)</a:t>
            </a:r>
          </a:p>
          <a:p>
            <a:pPr lvl="1"/>
            <a:r>
              <a:rPr lang="ru-RU" dirty="0" smtClean="0"/>
              <a:t>Чьи они?</a:t>
            </a:r>
          </a:p>
          <a:p>
            <a:pPr lvl="1"/>
            <a:r>
              <a:rPr lang="ru-RU" dirty="0" smtClean="0"/>
              <a:t>Коллективные агенты (отдельная презентация проблем)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Основанные на логике системы:</a:t>
            </a:r>
          </a:p>
          <a:p>
            <a:r>
              <a:rPr lang="ru-RU" dirty="0"/>
              <a:t>Агентские системы и их провал</a:t>
            </a:r>
          </a:p>
          <a:p>
            <a:r>
              <a:rPr lang="ru-RU" dirty="0" err="1"/>
              <a:t>Мультиагентские</a:t>
            </a:r>
            <a:r>
              <a:rPr lang="ru-RU" dirty="0"/>
              <a:t> системы и их провал</a:t>
            </a:r>
          </a:p>
          <a:p>
            <a:r>
              <a:rPr lang="ru-RU" dirty="0"/>
              <a:t>Модель </a:t>
            </a:r>
            <a:r>
              <a:rPr lang="en-US" dirty="0"/>
              <a:t>BDI</a:t>
            </a:r>
            <a:r>
              <a:rPr lang="ru-RU" dirty="0"/>
              <a:t> и её </a:t>
            </a:r>
            <a:r>
              <a:rPr lang="ru-RU" dirty="0" smtClean="0"/>
              <a:t>провал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Агенты с отмоделированной «чуйкой» (</a:t>
            </a:r>
            <a:r>
              <a:rPr lang="ru-RU" dirty="0" err="1" smtClean="0"/>
              <a:t>нейросети</a:t>
            </a:r>
            <a:r>
              <a:rPr lang="ru-RU" dirty="0" smtClean="0"/>
              <a:t>, непрерывная семантика)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9300" b="1" dirty="0" smtClean="0"/>
              <a:t>Если агент шалит – где принципал, чтобы его отозвал, приструнил, </a:t>
            </a:r>
            <a:r>
              <a:rPr lang="ru-RU" sz="9300" b="1" dirty="0" err="1" smtClean="0"/>
              <a:t>переинструктировал</a:t>
            </a:r>
            <a:r>
              <a:rPr lang="ru-RU" sz="9300" b="1" dirty="0" smtClean="0"/>
              <a:t>, заменил?!</a:t>
            </a:r>
          </a:p>
          <a:p>
            <a:pPr marL="0" indent="0">
              <a:buNone/>
            </a:pPr>
            <a:endParaRPr lang="ru-RU" sz="4300" b="1" dirty="0"/>
          </a:p>
          <a:p>
            <a:pPr marL="0" indent="0">
              <a:buNone/>
            </a:pPr>
            <a:r>
              <a:rPr lang="ru-RU" sz="7400" b="1" dirty="0" smtClean="0"/>
              <a:t>Тезис доклада чуть подробней:</a:t>
            </a:r>
          </a:p>
          <a:p>
            <a:pPr marL="0" indent="0">
              <a:buNone/>
            </a:pPr>
            <a:r>
              <a:rPr lang="ru-RU" sz="4400" b="1" dirty="0" smtClean="0"/>
              <a:t>Автоматизированная на 100% система, </a:t>
            </a:r>
            <a:r>
              <a:rPr lang="ru-RU" sz="4400" b="1" dirty="0"/>
              <a:t>не имеющая принципала, способная распоряжаться какими-то ресурсами, не может выйти в дискурс. С ней нельзя договориться, её действия нельзя опротестовать, эскалация неудачи отсутствует</a:t>
            </a:r>
            <a:r>
              <a:rPr lang="ru-RU" sz="4400" b="1" dirty="0" smtClean="0"/>
              <a:t>. На 100% беда (она может прийти чуть раньше, чуть позже, но обязательно придёт!)</a:t>
            </a:r>
            <a:endParaRPr lang="ru-RU" sz="4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1566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+mn-lt"/>
              </a:rPr>
              <a:t>Цифровые личности: договора с не-пойми-кем (нельзя даже гарантировать, что там есть человек)</a:t>
            </a:r>
            <a:endParaRPr lang="ru-RU" b="1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7014-49B3-4F49-AFBE-DC9827E2F7BC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275" y="6352144"/>
            <a:ext cx="8201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Доклад Виктора </a:t>
            </a:r>
            <a:r>
              <a:rPr lang="ru-RU" dirty="0" err="1" smtClean="0"/>
              <a:t>Агроскина</a:t>
            </a:r>
            <a:r>
              <a:rPr lang="ru-RU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://www.slideshare.net/vvagr/ss-75058938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07" y="2482891"/>
            <a:ext cx="5715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8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941" y="55120"/>
            <a:ext cx="7886700" cy="1325563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+mn-lt"/>
              </a:rPr>
              <a:t>Как обсуждать </a:t>
            </a:r>
            <a:r>
              <a:rPr lang="ru-RU" sz="2800" b="1" dirty="0" err="1" smtClean="0">
                <a:latin typeface="+mn-lt"/>
              </a:rPr>
              <a:t>предпринятие</a:t>
            </a:r>
            <a:r>
              <a:rPr lang="ru-RU" sz="2800" b="1" dirty="0" smtClean="0">
                <a:latin typeface="+mn-lt"/>
              </a:rPr>
              <a:t>? В методологическом времени!</a:t>
            </a:r>
            <a:br>
              <a:rPr lang="ru-RU" sz="2800" b="1" dirty="0" smtClean="0">
                <a:latin typeface="+mn-lt"/>
              </a:rPr>
            </a:br>
            <a:r>
              <a:rPr lang="ru-RU" sz="2400" b="1" dirty="0" smtClean="0">
                <a:latin typeface="+mn-lt"/>
              </a:rPr>
              <a:t>Методологическое время, время ЖЦ «всего», время использования. Линия времени.</a:t>
            </a:r>
            <a:endParaRPr lang="ru-RU" sz="2400" b="1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44146" y="6405631"/>
            <a:ext cx="2133600" cy="365125"/>
          </a:xfrm>
        </p:spPr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Овальная выноска 6"/>
          <p:cNvSpPr/>
          <p:nvPr/>
        </p:nvSpPr>
        <p:spPr>
          <a:xfrm rot="9708145">
            <a:off x="1380029" y="3261324"/>
            <a:ext cx="2016001" cy="20162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98307" y="2060816"/>
            <a:ext cx="5786389" cy="29295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Овальная выноска 8"/>
          <p:cNvSpPr/>
          <p:nvPr/>
        </p:nvSpPr>
        <p:spPr>
          <a:xfrm rot="9708145">
            <a:off x="6314843" y="3310606"/>
            <a:ext cx="2016001" cy="20162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4815055" y="3751361"/>
            <a:ext cx="5015582" cy="29295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034811" y="2758201"/>
            <a:ext cx="5760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388029" y="1916832"/>
            <a:ext cx="0" cy="576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Молния 18"/>
          <p:cNvSpPr/>
          <p:nvPr/>
        </p:nvSpPr>
        <p:spPr>
          <a:xfrm>
            <a:off x="251520" y="1700808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Молния 19"/>
          <p:cNvSpPr/>
          <p:nvPr/>
        </p:nvSpPr>
        <p:spPr>
          <a:xfrm>
            <a:off x="7220003" y="2459015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Молния 20"/>
          <p:cNvSpPr/>
          <p:nvPr/>
        </p:nvSpPr>
        <p:spPr>
          <a:xfrm>
            <a:off x="1417661" y="1625246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Молния 21"/>
          <p:cNvSpPr/>
          <p:nvPr/>
        </p:nvSpPr>
        <p:spPr>
          <a:xfrm>
            <a:off x="3251054" y="1625246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3" name="Молния 22"/>
          <p:cNvSpPr/>
          <p:nvPr/>
        </p:nvSpPr>
        <p:spPr>
          <a:xfrm>
            <a:off x="2285189" y="1631269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Молния 24"/>
          <p:cNvSpPr/>
          <p:nvPr/>
        </p:nvSpPr>
        <p:spPr>
          <a:xfrm>
            <a:off x="7260042" y="4822954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6" name="Молния 25"/>
          <p:cNvSpPr/>
          <p:nvPr/>
        </p:nvSpPr>
        <p:spPr>
          <a:xfrm>
            <a:off x="7231580" y="5896030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Молния 26"/>
          <p:cNvSpPr/>
          <p:nvPr/>
        </p:nvSpPr>
        <p:spPr>
          <a:xfrm>
            <a:off x="7231580" y="1763769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8" name="Молния 27"/>
          <p:cNvSpPr/>
          <p:nvPr/>
        </p:nvSpPr>
        <p:spPr>
          <a:xfrm>
            <a:off x="7231580" y="3824331"/>
            <a:ext cx="205680" cy="36000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05" y="5405994"/>
            <a:ext cx="3167045" cy="144859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071868" y="5405994"/>
            <a:ext cx="419001" cy="1315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404286" y="5931254"/>
            <a:ext cx="314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Время жизненного цикла</a:t>
            </a:r>
            <a:br>
              <a:rPr lang="ru-RU" b="1" dirty="0" smtClean="0"/>
            </a:br>
            <a:r>
              <a:rPr lang="ru-RU" dirty="0" smtClean="0"/>
              <a:t>против </a:t>
            </a:r>
            <a:r>
              <a:rPr lang="ru-RU" b="1" dirty="0" smtClean="0"/>
              <a:t>времени</a:t>
            </a:r>
            <a:br>
              <a:rPr lang="ru-RU" b="1" dirty="0" smtClean="0"/>
            </a:b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r>
              <a:rPr lang="ru-RU" b="1" dirty="0" smtClean="0"/>
              <a:t>целевой системы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6734" y="3493166"/>
            <a:ext cx="209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Методологическое время</a:t>
            </a:r>
            <a:r>
              <a:rPr lang="ru-RU" dirty="0" smtClean="0"/>
              <a:t> против </a:t>
            </a:r>
            <a:r>
              <a:rPr lang="ru-RU" b="1" dirty="0" smtClean="0"/>
              <a:t>времени жизненного цикла</a:t>
            </a:r>
            <a:endParaRPr lang="ru-RU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59" y="1880812"/>
            <a:ext cx="1670449" cy="707197"/>
          </a:xfrm>
          <a:prstGeom prst="rect">
            <a:avLst/>
          </a:prstGeom>
        </p:spPr>
      </p:pic>
      <p:sp>
        <p:nvSpPr>
          <p:cNvPr id="30" name="Облако 29"/>
          <p:cNvSpPr/>
          <p:nvPr/>
        </p:nvSpPr>
        <p:spPr>
          <a:xfrm>
            <a:off x="6480245" y="1588685"/>
            <a:ext cx="1644805" cy="691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Будущее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5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Времена: включать изменения в </a:t>
            </a:r>
            <a:r>
              <a:rPr lang="en-US" b="1" dirty="0" smtClean="0">
                <a:latin typeface="+mn-lt"/>
              </a:rPr>
              <a:t>operations! DevOps, </a:t>
            </a:r>
            <a:r>
              <a:rPr lang="en-US" b="1" dirty="0" err="1" smtClean="0">
                <a:latin typeface="+mn-lt"/>
              </a:rPr>
              <a:t>DataOps</a:t>
            </a:r>
            <a:r>
              <a:rPr lang="en-US" b="1" dirty="0" smtClean="0">
                <a:latin typeface="+mn-lt"/>
              </a:rPr>
              <a:t>…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Разработки </a:t>
            </a:r>
            <a:r>
              <a:rPr lang="ru-RU" dirty="0" err="1" smtClean="0"/>
              <a:t>оргсистемы</a:t>
            </a:r>
            <a:r>
              <a:rPr lang="ru-RU" dirty="0" smtClean="0"/>
              <a:t>: сервисы это в конечном итоге </a:t>
            </a:r>
            <a:r>
              <a:rPr lang="ru-RU" dirty="0" err="1" smtClean="0"/>
              <a:t>оргсервисы</a:t>
            </a:r>
            <a:r>
              <a:rPr lang="ru-RU" dirty="0" smtClean="0"/>
              <a:t>!</a:t>
            </a:r>
          </a:p>
          <a:p>
            <a:r>
              <a:rPr lang="ru-RU" dirty="0" smtClean="0"/>
              <a:t>Проектные аварии</a:t>
            </a:r>
          </a:p>
          <a:p>
            <a:r>
              <a:rPr lang="ru-RU" dirty="0" err="1" smtClean="0"/>
              <a:t>Запроектные</a:t>
            </a:r>
            <a:r>
              <a:rPr lang="ru-RU" dirty="0" smtClean="0"/>
              <a:t> аварии (когда что-то идёт не так, как ожидалось). </a:t>
            </a:r>
          </a:p>
          <a:p>
            <a:endParaRPr lang="ru-RU" dirty="0"/>
          </a:p>
          <a:p>
            <a:r>
              <a:rPr lang="ru-RU" dirty="0" smtClean="0"/>
              <a:t>Люди: в </a:t>
            </a:r>
            <a:r>
              <a:rPr lang="ru-RU" dirty="0" err="1" smtClean="0"/>
              <a:t>запроектных</a:t>
            </a:r>
            <a:r>
              <a:rPr lang="ru-RU" dirty="0" smtClean="0"/>
              <a:t> авариях продолжают что-то делать!</a:t>
            </a:r>
          </a:p>
          <a:p>
            <a:r>
              <a:rPr lang="ru-RU" dirty="0" err="1" smtClean="0"/>
              <a:t>Запроектные</a:t>
            </a:r>
            <a:r>
              <a:rPr lang="ru-RU" dirty="0" smtClean="0"/>
              <a:t> аварии тоже нужно обсуждать.</a:t>
            </a:r>
          </a:p>
          <a:p>
            <a:r>
              <a:rPr lang="en-US" dirty="0"/>
              <a:t>Resilience </a:t>
            </a:r>
            <a:r>
              <a:rPr lang="en-US" dirty="0" smtClean="0"/>
              <a:t>systems</a:t>
            </a:r>
            <a:r>
              <a:rPr lang="ru-RU" dirty="0" smtClean="0"/>
              <a:t>, включая людей.</a:t>
            </a:r>
          </a:p>
          <a:p>
            <a:endParaRPr lang="ru-RU" dirty="0" smtClean="0"/>
          </a:p>
          <a:p>
            <a:r>
              <a:rPr lang="ru-RU" b="1" dirty="0" smtClean="0"/>
              <a:t>Но это не решает проблемы: границы работающих сегодня систем явно выходят за рамки ответственности любого отдельного проектировщика: системы систем!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108D-64B6-47A6-B06A-257E9C83E91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5974</TotalTime>
  <Words>1197</Words>
  <Application>Microsoft Office PowerPoint</Application>
  <PresentationFormat>Экран (4:3)</PresentationFormat>
  <Paragraphs>157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Office Theme</vt:lpstr>
      <vt:lpstr>4_Office Theme</vt:lpstr>
      <vt:lpstr>1_Тема Office</vt:lpstr>
      <vt:lpstr>Безлюдные (дез)организации</vt:lpstr>
      <vt:lpstr>Тезис доклада</vt:lpstr>
      <vt:lpstr>Особенность момента: организационные киборги</vt:lpstr>
      <vt:lpstr>Тотальная, экстремальная автоматизация</vt:lpstr>
      <vt:lpstr>Кризис переналадки</vt:lpstr>
      <vt:lpstr>Агент – принципал (смешались в кучу кони, люди,  и залпы тысячи орудий  слились в протяжный вой)</vt:lpstr>
      <vt:lpstr>Цифровые личности: договора с не-пойми-кем (нельзя даже гарантировать, что там есть человек)</vt:lpstr>
      <vt:lpstr>Как обсуждать предпринятие? В методологическом времени! Методологическое время, время ЖЦ «всего», время использования. Линия времени.</vt:lpstr>
      <vt:lpstr>Времена: включать изменения в operations! DevOps, DataOps…</vt:lpstr>
      <vt:lpstr>INCOSE VISION 2025</vt:lpstr>
      <vt:lpstr>За границами системного мышления и инженерии</vt:lpstr>
      <vt:lpstr>Уровни интеллектуальности компьютерных систем</vt:lpstr>
      <vt:lpstr>Чьи это «персональные» ассистенты?</vt:lpstr>
      <vt:lpstr>Будут все варианты владения и границ!</vt:lpstr>
      <vt:lpstr>Массовое поведение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Systems Engineering with Essence</dc:title>
  <dc:creator>ailev</dc:creator>
  <cp:lastModifiedBy>ailev</cp:lastModifiedBy>
  <cp:revision>174</cp:revision>
  <dcterms:created xsi:type="dcterms:W3CDTF">2013-09-17T16:51:49Z</dcterms:created>
  <dcterms:modified xsi:type="dcterms:W3CDTF">2017-05-20T06:30:14Z</dcterms:modified>
</cp:coreProperties>
</file>