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1" r:id="rId2"/>
    <p:sldId id="258" r:id="rId3"/>
    <p:sldId id="257" r:id="rId4"/>
    <p:sldId id="259" r:id="rId5"/>
    <p:sldId id="260" r:id="rId6"/>
    <p:sldId id="263" r:id="rId7"/>
    <p:sldId id="266" r:id="rId8"/>
    <p:sldId id="267" r:id="rId9"/>
    <p:sldId id="268" r:id="rId10"/>
    <p:sldId id="269" r:id="rId11"/>
    <p:sldId id="261" r:id="rId12"/>
    <p:sldId id="264" r:id="rId13"/>
    <p:sldId id="270" r:id="rId14"/>
    <p:sldId id="262"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5979" autoAdjust="0"/>
  </p:normalViewPr>
  <p:slideViewPr>
    <p:cSldViewPr>
      <p:cViewPr varScale="1">
        <p:scale>
          <a:sx n="68" d="100"/>
          <a:sy n="68" d="100"/>
        </p:scale>
        <p:origin x="2034"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E9F58-7D30-4B53-B593-3AECB12F2E52}" type="datetimeFigureOut">
              <a:rPr lang="en-US" smtClean="0"/>
              <a:t>5/22/2017</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F59451-9A5D-47BF-B1A1-A398B865773D}" type="slidenum">
              <a:rPr lang="en-US" smtClean="0"/>
              <a:t>‹#›</a:t>
            </a:fld>
            <a:endParaRPr lang="en-US"/>
          </a:p>
        </p:txBody>
      </p:sp>
    </p:spTree>
    <p:extLst>
      <p:ext uri="{BB962C8B-B14F-4D97-AF65-F5344CB8AC3E}">
        <p14:creationId xmlns:p14="http://schemas.microsoft.com/office/powerpoint/2010/main" val="246987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www.consultant.ru/document/cons_doc_LAW_103249/b5315c892df7002ac987a311b4a242874fdcf420/#dst100292" TargetMode="External"/><Relationship Id="rId18" Type="http://schemas.openxmlformats.org/officeDocument/2006/relationships/hyperlink" Target="http://www.consultant.ru/document/cons_doc_LAW_95510/bdb2754392763f4c0afbdb3bc7ea77ef6a5287c4/#dst100217" TargetMode="External"/><Relationship Id="rId26" Type="http://schemas.openxmlformats.org/officeDocument/2006/relationships/hyperlink" Target="http://www.consultant.ru/document/cons_doc_LAW_72966/46925b9c31c71593e1c203bbfdfbb647e4307b61/#dst100717" TargetMode="External"/><Relationship Id="rId39" Type="http://schemas.openxmlformats.org/officeDocument/2006/relationships/hyperlink" Target="http://www.consultant.ru/document/cons_doc_LAW_72966/46925b9c31c71593e1c203bbfdfbb647e4307b61/#dst100729" TargetMode="External"/><Relationship Id="rId21" Type="http://schemas.openxmlformats.org/officeDocument/2006/relationships/hyperlink" Target="http://www.consultant.ru/document/cons_doc_LAW_72966/46925b9c31c71593e1c203bbfdfbb647e4307b61/#dst100719" TargetMode="External"/><Relationship Id="rId34" Type="http://schemas.openxmlformats.org/officeDocument/2006/relationships/hyperlink" Target="http://www.consultant.ru/document/cons_doc_LAW_103249/b5315c892df7002ac987a311b4a242874fdcf420/#dst100302" TargetMode="External"/><Relationship Id="rId42" Type="http://schemas.openxmlformats.org/officeDocument/2006/relationships/hyperlink" Target="http://www.consultant.ru/document/cons_doc_LAW_103249/b5315c892df7002ac987a311b4a242874fdcf420/#dst100309" TargetMode="External"/><Relationship Id="rId47" Type="http://schemas.openxmlformats.org/officeDocument/2006/relationships/hyperlink" Target="http://www.consultant.ru/document/cons_doc_LAW_103249/b5315c892df7002ac987a311b4a242874fdcf420/#dst100315" TargetMode="External"/><Relationship Id="rId50" Type="http://schemas.openxmlformats.org/officeDocument/2006/relationships/hyperlink" Target="http://www.consultant.ru/document/cons_doc_LAW_95510/bdb2754392763f4c0afbdb3bc7ea77ef6a5287c4/#dst100240" TargetMode="External"/><Relationship Id="rId55" Type="http://schemas.openxmlformats.org/officeDocument/2006/relationships/hyperlink" Target="http://www.consultant.ru/document/cons_doc_LAW_51057/edb039b01040a5367cb17bd80a69dbe7ee2ba27a/#dst87" TargetMode="External"/><Relationship Id="rId63" Type="http://schemas.openxmlformats.org/officeDocument/2006/relationships/hyperlink" Target="http://www.consultant.ru/document/cons_doc_LAW_103249/b5315c892df7002ac987a311b4a242874fdcf420/#dst100322" TargetMode="External"/><Relationship Id="rId68" Type="http://schemas.openxmlformats.org/officeDocument/2006/relationships/hyperlink" Target="http://www.consultant.ru/document/cons_doc_LAW_72966/46925b9c31c71593e1c203bbfdfbb647e4307b61/#dst100737" TargetMode="External"/><Relationship Id="rId7" Type="http://schemas.openxmlformats.org/officeDocument/2006/relationships/hyperlink" Target="http://www.consultant.ru/document/cons_doc_LAW_89464/30b3f8c55f65557c253227a65b908cc075ce114a/#dst100088" TargetMode="External"/><Relationship Id="rId2" Type="http://schemas.openxmlformats.org/officeDocument/2006/relationships/slide" Target="../slides/slide6.xml"/><Relationship Id="rId16" Type="http://schemas.openxmlformats.org/officeDocument/2006/relationships/hyperlink" Target="http://www.consultant.ru/document/cons_doc_LAW_95510/bdb2754392763f4c0afbdb3bc7ea77ef6a5287c4/#dst100213" TargetMode="External"/><Relationship Id="rId29" Type="http://schemas.openxmlformats.org/officeDocument/2006/relationships/hyperlink" Target="http://www.consultant.ru/document/cons_doc_LAW_95510/bdb2754392763f4c0afbdb3bc7ea77ef6a5287c4/#dst100223" TargetMode="External"/><Relationship Id="rId1" Type="http://schemas.openxmlformats.org/officeDocument/2006/relationships/notesMaster" Target="../notesMasters/notesMaster1.xml"/><Relationship Id="rId6" Type="http://schemas.openxmlformats.org/officeDocument/2006/relationships/hyperlink" Target="http://www.consultant.ru/document/cons_doc_LAW_103249/b5315c892df7002ac987a311b4a242874fdcf420/#dst100288" TargetMode="External"/><Relationship Id="rId11" Type="http://schemas.openxmlformats.org/officeDocument/2006/relationships/hyperlink" Target="http://www.consultant.ru/document/cons_doc_LAW_103249/b5315c892df7002ac987a311b4a242874fdcf420/#dst100290" TargetMode="External"/><Relationship Id="rId24" Type="http://schemas.openxmlformats.org/officeDocument/2006/relationships/hyperlink" Target="http://www.consultant.ru/document/cons_doc_LAW_103249/b5315c892df7002ac987a311b4a242874fdcf420/#dst100298" TargetMode="External"/><Relationship Id="rId32" Type="http://schemas.openxmlformats.org/officeDocument/2006/relationships/hyperlink" Target="http://www.consultant.ru/document/cons_doc_LAW_89464/30b3f8c55f65557c253227a65b908cc075ce114a/#dst100095" TargetMode="External"/><Relationship Id="rId37" Type="http://schemas.openxmlformats.org/officeDocument/2006/relationships/hyperlink" Target="http://www.consultant.ru/document/cons_doc_LAW_95510/bdb2754392763f4c0afbdb3bc7ea77ef6a5287c4/#dst100228" TargetMode="External"/><Relationship Id="rId40" Type="http://schemas.openxmlformats.org/officeDocument/2006/relationships/hyperlink" Target="http://www.consultant.ru/document/cons_doc_LAW_103249/b5315c892df7002ac987a311b4a242874fdcf420/#dst100305" TargetMode="External"/><Relationship Id="rId45" Type="http://schemas.openxmlformats.org/officeDocument/2006/relationships/hyperlink" Target="http://www.consultant.ru/document/cons_doc_LAW_103249/b5315c892df7002ac987a311b4a242874fdcf420/#dst100313" TargetMode="External"/><Relationship Id="rId53" Type="http://schemas.openxmlformats.org/officeDocument/2006/relationships/hyperlink" Target="http://www.consultant.ru/document/cons_doc_LAW_72966/46925b9c31c71593e1c203bbfdfbb647e4307b61/#dst100736" TargetMode="External"/><Relationship Id="rId58" Type="http://schemas.openxmlformats.org/officeDocument/2006/relationships/hyperlink" Target="http://www.consultant.ru/document/cons_doc_LAW_103249/b5315c892df7002ac987a311b4a242874fdcf420/#dst100318" TargetMode="External"/><Relationship Id="rId66" Type="http://schemas.openxmlformats.org/officeDocument/2006/relationships/hyperlink" Target="http://www.consultant.ru/document/cons_doc_LAW_103249/b5315c892df7002ac987a311b4a242874fdcf420/#dst100326" TargetMode="External"/><Relationship Id="rId5" Type="http://schemas.openxmlformats.org/officeDocument/2006/relationships/hyperlink" Target="http://www.consultant.ru/document/cons_doc_LAW_72966/40857afd371dfb11d1fe070b044e60ab4e6ec045/#dst100699" TargetMode="External"/><Relationship Id="rId15" Type="http://schemas.openxmlformats.org/officeDocument/2006/relationships/hyperlink" Target="http://www.consultant.ru/document/cons_doc_LAW_103249/b5315c892df7002ac987a311b4a242874fdcf420/#dst100294" TargetMode="External"/><Relationship Id="rId23" Type="http://schemas.openxmlformats.org/officeDocument/2006/relationships/hyperlink" Target="http://www.consultant.ru/document/cons_doc_LAW_95510/bdb2754392763f4c0afbdb3bc7ea77ef6a5287c4/#dst100219" TargetMode="External"/><Relationship Id="rId28" Type="http://schemas.openxmlformats.org/officeDocument/2006/relationships/hyperlink" Target="http://www.consultant.ru/document/cons_doc_LAW_89464/30b3f8c55f65557c253227a65b908cc075ce114a/#dst100094" TargetMode="External"/><Relationship Id="rId36" Type="http://schemas.openxmlformats.org/officeDocument/2006/relationships/hyperlink" Target="http://www.consultant.ru/document/cons_doc_LAW_95510/bdb2754392763f4c0afbdb3bc7ea77ef6a5287c4/#dst100226" TargetMode="External"/><Relationship Id="rId49" Type="http://schemas.openxmlformats.org/officeDocument/2006/relationships/hyperlink" Target="http://www.consultant.ru/document/cons_doc_LAW_103249/b5315c892df7002ac987a311b4a242874fdcf420/#dst100316" TargetMode="External"/><Relationship Id="rId57" Type="http://schemas.openxmlformats.org/officeDocument/2006/relationships/hyperlink" Target="http://www.consultant.ru/document/cons_doc_LAW_103249/b5315c892df7002ac987a311b4a242874fdcf420/#dst100317" TargetMode="External"/><Relationship Id="rId61" Type="http://schemas.openxmlformats.org/officeDocument/2006/relationships/hyperlink" Target="http://www.consultant.ru/document/cons_doc_LAW_72966/46925b9c31c71593e1c203bbfdfbb647e4307b61/#dst100738" TargetMode="External"/><Relationship Id="rId10" Type="http://schemas.openxmlformats.org/officeDocument/2006/relationships/hyperlink" Target="http://www.consultant.ru/document/cons_doc_LAW_95510/bdb2754392763f4c0afbdb3bc7ea77ef6a5287c4/#dst100211" TargetMode="External"/><Relationship Id="rId19" Type="http://schemas.openxmlformats.org/officeDocument/2006/relationships/hyperlink" Target="http://www.consultant.ru/document/cons_doc_LAW_103249/b5315c892df7002ac987a311b4a242874fdcf420/#dst100295" TargetMode="External"/><Relationship Id="rId31" Type="http://schemas.openxmlformats.org/officeDocument/2006/relationships/hyperlink" Target="http://www.consultant.ru/document/cons_doc_LAW_103249/b5315c892df7002ac987a311b4a242874fdcf420/#dst100301" TargetMode="External"/><Relationship Id="rId44" Type="http://schemas.openxmlformats.org/officeDocument/2006/relationships/hyperlink" Target="http://www.consultant.ru/document/cons_doc_LAW_103249/b5315c892df7002ac987a311b4a242874fdcf420/#dst100311" TargetMode="External"/><Relationship Id="rId52" Type="http://schemas.openxmlformats.org/officeDocument/2006/relationships/hyperlink" Target="http://www.consultant.ru/document/cons_doc_LAW_95510/bdb2754392763f4c0afbdb3bc7ea77ef6a5287c4/#dst100246" TargetMode="External"/><Relationship Id="rId60" Type="http://schemas.openxmlformats.org/officeDocument/2006/relationships/hyperlink" Target="http://www.consultant.ru/document/cons_doc_LAW_103249/b5315c892df7002ac987a311b4a242874fdcf420/#dst100320" TargetMode="External"/><Relationship Id="rId65" Type="http://schemas.openxmlformats.org/officeDocument/2006/relationships/hyperlink" Target="http://www.consultant.ru/document/cons_doc_LAW_51057/8ee8fdbac7a0891b1da140bccadaf9da69aea369/#dst100355" TargetMode="External"/><Relationship Id="rId4" Type="http://schemas.openxmlformats.org/officeDocument/2006/relationships/hyperlink" Target="http://www.consultant.ru/document/cons_doc_LAW_83249/b5315c892df7002ac987a311b4a242874fdcf420/#dst100149" TargetMode="External"/><Relationship Id="rId9" Type="http://schemas.openxmlformats.org/officeDocument/2006/relationships/hyperlink" Target="http://www.consultant.ru/document/cons_doc_LAW_103249/b5315c892df7002ac987a311b4a242874fdcf420/#dst100289" TargetMode="External"/><Relationship Id="rId14" Type="http://schemas.openxmlformats.org/officeDocument/2006/relationships/hyperlink" Target="http://www.consultant.ru/document/cons_doc_LAW_103249/b5315c892df7002ac987a311b4a242874fdcf420/#dst100293" TargetMode="External"/><Relationship Id="rId22" Type="http://schemas.openxmlformats.org/officeDocument/2006/relationships/hyperlink" Target="http://www.consultant.ru/document/cons_doc_LAW_72966/46925b9c31c71593e1c203bbfdfbb647e4307b61/#dst100724" TargetMode="External"/><Relationship Id="rId27" Type="http://schemas.openxmlformats.org/officeDocument/2006/relationships/hyperlink" Target="http://www.consultant.ru/document/cons_doc_LAW_72966/46925b9c31c71593e1c203bbfdfbb647e4307b61/#dst100718" TargetMode="External"/><Relationship Id="rId30" Type="http://schemas.openxmlformats.org/officeDocument/2006/relationships/hyperlink" Target="http://www.consultant.ru/document/cons_doc_LAW_103249/b5315c892df7002ac987a311b4a242874fdcf420/#dst100300" TargetMode="External"/><Relationship Id="rId35" Type="http://schemas.openxmlformats.org/officeDocument/2006/relationships/hyperlink" Target="http://www.consultant.ru/document/cons_doc_LAW_95510/bdb2754392763f4c0afbdb3bc7ea77ef6a5287c4/#dst100224" TargetMode="External"/><Relationship Id="rId43" Type="http://schemas.openxmlformats.org/officeDocument/2006/relationships/hyperlink" Target="http://www.consultant.ru/document/cons_doc_LAW_72966/46925b9c31c71593e1c203bbfdfbb647e4307b61/#dst100732" TargetMode="External"/><Relationship Id="rId48" Type="http://schemas.openxmlformats.org/officeDocument/2006/relationships/hyperlink" Target="http://www.consultant.ru/document/cons_doc_LAW_72966/46925b9c31c71593e1c203bbfdfbb647e4307b61/#dst100730" TargetMode="External"/><Relationship Id="rId56" Type="http://schemas.openxmlformats.org/officeDocument/2006/relationships/hyperlink" Target="http://www.consultant.ru/document/cons_doc_LAW_72966/40857afd371dfb11d1fe070b044e60ab4e6ec045/#dst100704" TargetMode="External"/><Relationship Id="rId64" Type="http://schemas.openxmlformats.org/officeDocument/2006/relationships/hyperlink" Target="http://www.consultant.ru/document/cons_doc_LAW_103249/b5315c892df7002ac987a311b4a242874fdcf420/#dst100324" TargetMode="External"/><Relationship Id="rId8" Type="http://schemas.openxmlformats.org/officeDocument/2006/relationships/hyperlink" Target="http://www.consultant.ru/document/cons_doc_LAW_89464/30b3f8c55f65557c253227a65b908cc075ce114a/#dst100092" TargetMode="External"/><Relationship Id="rId51" Type="http://schemas.openxmlformats.org/officeDocument/2006/relationships/hyperlink" Target="http://www.consultant.ru/document/cons_doc_LAW_95510/bdb2754392763f4c0afbdb3bc7ea77ef6a5287c4/#dst100244" TargetMode="External"/><Relationship Id="rId3" Type="http://schemas.openxmlformats.org/officeDocument/2006/relationships/hyperlink" Target="http://www.consultant.ru/document/cons_doc_LAW_103249/b5315c892df7002ac987a311b4a242874fdcf420/#dst100287" TargetMode="External"/><Relationship Id="rId12" Type="http://schemas.openxmlformats.org/officeDocument/2006/relationships/hyperlink" Target="http://www.consultant.ru/document/cons_doc_LAW_95510/b62da3aeb315547b6915beadea02920bd7dd4c41/#dst100292" TargetMode="External"/><Relationship Id="rId17" Type="http://schemas.openxmlformats.org/officeDocument/2006/relationships/hyperlink" Target="http://www.consultant.ru/document/cons_doc_LAW_72966/46925b9c31c71593e1c203bbfdfbb647e4307b61/#dst100722" TargetMode="External"/><Relationship Id="rId25" Type="http://schemas.openxmlformats.org/officeDocument/2006/relationships/hyperlink" Target="http://www.consultant.ru/document/cons_doc_LAW_95510/bdb2754392763f4c0afbdb3bc7ea77ef6a5287c4/#dst100221" TargetMode="External"/><Relationship Id="rId33" Type="http://schemas.openxmlformats.org/officeDocument/2006/relationships/hyperlink" Target="http://www.consultant.ru/document/cons_doc_LAW_72966/46925b9c31c71593e1c203bbfdfbb647e4307b61/#dst100353" TargetMode="External"/><Relationship Id="rId38" Type="http://schemas.openxmlformats.org/officeDocument/2006/relationships/hyperlink" Target="http://www.consultant.ru/document/cons_doc_LAW_103249/b5315c892df7002ac987a311b4a242874fdcf420/#dst100304" TargetMode="External"/><Relationship Id="rId46" Type="http://schemas.openxmlformats.org/officeDocument/2006/relationships/hyperlink" Target="http://www.consultant.ru/document/cons_doc_LAW_72966/40857afd371dfb11d1fe070b044e60ab4e6ec045/#dst100336" TargetMode="External"/><Relationship Id="rId59" Type="http://schemas.openxmlformats.org/officeDocument/2006/relationships/hyperlink" Target="http://www.consultant.ru/document/cons_doc_LAW_72966/46925b9c31c71593e1c203bbfdfbb647e4307b61/#dst100742" TargetMode="External"/><Relationship Id="rId67" Type="http://schemas.openxmlformats.org/officeDocument/2006/relationships/hyperlink" Target="http://www.consultant.ru/document/cons_doc_LAW_69936/68460a3c4a93303bf5b611f74db391ff1193769c/#dst93" TargetMode="External"/><Relationship Id="rId20" Type="http://schemas.openxmlformats.org/officeDocument/2006/relationships/hyperlink" Target="http://www.consultant.ru/document/cons_doc_LAW_103249/b5315c892df7002ac987a311b4a242874fdcf420/#dst100296" TargetMode="External"/><Relationship Id="rId41" Type="http://schemas.openxmlformats.org/officeDocument/2006/relationships/hyperlink" Target="http://www.consultant.ru/document/cons_doc_LAW_103249/b5315c892df7002ac987a311b4a242874fdcf420/#dst100307" TargetMode="External"/><Relationship Id="rId54" Type="http://schemas.openxmlformats.org/officeDocument/2006/relationships/hyperlink" Target="http://www.consultant.ru/document/cons_doc_LAW_95510/bdb2754392763f4c0afbdb3bc7ea77ef6a5287c4/#dst100248" TargetMode="External"/><Relationship Id="rId62" Type="http://schemas.openxmlformats.org/officeDocument/2006/relationships/hyperlink" Target="http://www.consultant.ru/document/cons_doc_LAW_72966/46925b9c31c71593e1c203bbfdfbb647e4307b61/#dst100739"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onsultant.ru/document/cons_doc_LAW_173198/3d0cac60971a511280cbba229d9b6329c07731f7/#dst10003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Статья 15. Особенности регулирования градостроительной деятельности на территории Центра</a:t>
            </a:r>
          </a:p>
          <a:p>
            <a:r>
              <a:rPr lang="ru-RU" dirty="0"/>
              <a:t> </a:t>
            </a:r>
          </a:p>
          <a:p>
            <a:r>
              <a:rPr lang="ru-RU" dirty="0"/>
              <a:t>1. В отношении территории Центра не осуществляются подготовка и утверждение генерального плана поселения и правил землепользования и застройки поселения, а утверждаются в порядке, установленном настоящей статьей, специальный документ, который содержит сведения, включаемые в генеральный план поселения в соответствии с законодательством о градостроительной деятельности (далее - генеральный план Центра), и специальный документ, который содержит сведения, включаемые в правила землепользования и застройки поселения (далее - правила землепользования и застройки Центра).</a:t>
            </a:r>
          </a:p>
          <a:p>
            <a:r>
              <a:rPr lang="ru-RU" dirty="0"/>
              <a:t>2. Для целей исполнения требований законодательства о градостроительной деятельности в отношении территории Центра применяются генеральный план Центра и правила землепользования и застройки Центра.</a:t>
            </a:r>
          </a:p>
          <a:p>
            <a:r>
              <a:rPr lang="ru-RU" dirty="0"/>
              <a:t>3. Генеральный план поселения, правила землепользования и застройки поселения подготавливаются и утверждаются в виде самостоятельного документа в соответствии с законодательством о градостроительной деятельности только применительно к территории, не относящейся к территории Центра.</a:t>
            </a:r>
          </a:p>
          <a:p>
            <a:r>
              <a:rPr lang="ru-RU" dirty="0"/>
              <a:t>4. Подготовка генерального плана Центра осуществляется управляющей компанией.</a:t>
            </a:r>
          </a:p>
          <a:p>
            <a:r>
              <a:rPr lang="ru-RU" dirty="0"/>
              <a:t>5. Согласование проекта генерального плана Центра с органами государственной власти и органами местного самоуправления не проводится.</a:t>
            </a:r>
          </a:p>
          <a:p>
            <a:r>
              <a:rPr lang="ru-RU" dirty="0"/>
              <a:t>6. Публичные слушания по проекту генерального плана Центра не проводятся.</a:t>
            </a:r>
          </a:p>
          <a:p>
            <a:r>
              <a:rPr lang="ru-RU" dirty="0"/>
              <a:t>7. Генеральный план Центра утверждается управляющей компанией.</a:t>
            </a:r>
          </a:p>
          <a:p>
            <a:r>
              <a:rPr lang="ru-RU" dirty="0"/>
              <a:t>8. Внесение изменений в генеральный план Центра осуществляется в порядке, установленном частями 1, 2 и 4 - 7 настоящей статьи.</a:t>
            </a:r>
          </a:p>
          <a:p>
            <a:r>
              <a:rPr lang="ru-RU" dirty="0"/>
              <a:t>9. Подготовка правил землепользования и застройки Центра осуществляется управляющей компанией. При этом положения частей 5 - 17 статьи 31 Градостроительного кодекса Российской Федерации не применяются.</a:t>
            </a:r>
          </a:p>
          <a:p>
            <a:r>
              <a:rPr lang="ru-RU" dirty="0"/>
              <a:t>10. Публичные слушания по проекту правил землепользования и застройки Центра не проводятся.</a:t>
            </a:r>
          </a:p>
          <a:p>
            <a:r>
              <a:rPr lang="ru-RU" dirty="0"/>
              <a:t>11. Правила землепользования и застройки Центра утверждаются управляющей компанией.</a:t>
            </a:r>
          </a:p>
          <a:p>
            <a:r>
              <a:rPr lang="ru-RU" dirty="0"/>
              <a:t>12. Внесение изменений в правила землепользования и застройки Центра осуществляется в порядке, установленном частями 9 - 11 настоящей статьи.</a:t>
            </a:r>
          </a:p>
          <a:p>
            <a:r>
              <a:rPr lang="ru-RU" dirty="0"/>
              <a:t>13. Действие градостроительных регламентов, установленных правилами землепользования и застройки Центра, распространяется в равной мере на все земельные участки и объекты капитального строительства, расположенные в пределах территориальных зон, в отношении которых установлены такие градостроительные регламенты.</a:t>
            </a:r>
          </a:p>
          <a:p>
            <a:r>
              <a:rPr lang="ru-RU" dirty="0"/>
              <a:t>14. Предоставление разрешения на условно разрешенный вид использования земельного участка или объекта капитального строительства и получение разрешения на отклонение от предельных параметров разрешенного строительства, реконструкции объектов капитального строительства, установленных правилами землепользования и застройки Центра, осуществляются в порядке, установленном указанными правилами землепользования и застройки.</a:t>
            </a:r>
          </a:p>
          <a:p>
            <a:r>
              <a:rPr lang="ru-RU" dirty="0"/>
              <a:t>15. Подготовка документации по планировке территории Центра осуществляется управляющей компанией. При этом решение органа местного самоуправления поселения о подготовке документации по планировке территории Центра не требуется.</a:t>
            </a:r>
          </a:p>
          <a:p>
            <a:r>
              <a:rPr lang="ru-RU" dirty="0"/>
              <a:t>16. Публичные слушания по проекту планировки территории Центра и проекту межевания территории Центра не проводятся.</a:t>
            </a:r>
          </a:p>
          <a:p>
            <a:r>
              <a:rPr lang="ru-RU" dirty="0"/>
              <a:t>17. Документация по планировке территории Центра утверждается управляющей компанией.</a:t>
            </a:r>
          </a:p>
          <a:p>
            <a:r>
              <a:rPr lang="ru-RU" dirty="0"/>
              <a:t>18. Форма градостроительного плана земельного участка устанавливается управляющей компанией.</a:t>
            </a:r>
          </a:p>
          <a:p>
            <a:endParaRPr lang="ru-RU" dirty="0"/>
          </a:p>
          <a:p>
            <a:r>
              <a:rPr lang="ru-RU" sz="1200" b="1" i="0" kern="1200" dirty="0">
                <a:solidFill>
                  <a:schemeClr val="tx1"/>
                </a:solidFill>
                <a:effectLst/>
                <a:latin typeface="+mn-lt"/>
                <a:ea typeface="+mn-ea"/>
                <a:cs typeface="+mn-cs"/>
              </a:rPr>
              <a:t>Статья 15.1. Особенности предоставления гражданам земельных участков и расположенных на них индивидуальных жилых домов, жилых помещений в жилых домах блокированной застройки или в многоквартирных домах взамен изымаемых в целях размещения олимпийских объектов земельных участков и расположенных на них индивидуальных жилых домов или жилых помещений в многоквартирных домах</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3"/>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(введена Федеральным </a:t>
            </a:r>
            <a:r>
              <a:rPr lang="ru-RU" sz="1200" b="0" i="0" u="none" strike="noStrike" kern="1200" dirty="0">
                <a:solidFill>
                  <a:schemeClr val="tx1"/>
                </a:solidFill>
                <a:effectLst/>
                <a:latin typeface="+mn-lt"/>
                <a:ea typeface="+mn-ea"/>
                <a:cs typeface="+mn-cs"/>
                <a:hlinkClick r:id="rId4"/>
              </a:rPr>
              <a:t>законом</a:t>
            </a:r>
            <a:r>
              <a:rPr lang="ru-RU" sz="1200" b="0" i="0" kern="1200" dirty="0">
                <a:solidFill>
                  <a:schemeClr val="tx1"/>
                </a:solidFill>
                <a:effectLst/>
                <a:latin typeface="+mn-lt"/>
                <a:ea typeface="+mn-ea"/>
                <a:cs typeface="+mn-cs"/>
              </a:rPr>
              <a:t> от 30.12.2008 N 311-ФЗ)</a:t>
            </a:r>
          </a:p>
          <a:p>
            <a:r>
              <a:rPr lang="ru-RU" sz="1200" b="0" i="0"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1. При заключении соглашений, предусмотренных </a:t>
            </a:r>
            <a:r>
              <a:rPr lang="ru-RU" sz="1200" b="0" i="0" u="none" strike="noStrike" kern="1200" dirty="0">
                <a:solidFill>
                  <a:schemeClr val="tx1"/>
                </a:solidFill>
                <a:effectLst/>
                <a:latin typeface="+mn-lt"/>
                <a:ea typeface="+mn-ea"/>
                <a:cs typeface="+mn-cs"/>
                <a:hlinkClick r:id="rId5"/>
              </a:rPr>
              <a:t>частью 25 статьи 15</a:t>
            </a:r>
            <a:r>
              <a:rPr lang="ru-RU" sz="1200" b="0" i="0" kern="1200" dirty="0">
                <a:solidFill>
                  <a:schemeClr val="tx1"/>
                </a:solidFill>
                <a:effectLst/>
                <a:latin typeface="+mn-lt"/>
                <a:ea typeface="+mn-ea"/>
                <a:cs typeface="+mn-cs"/>
              </a:rPr>
              <a:t> настоящего Федерального закона, по выбору граждан, являющихся собственниками, землепользователями, землевладельцами или арендаторами земельных участков и собственниками расположенных на них индивидуальных жилых домов, взамен изымаемых в целях размещения олимпийских объектов земельных участков и расположенных на них индивидуальных жилых домов им могут предоставляться:</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6"/>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 земельные участки и расположенные на них индивидуальные жилые дома или жилые помещения в жилых домах блокированной застройки;</a:t>
            </a:r>
          </a:p>
          <a:p>
            <a:r>
              <a:rPr lang="ru-RU" sz="1200" b="0" i="0" kern="1200" dirty="0">
                <a:solidFill>
                  <a:schemeClr val="tx1"/>
                </a:solidFill>
                <a:effectLst/>
                <a:latin typeface="+mn-lt"/>
                <a:ea typeface="+mn-ea"/>
                <a:cs typeface="+mn-cs"/>
              </a:rPr>
              <a:t>2) жилые помещения в многоквартирных домах.</a:t>
            </a:r>
          </a:p>
          <a:p>
            <a:r>
              <a:rPr lang="ru-RU" sz="1200" b="0" i="0" kern="1200" dirty="0">
                <a:solidFill>
                  <a:schemeClr val="tx1"/>
                </a:solidFill>
                <a:effectLst/>
                <a:latin typeface="+mn-lt"/>
                <a:ea typeface="+mn-ea"/>
                <a:cs typeface="+mn-cs"/>
              </a:rPr>
              <a:t>(часть первая в ред. Федерального </a:t>
            </a:r>
            <a:r>
              <a:rPr lang="ru-RU" sz="1200" b="0" i="0" u="none" strike="noStrike" kern="1200" dirty="0">
                <a:solidFill>
                  <a:schemeClr val="tx1"/>
                </a:solidFill>
                <a:effectLst/>
                <a:latin typeface="+mn-lt"/>
                <a:ea typeface="+mn-ea"/>
                <a:cs typeface="+mn-cs"/>
                <a:hlinkClick r:id="rId7"/>
              </a:rPr>
              <a:t>закона</a:t>
            </a:r>
            <a:r>
              <a:rPr lang="ru-RU" sz="1200" b="0" i="0" kern="1200" dirty="0">
                <a:solidFill>
                  <a:schemeClr val="tx1"/>
                </a:solidFill>
                <a:effectLst/>
                <a:latin typeface="+mn-lt"/>
                <a:ea typeface="+mn-ea"/>
                <a:cs typeface="+mn-cs"/>
              </a:rPr>
              <a:t> от 17.07.2009 N 155-ФЗ)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1.1. При заключении соглашений, предусмотренных </a:t>
            </a:r>
            <a:r>
              <a:rPr lang="ru-RU" sz="1200" b="0" i="0" u="none" strike="noStrike" kern="1200" dirty="0">
                <a:solidFill>
                  <a:schemeClr val="tx1"/>
                </a:solidFill>
                <a:effectLst/>
                <a:latin typeface="+mn-lt"/>
                <a:ea typeface="+mn-ea"/>
                <a:cs typeface="+mn-cs"/>
                <a:hlinkClick r:id="rId5"/>
              </a:rPr>
              <a:t>частью 25 статьи 15</a:t>
            </a:r>
            <a:r>
              <a:rPr lang="ru-RU" sz="1200" b="0" i="0" kern="1200" dirty="0">
                <a:solidFill>
                  <a:schemeClr val="tx1"/>
                </a:solidFill>
                <a:effectLst/>
                <a:latin typeface="+mn-lt"/>
                <a:ea typeface="+mn-ea"/>
                <a:cs typeface="+mn-cs"/>
              </a:rPr>
              <a:t> настоящего Федерального закона, по выбору граждан, являющихся собственниками жилых помещений в многоквартирных домах, которые расположены на земельных участках, изымаемых в целях размещения олимпийских объектов, взамен изымаемых жилых помещений им могут предоставляться другие жилые помещения в собственность с учетом особенностей, установленных настоящей статьей.</a:t>
            </a:r>
          </a:p>
          <a:p>
            <a:r>
              <a:rPr lang="ru-RU" sz="1200" b="0" i="0" kern="1200" dirty="0">
                <a:solidFill>
                  <a:schemeClr val="tx1"/>
                </a:solidFill>
                <a:effectLst/>
                <a:latin typeface="+mn-lt"/>
                <a:ea typeface="+mn-ea"/>
                <a:cs typeface="+mn-cs"/>
              </a:rPr>
              <a:t>(часть первая.1 введена Федеральным </a:t>
            </a:r>
            <a:r>
              <a:rPr lang="ru-RU" sz="1200" b="0" i="0" u="none" strike="noStrike" kern="1200" dirty="0">
                <a:solidFill>
                  <a:schemeClr val="tx1"/>
                </a:solidFill>
                <a:effectLst/>
                <a:latin typeface="+mn-lt"/>
                <a:ea typeface="+mn-ea"/>
                <a:cs typeface="+mn-cs"/>
                <a:hlinkClick r:id="rId8"/>
              </a:rPr>
              <a:t>законом</a:t>
            </a:r>
            <a:r>
              <a:rPr lang="ru-RU" sz="1200" b="0" i="0" kern="1200" dirty="0">
                <a:solidFill>
                  <a:schemeClr val="tx1"/>
                </a:solidFill>
                <a:effectLst/>
                <a:latin typeface="+mn-lt"/>
                <a:ea typeface="+mn-ea"/>
                <a:cs typeface="+mn-cs"/>
              </a:rPr>
              <a:t> от 17.07.2009 N 155-ФЗ, в ред. Федерального </a:t>
            </a:r>
            <a:r>
              <a:rPr lang="ru-RU" sz="1200" b="0" i="0" u="none" strike="noStrike" kern="1200" dirty="0">
                <a:solidFill>
                  <a:schemeClr val="tx1"/>
                </a:solidFill>
                <a:effectLst/>
                <a:latin typeface="+mn-lt"/>
                <a:ea typeface="+mn-ea"/>
                <a:cs typeface="+mn-cs"/>
                <a:hlinkClick r:id="rId9"/>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1.2. В случае, если подлежащие изъятию земельные участки и (или) расположенные на них индивидуальные жилые дома находятся в общей долевой собственности граждан, земельные участки и (или) расположенные на них индивидуальные жилые дома предоставляются взамен изымаемых в общую долевую собственность граждан соразмерно их долям в общей долевой собственности.</a:t>
            </a:r>
          </a:p>
          <a:p>
            <a:r>
              <a:rPr lang="ru-RU" sz="1200" b="0" i="0" kern="1200" dirty="0">
                <a:solidFill>
                  <a:schemeClr val="tx1"/>
                </a:solidFill>
                <a:effectLst/>
                <a:latin typeface="+mn-lt"/>
                <a:ea typeface="+mn-ea"/>
                <a:cs typeface="+mn-cs"/>
              </a:rPr>
              <a:t>(часть первая.2 введена Федеральным </a:t>
            </a:r>
            <a:r>
              <a:rPr lang="ru-RU" sz="1200" b="0" i="0" u="none" strike="noStrike" kern="1200" dirty="0">
                <a:solidFill>
                  <a:schemeClr val="tx1"/>
                </a:solidFill>
                <a:effectLst/>
                <a:latin typeface="+mn-lt"/>
                <a:ea typeface="+mn-ea"/>
                <a:cs typeface="+mn-cs"/>
                <a:hlinkClick r:id="rId10"/>
              </a:rPr>
              <a:t>законом</a:t>
            </a:r>
            <a:r>
              <a:rPr lang="ru-RU" sz="1200" b="0" i="0" kern="1200" dirty="0">
                <a:solidFill>
                  <a:schemeClr val="tx1"/>
                </a:solidFill>
                <a:effectLst/>
                <a:latin typeface="+mn-lt"/>
                <a:ea typeface="+mn-ea"/>
                <a:cs typeface="+mn-cs"/>
              </a:rPr>
              <a:t> от 27.12.2009 N 379-ФЗ, в ред. Федерального </a:t>
            </a:r>
            <a:r>
              <a:rPr lang="ru-RU" sz="1200" b="0" i="0" u="none" strike="noStrike" kern="1200" dirty="0">
                <a:solidFill>
                  <a:schemeClr val="tx1"/>
                </a:solidFill>
                <a:effectLst/>
                <a:latin typeface="+mn-lt"/>
                <a:ea typeface="+mn-ea"/>
                <a:cs typeface="+mn-cs"/>
                <a:hlinkClick r:id="rId11"/>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err="1">
                <a:solidFill>
                  <a:schemeClr val="tx1"/>
                </a:solidFill>
                <a:effectLst/>
                <a:latin typeface="+mn-lt"/>
                <a:ea typeface="+mn-ea"/>
                <a:cs typeface="+mn-cs"/>
              </a:rPr>
              <a:t>КонсультантПлюс</a:t>
            </a:r>
            <a:r>
              <a:rPr lang="ru-RU" sz="1200" b="0" i="0" kern="1200" dirty="0">
                <a:solidFill>
                  <a:schemeClr val="tx1"/>
                </a:solidFill>
                <a:effectLst/>
                <a:latin typeface="+mn-lt"/>
                <a:ea typeface="+mn-ea"/>
                <a:cs typeface="+mn-cs"/>
              </a:rPr>
              <a:t>: примечание.</a:t>
            </a:r>
          </a:p>
          <a:p>
            <a:r>
              <a:rPr lang="ru-RU" sz="1200" b="0" i="0" kern="1200" dirty="0">
                <a:solidFill>
                  <a:schemeClr val="tx1"/>
                </a:solidFill>
                <a:effectLst/>
                <a:latin typeface="+mn-lt"/>
                <a:ea typeface="+mn-ea"/>
                <a:cs typeface="+mn-cs"/>
              </a:rPr>
              <a:t>Положения части 1.3 статьи 15.1 распространяют свое действие на правоотношения, возникшие до 31.12.2009 в связи с заключением предварительных договоров, предусматривающих предоставление гражданам индивидуальных жилых домов, жилых помещений в жилых домах блокированной застройки или в многоквартирных домах (Федеральный </a:t>
            </a:r>
            <a:r>
              <a:rPr lang="ru-RU" sz="1200" b="0" i="0" u="none" strike="noStrike" kern="1200" dirty="0">
                <a:solidFill>
                  <a:schemeClr val="tx1"/>
                </a:solidFill>
                <a:effectLst/>
                <a:latin typeface="+mn-lt"/>
                <a:ea typeface="+mn-ea"/>
                <a:cs typeface="+mn-cs"/>
                <a:hlinkClick r:id="rId12"/>
              </a:rPr>
              <a:t>закон</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1.3. На основании соглашения, заключенного в соответствии с </a:t>
            </a:r>
            <a:r>
              <a:rPr lang="ru-RU" sz="1200" b="0" i="0" u="none" strike="noStrike" kern="1200" dirty="0">
                <a:solidFill>
                  <a:schemeClr val="tx1"/>
                </a:solidFill>
                <a:effectLst/>
                <a:latin typeface="+mn-lt"/>
                <a:ea typeface="+mn-ea"/>
                <a:cs typeface="+mn-cs"/>
                <a:hlinkClick r:id="rId5"/>
              </a:rPr>
              <a:t>частью 25 статьи 15</a:t>
            </a:r>
            <a:r>
              <a:rPr lang="ru-RU" sz="1200" b="0" i="0" kern="1200" dirty="0">
                <a:solidFill>
                  <a:schemeClr val="tx1"/>
                </a:solidFill>
                <a:effectLst/>
                <a:latin typeface="+mn-lt"/>
                <a:ea typeface="+mn-ea"/>
                <a:cs typeface="+mn-cs"/>
              </a:rPr>
              <a:t> настоящего Федерального закона, гражданам взамен изымаемых могут быть предоставлены земельные участки и (или) расположенные на них индивидуальные жилые дома (право требования), площади которых определяются как доли в площадях изымаемых земельных участков и (или) расположенных на них индивидуальных жилых домов, равные долям граждан в общей долевой собственности, за исключением следующих случаев, когда:</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13"/>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 граждане, в общей долевой собственности которых находятся земельные участки и (или) расположенные на них индивидуальные жилые дома, являются членами одной семьи;</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14"/>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2) площади земельных участков и (или) расположенных на них индивидуальных жилых домов, подлежащих предоставлению гражданам взамен изымаемых, меньше установленных норм.</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15"/>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(часть первая.3 введена Федеральным </a:t>
            </a:r>
            <a:r>
              <a:rPr lang="ru-RU" sz="1200" b="0" i="0" u="none" strike="noStrike" kern="1200" dirty="0">
                <a:solidFill>
                  <a:schemeClr val="tx1"/>
                </a:solidFill>
                <a:effectLst/>
                <a:latin typeface="+mn-lt"/>
                <a:ea typeface="+mn-ea"/>
                <a:cs typeface="+mn-cs"/>
                <a:hlinkClick r:id="rId16"/>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1.4. В случае, указанном в </a:t>
            </a:r>
            <a:r>
              <a:rPr lang="ru-RU" sz="1200" b="0" i="0" u="none" strike="noStrike" kern="1200" dirty="0">
                <a:solidFill>
                  <a:schemeClr val="tx1"/>
                </a:solidFill>
                <a:effectLst/>
                <a:latin typeface="+mn-lt"/>
                <a:ea typeface="+mn-ea"/>
                <a:cs typeface="+mn-cs"/>
                <a:hlinkClick r:id="rId17"/>
              </a:rPr>
              <a:t>пункте 2 части 1.3</a:t>
            </a:r>
            <a:r>
              <a:rPr lang="ru-RU" sz="1200" b="0" i="0" kern="1200" dirty="0">
                <a:solidFill>
                  <a:schemeClr val="tx1"/>
                </a:solidFill>
                <a:effectLst/>
                <a:latin typeface="+mn-lt"/>
                <a:ea typeface="+mn-ea"/>
                <a:cs typeface="+mn-cs"/>
              </a:rPr>
              <a:t> настоящей статьи, в собственность гражданам предоставляются земельные участки и (или) расположенные на них индивидуальные жилые дома, площадь которых равна минимально установленным нормам.</a:t>
            </a:r>
          </a:p>
          <a:p>
            <a:r>
              <a:rPr lang="ru-RU" sz="1200" b="0" i="0" kern="1200" dirty="0">
                <a:solidFill>
                  <a:schemeClr val="tx1"/>
                </a:solidFill>
                <a:effectLst/>
                <a:latin typeface="+mn-lt"/>
                <a:ea typeface="+mn-ea"/>
                <a:cs typeface="+mn-cs"/>
              </a:rPr>
              <a:t>(часть первая.4 введена Федеральным </a:t>
            </a:r>
            <a:r>
              <a:rPr lang="ru-RU" sz="1200" b="0" i="0" u="none" strike="noStrike" kern="1200" dirty="0">
                <a:solidFill>
                  <a:schemeClr val="tx1"/>
                </a:solidFill>
                <a:effectLst/>
                <a:latin typeface="+mn-lt"/>
                <a:ea typeface="+mn-ea"/>
                <a:cs typeface="+mn-cs"/>
                <a:hlinkClick r:id="rId18"/>
              </a:rPr>
              <a:t>законом</a:t>
            </a:r>
            <a:r>
              <a:rPr lang="ru-RU" sz="1200" b="0" i="0" kern="1200" dirty="0">
                <a:solidFill>
                  <a:schemeClr val="tx1"/>
                </a:solidFill>
                <a:effectLst/>
                <a:latin typeface="+mn-lt"/>
                <a:ea typeface="+mn-ea"/>
                <a:cs typeface="+mn-cs"/>
              </a:rPr>
              <a:t> от 27.12.2009 N 379-ФЗ, в ред. Федерального </a:t>
            </a:r>
            <a:r>
              <a:rPr lang="ru-RU" sz="1200" b="0" i="0" u="none" strike="noStrike" kern="1200" dirty="0">
                <a:solidFill>
                  <a:schemeClr val="tx1"/>
                </a:solidFill>
                <a:effectLst/>
                <a:latin typeface="+mn-lt"/>
                <a:ea typeface="+mn-ea"/>
                <a:cs typeface="+mn-cs"/>
                <a:hlinkClick r:id="rId19"/>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1.4.1. На основании соглашения, заключенного в соответствии с </a:t>
            </a:r>
            <a:r>
              <a:rPr lang="ru-RU" sz="1200" b="0" i="0" u="none" strike="noStrike" kern="1200" dirty="0">
                <a:solidFill>
                  <a:schemeClr val="tx1"/>
                </a:solidFill>
                <a:effectLst/>
                <a:latin typeface="+mn-lt"/>
                <a:ea typeface="+mn-ea"/>
                <a:cs typeface="+mn-cs"/>
                <a:hlinkClick r:id="rId5"/>
              </a:rPr>
              <a:t>частью 25 статьи 15</a:t>
            </a:r>
            <a:r>
              <a:rPr lang="ru-RU" sz="1200" b="0" i="0" kern="1200" dirty="0">
                <a:solidFill>
                  <a:schemeClr val="tx1"/>
                </a:solidFill>
                <a:effectLst/>
                <a:latin typeface="+mn-lt"/>
                <a:ea typeface="+mn-ea"/>
                <a:cs typeface="+mn-cs"/>
              </a:rPr>
              <a:t> настоящего Федерального закона, гражданам взамен изымаемых жилых помещений в многоквартирных домах, площадь которых меньше установленных норм предоставления площади жилых помещений, могут быть предоставлены объекты недвижимого имущества (право требования), площадь которых не менее минимально установленных норм предоставления площади жилых помещений. В случае, если подлежащие изъятию жилые помещения в многоквартирных домах находятся в общей долевой собственности граждан и у одного или нескольких из указанных граждан площадь жилого помещения, соразмерная их долям в общей долевой собственности, менее шести квадратных метров жилой площади на одного проживающего, таким гражданам объекты недвижимого имущества предоставляются взамен изымаемых объектов недвижимого имущества (право требования) в общую долевую собственность соразмерно их долям в общей долевой собственности, но не менее шести квадратных метров жилой площади на одного проживающего.</a:t>
            </a:r>
          </a:p>
          <a:p>
            <a:r>
              <a:rPr lang="ru-RU" sz="1200" b="0" i="0" kern="1200" dirty="0">
                <a:solidFill>
                  <a:schemeClr val="tx1"/>
                </a:solidFill>
                <a:effectLst/>
                <a:latin typeface="+mn-lt"/>
                <a:ea typeface="+mn-ea"/>
                <a:cs typeface="+mn-cs"/>
              </a:rPr>
              <a:t>(часть 1.4.1 введена Федеральным </a:t>
            </a:r>
            <a:r>
              <a:rPr lang="ru-RU" sz="1200" b="0" i="0" u="none" strike="noStrike" kern="1200" dirty="0">
                <a:solidFill>
                  <a:schemeClr val="tx1"/>
                </a:solidFill>
                <a:effectLst/>
                <a:latin typeface="+mn-lt"/>
                <a:ea typeface="+mn-ea"/>
                <a:cs typeface="+mn-cs"/>
                <a:hlinkClick r:id="rId20"/>
              </a:rPr>
              <a:t>законом</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1.5. Разница между рыночной стоимостью изымаемого имущества и рыночной стоимостью имущества, предоставляемого гражданам взамен изымаемого в соответствии с </a:t>
            </a:r>
            <a:r>
              <a:rPr lang="ru-RU" sz="1200" b="0" i="0" u="none" strike="noStrike" kern="1200" dirty="0">
                <a:solidFill>
                  <a:schemeClr val="tx1"/>
                </a:solidFill>
                <a:effectLst/>
                <a:latin typeface="+mn-lt"/>
                <a:ea typeface="+mn-ea"/>
                <a:cs typeface="+mn-cs"/>
                <a:hlinkClick r:id="rId21"/>
              </a:rPr>
              <a:t>частями 1.2</a:t>
            </a:r>
            <a:r>
              <a:rPr lang="ru-RU" sz="1200" b="0" i="0" kern="1200" dirty="0">
                <a:solidFill>
                  <a:schemeClr val="tx1"/>
                </a:solidFill>
                <a:effectLst/>
                <a:latin typeface="+mn-lt"/>
                <a:ea typeface="+mn-ea"/>
                <a:cs typeface="+mn-cs"/>
              </a:rPr>
              <a:t> - </a:t>
            </a:r>
            <a:r>
              <a:rPr lang="ru-RU" sz="1200" b="0" i="0" u="none" strike="noStrike" kern="1200" dirty="0">
                <a:solidFill>
                  <a:schemeClr val="tx1"/>
                </a:solidFill>
                <a:effectLst/>
                <a:latin typeface="+mn-lt"/>
                <a:ea typeface="+mn-ea"/>
                <a:cs typeface="+mn-cs"/>
                <a:hlinkClick r:id="rId22"/>
              </a:rPr>
              <a:t>1.4.1</a:t>
            </a:r>
            <a:r>
              <a:rPr lang="ru-RU" sz="1200" b="0" i="0" kern="1200" dirty="0">
                <a:solidFill>
                  <a:schemeClr val="tx1"/>
                </a:solidFill>
                <a:effectLst/>
                <a:latin typeface="+mn-lt"/>
                <a:ea typeface="+mn-ea"/>
                <a:cs typeface="+mn-cs"/>
              </a:rPr>
              <a:t> настоящей статьи, возмещению не подлежит.</a:t>
            </a:r>
          </a:p>
          <a:p>
            <a:r>
              <a:rPr lang="ru-RU" sz="1200" b="0" i="0" kern="1200" dirty="0">
                <a:solidFill>
                  <a:schemeClr val="tx1"/>
                </a:solidFill>
                <a:effectLst/>
                <a:latin typeface="+mn-lt"/>
                <a:ea typeface="+mn-ea"/>
                <a:cs typeface="+mn-cs"/>
              </a:rPr>
              <a:t>(часть первая.5 введена Федеральным </a:t>
            </a:r>
            <a:r>
              <a:rPr lang="ru-RU" sz="1200" b="0" i="0" u="none" strike="noStrike" kern="1200" dirty="0">
                <a:solidFill>
                  <a:schemeClr val="tx1"/>
                </a:solidFill>
                <a:effectLst/>
                <a:latin typeface="+mn-lt"/>
                <a:ea typeface="+mn-ea"/>
                <a:cs typeface="+mn-cs"/>
                <a:hlinkClick r:id="rId23"/>
              </a:rPr>
              <a:t>законом</a:t>
            </a:r>
            <a:r>
              <a:rPr lang="ru-RU" sz="1200" b="0" i="0" kern="1200" dirty="0">
                <a:solidFill>
                  <a:schemeClr val="tx1"/>
                </a:solidFill>
                <a:effectLst/>
                <a:latin typeface="+mn-lt"/>
                <a:ea typeface="+mn-ea"/>
                <a:cs typeface="+mn-cs"/>
              </a:rPr>
              <a:t> от 27.12.2009 N 379-ФЗ, в ред. Федерального </a:t>
            </a:r>
            <a:r>
              <a:rPr lang="ru-RU" sz="1200" b="0" i="0" u="none" strike="noStrike" kern="1200" dirty="0">
                <a:solidFill>
                  <a:schemeClr val="tx1"/>
                </a:solidFill>
                <a:effectLst/>
                <a:latin typeface="+mn-lt"/>
                <a:ea typeface="+mn-ea"/>
                <a:cs typeface="+mn-cs"/>
                <a:hlinkClick r:id="rId24"/>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1.6. Допускается предоставление в собственность гражданам земельных участков, расположенных во второй и третьей зонах округа санитарной (горно-санитарной) охраны, взамен изымаемых в целях размещения олимпийских объектов земельных участков и расположенных на них индивидуальных жилых домов.</a:t>
            </a:r>
          </a:p>
          <a:p>
            <a:r>
              <a:rPr lang="ru-RU" sz="1200" b="0" i="0" kern="1200" dirty="0">
                <a:solidFill>
                  <a:schemeClr val="tx1"/>
                </a:solidFill>
                <a:effectLst/>
                <a:latin typeface="+mn-lt"/>
                <a:ea typeface="+mn-ea"/>
                <a:cs typeface="+mn-cs"/>
              </a:rPr>
              <a:t>(часть первая.6 введена Федеральным </a:t>
            </a:r>
            <a:r>
              <a:rPr lang="ru-RU" sz="1200" b="0" i="0" u="none" strike="noStrike" kern="1200" dirty="0">
                <a:solidFill>
                  <a:schemeClr val="tx1"/>
                </a:solidFill>
                <a:effectLst/>
                <a:latin typeface="+mn-lt"/>
                <a:ea typeface="+mn-ea"/>
                <a:cs typeface="+mn-cs"/>
                <a:hlinkClick r:id="rId25"/>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2. Организация строительства указанных в </a:t>
            </a:r>
            <a:r>
              <a:rPr lang="ru-RU" sz="1200" b="0" i="0" u="none" strike="noStrike" kern="1200" dirty="0">
                <a:solidFill>
                  <a:schemeClr val="tx1"/>
                </a:solidFill>
                <a:effectLst/>
                <a:latin typeface="+mn-lt"/>
                <a:ea typeface="+mn-ea"/>
                <a:cs typeface="+mn-cs"/>
                <a:hlinkClick r:id="rId26"/>
              </a:rPr>
              <a:t>частях 1</a:t>
            </a:r>
            <a:r>
              <a:rPr lang="ru-RU" sz="1200" b="0" i="0" kern="1200" dirty="0">
                <a:solidFill>
                  <a:schemeClr val="tx1"/>
                </a:solidFill>
                <a:effectLst/>
                <a:latin typeface="+mn-lt"/>
                <a:ea typeface="+mn-ea"/>
                <a:cs typeface="+mn-cs"/>
              </a:rPr>
              <a:t> и </a:t>
            </a:r>
            <a:r>
              <a:rPr lang="ru-RU" sz="1200" b="0" i="0" u="none" strike="noStrike" kern="1200" dirty="0">
                <a:solidFill>
                  <a:schemeClr val="tx1"/>
                </a:solidFill>
                <a:effectLst/>
                <a:latin typeface="+mn-lt"/>
                <a:ea typeface="+mn-ea"/>
                <a:cs typeface="+mn-cs"/>
                <a:hlinkClick r:id="rId27"/>
              </a:rPr>
              <a:t>1.1</a:t>
            </a:r>
            <a:r>
              <a:rPr lang="ru-RU" sz="1200" b="0" i="0" kern="1200" dirty="0">
                <a:solidFill>
                  <a:schemeClr val="tx1"/>
                </a:solidFill>
                <a:effectLst/>
                <a:latin typeface="+mn-lt"/>
                <a:ea typeface="+mn-ea"/>
                <a:cs typeface="+mn-cs"/>
              </a:rPr>
              <a:t> настоящей статьи индивидуальных жилых домов, жилых домов блокированной застройки и многоквартирных домов, а также объектов инженерной инфраструктуры, предусмотренных утвержденным проектом планировки территории, и приобретение индивидуальных жилых домов, жилых помещений в многоквартирных домах для предоставления гражданам взамен объектов недвижимого имущества, изымаемых в целях размещения олимпийских объектов федерального значения, осуществляются:</a:t>
            </a:r>
          </a:p>
          <a:p>
            <a:r>
              <a:rPr lang="ru-RU" sz="1200" b="0" i="0" kern="1200" dirty="0">
                <a:solidFill>
                  <a:schemeClr val="tx1"/>
                </a:solidFill>
                <a:effectLst/>
                <a:latin typeface="+mn-lt"/>
                <a:ea typeface="+mn-ea"/>
                <a:cs typeface="+mn-cs"/>
              </a:rPr>
              <a:t>(в ред. Федеральных законов от 17.07.2009 </a:t>
            </a:r>
            <a:r>
              <a:rPr lang="ru-RU" sz="1200" b="0" i="0" u="none" strike="noStrike" kern="1200" dirty="0">
                <a:solidFill>
                  <a:schemeClr val="tx1"/>
                </a:solidFill>
                <a:effectLst/>
                <a:latin typeface="+mn-lt"/>
                <a:ea typeface="+mn-ea"/>
                <a:cs typeface="+mn-cs"/>
                <a:hlinkClick r:id="rId28"/>
              </a:rPr>
              <a:t>N 155-ФЗ</a:t>
            </a:r>
            <a:r>
              <a:rPr lang="ru-RU" sz="1200" b="0" i="0" kern="1200" dirty="0">
                <a:solidFill>
                  <a:schemeClr val="tx1"/>
                </a:solidFill>
                <a:effectLst/>
                <a:latin typeface="+mn-lt"/>
                <a:ea typeface="+mn-ea"/>
                <a:cs typeface="+mn-cs"/>
              </a:rPr>
              <a:t>, от 27.12.2009 </a:t>
            </a:r>
            <a:r>
              <a:rPr lang="ru-RU" sz="1200" b="0" i="0" u="none" strike="noStrike" kern="1200" dirty="0">
                <a:solidFill>
                  <a:schemeClr val="tx1"/>
                </a:solidFill>
                <a:effectLst/>
                <a:latin typeface="+mn-lt"/>
                <a:ea typeface="+mn-ea"/>
                <a:cs typeface="+mn-cs"/>
                <a:hlinkClick r:id="rId29"/>
              </a:rPr>
              <a:t>N 379-ФЗ</a:t>
            </a:r>
            <a:r>
              <a:rPr lang="ru-RU" sz="1200" b="0" i="0" kern="1200" dirty="0">
                <a:solidFill>
                  <a:schemeClr val="tx1"/>
                </a:solidFill>
                <a:effectLst/>
                <a:latin typeface="+mn-lt"/>
                <a:ea typeface="+mn-ea"/>
                <a:cs typeface="+mn-cs"/>
              </a:rPr>
              <a:t>, от 30.07.2010 </a:t>
            </a:r>
            <a:r>
              <a:rPr lang="ru-RU" sz="1200" b="0" i="0" u="none" strike="noStrike" kern="1200" dirty="0">
                <a:solidFill>
                  <a:schemeClr val="tx1"/>
                </a:solidFill>
                <a:effectLst/>
                <a:latin typeface="+mn-lt"/>
                <a:ea typeface="+mn-ea"/>
                <a:cs typeface="+mn-cs"/>
                <a:hlinkClick r:id="rId30"/>
              </a:rPr>
              <a:t>N 242-ФЗ</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 Корпорацией - в случае изъятия земельных участков и (или) расположенных на них иных объектов недвижимого имущества в целях размещения олимпийских объектов федерального значения, строительство которых осуществляется за счет средств Корпорации или полностью за счет средств других юридических лиц;</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31"/>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2) организациями, осуществляющими строительство олимпийских объектов федерального значения, - в случае изъятия земельных участков в целях размещения олимпийских объектов федерального значения, строительство которых осуществляется за счет средств федерального бюджета.</a:t>
            </a:r>
          </a:p>
          <a:p>
            <a:r>
              <a:rPr lang="ru-RU" sz="1200" b="0" i="0" kern="1200" dirty="0">
                <a:solidFill>
                  <a:schemeClr val="tx1"/>
                </a:solidFill>
                <a:effectLst/>
                <a:latin typeface="+mn-lt"/>
                <a:ea typeface="+mn-ea"/>
                <a:cs typeface="+mn-cs"/>
              </a:rPr>
              <a:t>3. Предназначенная для применения повторно проектная документация указанных в </a:t>
            </a:r>
            <a:r>
              <a:rPr lang="ru-RU" sz="1200" b="0" i="0" u="none" strike="noStrike" kern="1200" dirty="0">
                <a:solidFill>
                  <a:schemeClr val="tx1"/>
                </a:solidFill>
                <a:effectLst/>
                <a:latin typeface="+mn-lt"/>
                <a:ea typeface="+mn-ea"/>
                <a:cs typeface="+mn-cs"/>
                <a:hlinkClick r:id="rId26"/>
              </a:rPr>
              <a:t>частях 1</a:t>
            </a:r>
            <a:r>
              <a:rPr lang="ru-RU" sz="1200" b="0" i="0" kern="1200" dirty="0">
                <a:solidFill>
                  <a:schemeClr val="tx1"/>
                </a:solidFill>
                <a:effectLst/>
                <a:latin typeface="+mn-lt"/>
                <a:ea typeface="+mn-ea"/>
                <a:cs typeface="+mn-cs"/>
              </a:rPr>
              <a:t> и </a:t>
            </a:r>
            <a:r>
              <a:rPr lang="ru-RU" sz="1200" b="0" i="0" u="none" strike="noStrike" kern="1200" dirty="0">
                <a:solidFill>
                  <a:schemeClr val="tx1"/>
                </a:solidFill>
                <a:effectLst/>
                <a:latin typeface="+mn-lt"/>
                <a:ea typeface="+mn-ea"/>
                <a:cs typeface="+mn-cs"/>
                <a:hlinkClick r:id="rId27"/>
              </a:rPr>
              <a:t>1.1</a:t>
            </a:r>
            <a:r>
              <a:rPr lang="ru-RU" sz="1200" b="0" i="0" kern="1200" dirty="0">
                <a:solidFill>
                  <a:schemeClr val="tx1"/>
                </a:solidFill>
                <a:effectLst/>
                <a:latin typeface="+mn-lt"/>
                <a:ea typeface="+mn-ea"/>
                <a:cs typeface="+mn-cs"/>
              </a:rPr>
              <a:t> настоящей статьи индивидуальных жилых домов, жилых домов блокированной застройки или многоквартирных домов утверждается администрацией Краснодарского края по согласованию с Корпорацией.</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32"/>
              </a:rPr>
              <a:t>закона</a:t>
            </a:r>
            <a:r>
              <a:rPr lang="ru-RU" sz="1200" b="0" i="0" kern="1200" dirty="0">
                <a:solidFill>
                  <a:schemeClr val="tx1"/>
                </a:solidFill>
                <a:effectLst/>
                <a:latin typeface="+mn-lt"/>
                <a:ea typeface="+mn-ea"/>
                <a:cs typeface="+mn-cs"/>
              </a:rPr>
              <a:t> от 17.07.2009 N 155-ФЗ)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4. Предоставление Корпорации, указанным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организациям, администрации Краснодарского края, администрации муниципального образования город-курорт Сочи земельных участков, необходимых для строительства указанных в </a:t>
            </a:r>
            <a:r>
              <a:rPr lang="ru-RU" sz="1200" b="0" i="0" u="none" strike="noStrike" kern="1200" dirty="0">
                <a:solidFill>
                  <a:schemeClr val="tx1"/>
                </a:solidFill>
                <a:effectLst/>
                <a:latin typeface="+mn-lt"/>
                <a:ea typeface="+mn-ea"/>
                <a:cs typeface="+mn-cs"/>
                <a:hlinkClick r:id="rId26"/>
              </a:rPr>
              <a:t>частях 1</a:t>
            </a:r>
            <a:r>
              <a:rPr lang="ru-RU" sz="1200" b="0" i="0" kern="1200" dirty="0">
                <a:solidFill>
                  <a:schemeClr val="tx1"/>
                </a:solidFill>
                <a:effectLst/>
                <a:latin typeface="+mn-lt"/>
                <a:ea typeface="+mn-ea"/>
                <a:cs typeface="+mn-cs"/>
              </a:rPr>
              <a:t> и </a:t>
            </a:r>
            <a:r>
              <a:rPr lang="ru-RU" sz="1200" b="0" i="0" u="none" strike="noStrike" kern="1200" dirty="0">
                <a:solidFill>
                  <a:schemeClr val="tx1"/>
                </a:solidFill>
                <a:effectLst/>
                <a:latin typeface="+mn-lt"/>
                <a:ea typeface="+mn-ea"/>
                <a:cs typeface="+mn-cs"/>
                <a:hlinkClick r:id="rId27"/>
              </a:rPr>
              <a:t>1.1</a:t>
            </a:r>
            <a:r>
              <a:rPr lang="ru-RU" sz="1200" b="0" i="0" kern="1200" dirty="0">
                <a:solidFill>
                  <a:schemeClr val="tx1"/>
                </a:solidFill>
                <a:effectLst/>
                <a:latin typeface="+mn-lt"/>
                <a:ea typeface="+mn-ea"/>
                <a:cs typeface="+mn-cs"/>
              </a:rPr>
              <a:t> настоящей статьи индивидуальных жилых домов, жилых домов блокированной застройки или многоквартирных домов, объектов жилищного фонда в целях предоставления их взамен жилых помещений, предоставленных гражданам по договору социального найма или в общежитиях и изымаемых в целях размещения олимпийских объектов, а также для строительства объектов инженерной инфраструктуры, предусмотренных утвержденным проектом планировки территории, осуществляется без проведения аукционов и предварительного согласования места размещения объекта на праве безвозмездного срочного пользования.</a:t>
            </a:r>
          </a:p>
          <a:p>
            <a:r>
              <a:rPr lang="ru-RU" sz="1200" b="0" i="0" kern="1200" dirty="0">
                <a:solidFill>
                  <a:schemeClr val="tx1"/>
                </a:solidFill>
                <a:effectLst/>
                <a:latin typeface="+mn-lt"/>
                <a:ea typeface="+mn-ea"/>
                <a:cs typeface="+mn-cs"/>
              </a:rPr>
              <a:t>(часть 4 в ред. Федерального </a:t>
            </a:r>
            <a:r>
              <a:rPr lang="ru-RU" sz="1200" b="0" i="0" u="none" strike="noStrike" kern="1200" dirty="0">
                <a:solidFill>
                  <a:schemeClr val="tx1"/>
                </a:solidFill>
                <a:effectLst/>
                <a:latin typeface="+mn-lt"/>
                <a:ea typeface="+mn-ea"/>
                <a:cs typeface="+mn-cs"/>
                <a:hlinkClick r:id="rId34"/>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4.1. Разрешенный вид использования земельных участков, необходимых для строительства указанных в </a:t>
            </a:r>
            <a:r>
              <a:rPr lang="ru-RU" sz="1200" b="0" i="0" u="none" strike="noStrike" kern="1200" dirty="0">
                <a:solidFill>
                  <a:schemeClr val="tx1"/>
                </a:solidFill>
                <a:effectLst/>
                <a:latin typeface="+mn-lt"/>
                <a:ea typeface="+mn-ea"/>
                <a:cs typeface="+mn-cs"/>
                <a:hlinkClick r:id="rId26"/>
              </a:rPr>
              <a:t>частях 1</a:t>
            </a:r>
            <a:r>
              <a:rPr lang="ru-RU" sz="1200" b="0" i="0" kern="1200" dirty="0">
                <a:solidFill>
                  <a:schemeClr val="tx1"/>
                </a:solidFill>
                <a:effectLst/>
                <a:latin typeface="+mn-lt"/>
                <a:ea typeface="+mn-ea"/>
                <a:cs typeface="+mn-cs"/>
              </a:rPr>
              <a:t> и </a:t>
            </a:r>
            <a:r>
              <a:rPr lang="ru-RU" sz="1200" b="0" i="0" u="none" strike="noStrike" kern="1200" dirty="0">
                <a:solidFill>
                  <a:schemeClr val="tx1"/>
                </a:solidFill>
                <a:effectLst/>
                <a:latin typeface="+mn-lt"/>
                <a:ea typeface="+mn-ea"/>
                <a:cs typeface="+mn-cs"/>
                <a:hlinkClick r:id="rId27"/>
              </a:rPr>
              <a:t>1.1</a:t>
            </a:r>
            <a:r>
              <a:rPr lang="ru-RU" sz="1200" b="0" i="0" kern="1200" dirty="0">
                <a:solidFill>
                  <a:schemeClr val="tx1"/>
                </a:solidFill>
                <a:effectLst/>
                <a:latin typeface="+mn-lt"/>
                <a:ea typeface="+mn-ea"/>
                <a:cs typeface="+mn-cs"/>
              </a:rPr>
              <a:t> настоящей статьи индивидуальных жилых домов, жилых домов блокированной застройки или многоквартирных домов, а также объектов социальной и инженерной инфраструктуры, расположенных в границах города Сочи, устанавливается решением о предоставлении земельного участка, если вид разрешенного использования для данного земельного участка не определен в соответствии с утвержденным проектом планировки территории. Проведение публичных слушаний для установления разрешенного вида использования земельных участков не требуется.</a:t>
            </a:r>
          </a:p>
          <a:p>
            <a:r>
              <a:rPr lang="ru-RU" sz="1200" b="0" i="0" kern="1200" dirty="0">
                <a:solidFill>
                  <a:schemeClr val="tx1"/>
                </a:solidFill>
                <a:effectLst/>
                <a:latin typeface="+mn-lt"/>
                <a:ea typeface="+mn-ea"/>
                <a:cs typeface="+mn-cs"/>
              </a:rPr>
              <a:t>(часть четвертая.1 введена Федеральным </a:t>
            </a:r>
            <a:r>
              <a:rPr lang="ru-RU" sz="1200" b="0" i="0" u="none" strike="noStrike" kern="1200" dirty="0">
                <a:solidFill>
                  <a:schemeClr val="tx1"/>
                </a:solidFill>
                <a:effectLst/>
                <a:latin typeface="+mn-lt"/>
                <a:ea typeface="+mn-ea"/>
                <a:cs typeface="+mn-cs"/>
                <a:hlinkClick r:id="rId35"/>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4.2. Корпорация осуществляет финансирование кадастровых работ, необходимых для образования земельных участков из земельных участков, включенных в Перечень, утверждаемый Правительством Российской Федерации. Договор на проведение кадастровых работ заключается между администрацией Краснодарского края, Корпорацией и лицом, обладающим в соответствии с законодательством Российской Федерации правом проведения указанных работ, и должен предусматривать обязанность Корпорации оплатить кадастровые работы.</a:t>
            </a:r>
          </a:p>
          <a:p>
            <a:r>
              <a:rPr lang="ru-RU" sz="1200" b="0" i="0" kern="1200" dirty="0">
                <a:solidFill>
                  <a:schemeClr val="tx1"/>
                </a:solidFill>
                <a:effectLst/>
                <a:latin typeface="+mn-lt"/>
                <a:ea typeface="+mn-ea"/>
                <a:cs typeface="+mn-cs"/>
              </a:rPr>
              <a:t>(часть четвертая.2 введена Федеральным </a:t>
            </a:r>
            <a:r>
              <a:rPr lang="ru-RU" sz="1200" b="0" i="0" u="none" strike="noStrike" kern="1200" dirty="0">
                <a:solidFill>
                  <a:schemeClr val="tx1"/>
                </a:solidFill>
                <a:effectLst/>
                <a:latin typeface="+mn-lt"/>
                <a:ea typeface="+mn-ea"/>
                <a:cs typeface="+mn-cs"/>
                <a:hlinkClick r:id="rId36"/>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5. В случае, если с гражданами, являющимися собственниками изымаемых земельных участков и (или) расположенных на них иных объектов недвижимого имущества, заключены соглашения, указанные в </a:t>
            </a:r>
            <a:r>
              <a:rPr lang="ru-RU" sz="1200" b="0" i="0" u="none" strike="noStrike" kern="1200" dirty="0">
                <a:solidFill>
                  <a:schemeClr val="tx1"/>
                </a:solidFill>
                <a:effectLst/>
                <a:latin typeface="+mn-lt"/>
                <a:ea typeface="+mn-ea"/>
                <a:cs typeface="+mn-cs"/>
                <a:hlinkClick r:id="rId5"/>
              </a:rPr>
              <a:t>части 25 статьи 15</a:t>
            </a:r>
            <a:r>
              <a:rPr lang="ru-RU" sz="1200" b="0" i="0" kern="1200" dirty="0">
                <a:solidFill>
                  <a:schemeClr val="tx1"/>
                </a:solidFill>
                <a:effectLst/>
                <a:latin typeface="+mn-lt"/>
                <a:ea typeface="+mn-ea"/>
                <a:cs typeface="+mn-cs"/>
              </a:rPr>
              <a:t> настоящего Федерального закона и предусматривающие предоставление земельных участков и расположенных на них индивидуальных жилых домов, жилых помещений в жилых домах блокированной застройки или жилых помещений в многоквартирных домах, строительство которых на день принятия решения об изъятии не завершено (предоставление в будущем объектов недвижимого имущества взамен изымаемых), такие граждане сохраняют право собственности на изымаемые объекты недвижимого имущества до приобретения прав на объекты недвижимого имущества, предоставляемые взамен изымаемых. Соглашение должно содержать количественные и качественные характеристики индивидуальных жилых домов, жилых помещений в жилых домах блокированной застройки или жилых помещений в многоквартирных домах, строительство которых на день принятия решения об изъятии не завершено. К соглашению прилагается план создаваемого объекта недвижимого имущества с указанием его местоположения и количества находящихся в составе создаваемого объекта недвижимого имущества жилых и нежилых помещений и планируемой площади каждого из указанных помещений. Указанное соглашение может быть расторгнуто по соглашению сторон либо на основании решения суда в связи с отменой решения об изъятии земельных участков и (или) расположенных на них иных объектов недвижимого имущества в целях размещения олимпийских объектов.</a:t>
            </a:r>
          </a:p>
          <a:p>
            <a:r>
              <a:rPr lang="ru-RU" sz="1200" b="0" i="0" kern="1200" dirty="0">
                <a:solidFill>
                  <a:schemeClr val="tx1"/>
                </a:solidFill>
                <a:effectLst/>
                <a:latin typeface="+mn-lt"/>
                <a:ea typeface="+mn-ea"/>
                <a:cs typeface="+mn-cs"/>
              </a:rPr>
              <a:t>(в ред. Федеральных законов от 27.12.2009 </a:t>
            </a:r>
            <a:r>
              <a:rPr lang="ru-RU" sz="1200" b="0" i="0" u="none" strike="noStrike" kern="1200" dirty="0">
                <a:solidFill>
                  <a:schemeClr val="tx1"/>
                </a:solidFill>
                <a:effectLst/>
                <a:latin typeface="+mn-lt"/>
                <a:ea typeface="+mn-ea"/>
                <a:cs typeface="+mn-cs"/>
                <a:hlinkClick r:id="rId37"/>
              </a:rPr>
              <a:t>N 379-ФЗ</a:t>
            </a:r>
            <a:r>
              <a:rPr lang="ru-RU" sz="1200" b="0" i="0" kern="1200" dirty="0">
                <a:solidFill>
                  <a:schemeClr val="tx1"/>
                </a:solidFill>
                <a:effectLst/>
                <a:latin typeface="+mn-lt"/>
                <a:ea typeface="+mn-ea"/>
                <a:cs typeface="+mn-cs"/>
              </a:rPr>
              <a:t>, от 30.07.2010 </a:t>
            </a:r>
            <a:r>
              <a:rPr lang="ru-RU" sz="1200" b="0" i="0" u="none" strike="noStrike" kern="1200" dirty="0">
                <a:solidFill>
                  <a:schemeClr val="tx1"/>
                </a:solidFill>
                <a:effectLst/>
                <a:latin typeface="+mn-lt"/>
                <a:ea typeface="+mn-ea"/>
                <a:cs typeface="+mn-cs"/>
                <a:hlinkClick r:id="rId38"/>
              </a:rPr>
              <a:t>N 242-ФЗ</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6. В случае, если организация строительства указанных в </a:t>
            </a:r>
            <a:r>
              <a:rPr lang="ru-RU" sz="1200" b="0" i="0" u="none" strike="noStrike" kern="1200" dirty="0">
                <a:solidFill>
                  <a:schemeClr val="tx1"/>
                </a:solidFill>
                <a:effectLst/>
                <a:latin typeface="+mn-lt"/>
                <a:ea typeface="+mn-ea"/>
                <a:cs typeface="+mn-cs"/>
                <a:hlinkClick r:id="rId26"/>
              </a:rPr>
              <a:t>частях 1</a:t>
            </a:r>
            <a:r>
              <a:rPr lang="ru-RU" sz="1200" b="0" i="0" kern="1200" dirty="0">
                <a:solidFill>
                  <a:schemeClr val="tx1"/>
                </a:solidFill>
                <a:effectLst/>
                <a:latin typeface="+mn-lt"/>
                <a:ea typeface="+mn-ea"/>
                <a:cs typeface="+mn-cs"/>
              </a:rPr>
              <a:t> и </a:t>
            </a:r>
            <a:r>
              <a:rPr lang="ru-RU" sz="1200" b="0" i="0" u="none" strike="noStrike" kern="1200" dirty="0">
                <a:solidFill>
                  <a:schemeClr val="tx1"/>
                </a:solidFill>
                <a:effectLst/>
                <a:latin typeface="+mn-lt"/>
                <a:ea typeface="+mn-ea"/>
                <a:cs typeface="+mn-cs"/>
                <a:hlinkClick r:id="rId27"/>
              </a:rPr>
              <a:t>1.1</a:t>
            </a:r>
            <a:r>
              <a:rPr lang="ru-RU" sz="1200" b="0" i="0" kern="1200" dirty="0">
                <a:solidFill>
                  <a:schemeClr val="tx1"/>
                </a:solidFill>
                <a:effectLst/>
                <a:latin typeface="+mn-lt"/>
                <a:ea typeface="+mn-ea"/>
                <a:cs typeface="+mn-cs"/>
              </a:rPr>
              <a:t> настоящей статьи индивидуальных жилых домов, жилых домов блокированной застройки или многоквартирных домов осуществляется Корпорацией или указанной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организацией, передача недвижимого имущества, являющегося предметом соглашения, указанного в </a:t>
            </a:r>
            <a:r>
              <a:rPr lang="ru-RU" sz="1200" b="0" i="0" u="none" strike="noStrike" kern="1200" dirty="0">
                <a:solidFill>
                  <a:schemeClr val="tx1"/>
                </a:solidFill>
                <a:effectLst/>
                <a:latin typeface="+mn-lt"/>
                <a:ea typeface="+mn-ea"/>
                <a:cs typeface="+mn-cs"/>
                <a:hlinkClick r:id="rId39"/>
              </a:rPr>
              <a:t>части 5</a:t>
            </a:r>
            <a:r>
              <a:rPr lang="ru-RU" sz="1200" b="0" i="0" kern="1200" dirty="0">
                <a:solidFill>
                  <a:schemeClr val="tx1"/>
                </a:solidFill>
                <a:effectLst/>
                <a:latin typeface="+mn-lt"/>
                <a:ea typeface="+mn-ea"/>
                <a:cs typeface="+mn-cs"/>
              </a:rPr>
              <a:t> настоящей статьи, осуществляется после регистрации права собственности Корпорации на него по акту приема-передачи недвижимого имущества или после его ввода в эксплуатацию по акту приема-передачи недвижимого имущества. При этом государственная регистрация права собственности Российской Федерации на указанные объекты недвижимого имущества не производится. Акт приема-передачи недвижимого имущества подготавливается и подписывается в одностороннем порядке Корпорацией или указанной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организацией. Если площадь индивидуального жилого дома, жилого помещения в жилом доме блокированной застройки или в многоквартирном доме, передаваемых в собственность гражданам в соответствии с соглашением, указанным в </a:t>
            </a:r>
            <a:r>
              <a:rPr lang="ru-RU" sz="1200" b="0" i="0" u="none" strike="noStrike" kern="1200" dirty="0">
                <a:solidFill>
                  <a:schemeClr val="tx1"/>
                </a:solidFill>
                <a:effectLst/>
                <a:latin typeface="+mn-lt"/>
                <a:ea typeface="+mn-ea"/>
                <a:cs typeface="+mn-cs"/>
                <a:hlinkClick r:id="rId39"/>
              </a:rPr>
              <a:t>части 5</a:t>
            </a:r>
            <a:r>
              <a:rPr lang="ru-RU" sz="1200" b="0" i="0" kern="1200" dirty="0">
                <a:solidFill>
                  <a:schemeClr val="tx1"/>
                </a:solidFill>
                <a:effectLst/>
                <a:latin typeface="+mn-lt"/>
                <a:ea typeface="+mn-ea"/>
                <a:cs typeface="+mn-cs"/>
              </a:rPr>
              <a:t> настоящей статьи, уточнена по результатам технической инвентаризации, предмет соглашения считается неизменным.</a:t>
            </a:r>
          </a:p>
          <a:p>
            <a:r>
              <a:rPr lang="ru-RU" sz="1200" b="0" i="0" kern="1200" dirty="0">
                <a:solidFill>
                  <a:schemeClr val="tx1"/>
                </a:solidFill>
                <a:effectLst/>
                <a:latin typeface="+mn-lt"/>
                <a:ea typeface="+mn-ea"/>
                <a:cs typeface="+mn-cs"/>
              </a:rPr>
              <a:t>(часть 6 в ред. Федерального </a:t>
            </a:r>
            <a:r>
              <a:rPr lang="ru-RU" sz="1200" b="0" i="0" u="none" strike="noStrike" kern="1200" dirty="0">
                <a:solidFill>
                  <a:schemeClr val="tx1"/>
                </a:solidFill>
                <a:effectLst/>
                <a:latin typeface="+mn-lt"/>
                <a:ea typeface="+mn-ea"/>
                <a:cs typeface="+mn-cs"/>
                <a:hlinkClick r:id="rId40"/>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6.1. С заявлением о государственной регистрации перехода права собственности на недвижимое имущество, предоставленное взамен изъятого, обращается Корпорация или указанная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организация от своего имени, а также от имени гражданина без доверенности.</a:t>
            </a:r>
          </a:p>
          <a:p>
            <a:r>
              <a:rPr lang="ru-RU" sz="1200" b="0" i="0" kern="1200" dirty="0">
                <a:solidFill>
                  <a:schemeClr val="tx1"/>
                </a:solidFill>
                <a:effectLst/>
                <a:latin typeface="+mn-lt"/>
                <a:ea typeface="+mn-ea"/>
                <a:cs typeface="+mn-cs"/>
              </a:rPr>
              <a:t>(часть 6.1 в ред. Федерального </a:t>
            </a:r>
            <a:r>
              <a:rPr lang="ru-RU" sz="1200" b="0" i="0" u="none" strike="noStrike" kern="1200" dirty="0">
                <a:solidFill>
                  <a:schemeClr val="tx1"/>
                </a:solidFill>
                <a:effectLst/>
                <a:latin typeface="+mn-lt"/>
                <a:ea typeface="+mn-ea"/>
                <a:cs typeface="+mn-cs"/>
                <a:hlinkClick r:id="rId41"/>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6.2. Корпорация или указанная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организация в течение семи дней с даты государственной регистрации перехода права собственности на недвижимое имущество, предоставленное взамен изъятого, направляет гражданину уведомление о такой регистрации с приложением кадастрового паспорта этого недвижимого имущества и свидетельства о государственной регистрации права собственности гражданина на недвижимое имущество, предоставленное взамен изъятого.</a:t>
            </a:r>
          </a:p>
          <a:p>
            <a:r>
              <a:rPr lang="ru-RU" sz="1200" b="0" i="0" kern="1200" dirty="0">
                <a:solidFill>
                  <a:schemeClr val="tx1"/>
                </a:solidFill>
                <a:effectLst/>
                <a:latin typeface="+mn-lt"/>
                <a:ea typeface="+mn-ea"/>
                <a:cs typeface="+mn-cs"/>
              </a:rPr>
              <a:t>(часть 6.2 в ред. Федерального </a:t>
            </a:r>
            <a:r>
              <a:rPr lang="ru-RU" sz="1200" b="0" i="0" u="none" strike="noStrike" kern="1200" dirty="0">
                <a:solidFill>
                  <a:schemeClr val="tx1"/>
                </a:solidFill>
                <a:effectLst/>
                <a:latin typeface="+mn-lt"/>
                <a:ea typeface="+mn-ea"/>
                <a:cs typeface="+mn-cs"/>
                <a:hlinkClick r:id="rId42"/>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6.3. Граждане, указанные в </a:t>
            </a:r>
            <a:r>
              <a:rPr lang="ru-RU" sz="1200" b="0" i="0" u="none" strike="noStrike" kern="1200" dirty="0">
                <a:solidFill>
                  <a:schemeClr val="tx1"/>
                </a:solidFill>
                <a:effectLst/>
                <a:latin typeface="+mn-lt"/>
                <a:ea typeface="+mn-ea"/>
                <a:cs typeface="+mn-cs"/>
                <a:hlinkClick r:id="rId39"/>
              </a:rPr>
              <a:t>части 5</a:t>
            </a:r>
            <a:r>
              <a:rPr lang="ru-RU" sz="1200" b="0" i="0" kern="1200" dirty="0">
                <a:solidFill>
                  <a:schemeClr val="tx1"/>
                </a:solidFill>
                <a:effectLst/>
                <a:latin typeface="+mn-lt"/>
                <a:ea typeface="+mn-ea"/>
                <a:cs typeface="+mn-cs"/>
              </a:rPr>
              <a:t> настоящей статьи, в течение 10 дней со дня получения уведомления, указанного в </a:t>
            </a:r>
            <a:r>
              <a:rPr lang="ru-RU" sz="1200" b="0" i="0" u="none" strike="noStrike" kern="1200" dirty="0">
                <a:solidFill>
                  <a:schemeClr val="tx1"/>
                </a:solidFill>
                <a:effectLst/>
                <a:latin typeface="+mn-lt"/>
                <a:ea typeface="+mn-ea"/>
                <a:cs typeface="+mn-cs"/>
                <a:hlinkClick r:id="rId43"/>
              </a:rPr>
              <a:t>части 6.2</a:t>
            </a:r>
            <a:r>
              <a:rPr lang="ru-RU" sz="1200" b="0" i="0" kern="1200" dirty="0">
                <a:solidFill>
                  <a:schemeClr val="tx1"/>
                </a:solidFill>
                <a:effectLst/>
                <a:latin typeface="+mn-lt"/>
                <a:ea typeface="+mn-ea"/>
                <a:cs typeface="+mn-cs"/>
              </a:rPr>
              <a:t> настоящей статьи, обязаны освободить изъятые у них объекты недвижимого имущества.</a:t>
            </a:r>
          </a:p>
          <a:p>
            <a:r>
              <a:rPr lang="ru-RU" sz="1200" b="0" i="0" kern="1200" dirty="0">
                <a:solidFill>
                  <a:schemeClr val="tx1"/>
                </a:solidFill>
                <a:effectLst/>
                <a:latin typeface="+mn-lt"/>
                <a:ea typeface="+mn-ea"/>
                <a:cs typeface="+mn-cs"/>
              </a:rPr>
              <a:t>(часть 6.3 в ред. Федерального </a:t>
            </a:r>
            <a:r>
              <a:rPr lang="ru-RU" sz="1200" b="0" i="0" u="none" strike="noStrike" kern="1200" dirty="0">
                <a:solidFill>
                  <a:schemeClr val="tx1"/>
                </a:solidFill>
                <a:effectLst/>
                <a:latin typeface="+mn-lt"/>
                <a:ea typeface="+mn-ea"/>
                <a:cs typeface="+mn-cs"/>
                <a:hlinkClick r:id="rId44"/>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6.4. В случае, если объект недвижимого имущества, предоставленный взамен изъятого, не соответствует условиям заключенного соглашения, гражданин в течение 20 дней со дня получения уведомления, указанного в </a:t>
            </a:r>
            <a:r>
              <a:rPr lang="ru-RU" sz="1200" b="0" i="0" u="none" strike="noStrike" kern="1200" dirty="0">
                <a:solidFill>
                  <a:schemeClr val="tx1"/>
                </a:solidFill>
                <a:effectLst/>
                <a:latin typeface="+mn-lt"/>
                <a:ea typeface="+mn-ea"/>
                <a:cs typeface="+mn-cs"/>
                <a:hlinkClick r:id="rId43"/>
              </a:rPr>
              <a:t>части 6.2</a:t>
            </a:r>
            <a:r>
              <a:rPr lang="ru-RU" sz="1200" b="0" i="0" kern="1200" dirty="0">
                <a:solidFill>
                  <a:schemeClr val="tx1"/>
                </a:solidFill>
                <a:effectLst/>
                <a:latin typeface="+mn-lt"/>
                <a:ea typeface="+mn-ea"/>
                <a:cs typeface="+mn-cs"/>
              </a:rPr>
              <a:t> настоящей статьи, вправе обратиться к Корпорации или указанной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организации с заявлением об устранении выявленных недостатков и представить в письменной форме обоснования данного требования. Корпорация или указанная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организация обязана устранить выявленные недостатки в месячный срок со дня получения такого заявления.</a:t>
            </a:r>
          </a:p>
          <a:p>
            <a:r>
              <a:rPr lang="ru-RU" sz="1200" b="0" i="0" kern="1200" dirty="0">
                <a:solidFill>
                  <a:schemeClr val="tx1"/>
                </a:solidFill>
                <a:effectLst/>
                <a:latin typeface="+mn-lt"/>
                <a:ea typeface="+mn-ea"/>
                <a:cs typeface="+mn-cs"/>
              </a:rPr>
              <a:t>(часть 6.4 в ред. Федерального </a:t>
            </a:r>
            <a:r>
              <a:rPr lang="ru-RU" sz="1200" b="0" i="0" u="none" strike="noStrike" kern="1200" dirty="0">
                <a:solidFill>
                  <a:schemeClr val="tx1"/>
                </a:solidFill>
                <a:effectLst/>
                <a:latin typeface="+mn-lt"/>
                <a:ea typeface="+mn-ea"/>
                <a:cs typeface="+mn-cs"/>
                <a:hlinkClick r:id="rId45"/>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7. Определение выкупной цены изымаемых в целях размещения олимпийских объектов земельных участков и расположенных на них индивидуальных жилых домов, жилых помещений в многоквартирных домах, размера убытков, подлежащих возмещению в связи с изъятием указанных объектов недвижимого имущества в целях размещения олимпийских объектов, рыночной стоимости земельных участков и расположенных на них индивидуальных жилых домов, жилых помещений в жилых домах блокированной застройки или в многоквартирных домах, предоставляемых взамен изымаемых земельных участков и расположенных на них индивидуальных жилых домов или жилых помещений в многоквартирных домах, осуществляется в порядке, предусмотренном </a:t>
            </a:r>
            <a:r>
              <a:rPr lang="ru-RU" sz="1200" b="0" i="0" u="none" strike="noStrike" kern="1200" dirty="0">
                <a:solidFill>
                  <a:schemeClr val="tx1"/>
                </a:solidFill>
                <a:effectLst/>
                <a:latin typeface="+mn-lt"/>
                <a:ea typeface="+mn-ea"/>
                <a:cs typeface="+mn-cs"/>
                <a:hlinkClick r:id="rId46"/>
              </a:rPr>
              <a:t>статьей 15</a:t>
            </a:r>
            <a:r>
              <a:rPr lang="ru-RU" sz="1200" b="0" i="0" kern="1200" dirty="0">
                <a:solidFill>
                  <a:schemeClr val="tx1"/>
                </a:solidFill>
                <a:effectLst/>
                <a:latin typeface="+mn-lt"/>
                <a:ea typeface="+mn-ea"/>
                <a:cs typeface="+mn-cs"/>
              </a:rPr>
              <a:t> настоящего Федерального закона.</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47"/>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7.1. Соглашением, указанным в </a:t>
            </a:r>
            <a:r>
              <a:rPr lang="ru-RU" sz="1200" b="0" i="0" u="none" strike="noStrike" kern="1200" dirty="0">
                <a:solidFill>
                  <a:schemeClr val="tx1"/>
                </a:solidFill>
                <a:effectLst/>
                <a:latin typeface="+mn-lt"/>
                <a:ea typeface="+mn-ea"/>
                <a:cs typeface="+mn-cs"/>
                <a:hlinkClick r:id="rId5"/>
              </a:rPr>
              <a:t>части 25 статьи 15</a:t>
            </a:r>
            <a:r>
              <a:rPr lang="ru-RU" sz="1200" b="0" i="0" kern="1200" dirty="0">
                <a:solidFill>
                  <a:schemeClr val="tx1"/>
                </a:solidFill>
                <a:effectLst/>
                <a:latin typeface="+mn-lt"/>
                <a:ea typeface="+mn-ea"/>
                <a:cs typeface="+mn-cs"/>
              </a:rPr>
              <a:t> настоящего Федерального закона, с учетом особенностей, установленных </a:t>
            </a:r>
            <a:r>
              <a:rPr lang="ru-RU" sz="1200" b="0" i="0" u="none" strike="noStrike" kern="1200" dirty="0">
                <a:solidFill>
                  <a:schemeClr val="tx1"/>
                </a:solidFill>
                <a:effectLst/>
                <a:latin typeface="+mn-lt"/>
                <a:ea typeface="+mn-ea"/>
                <a:cs typeface="+mn-cs"/>
                <a:hlinkClick r:id="rId39"/>
              </a:rPr>
              <a:t>частью 5</a:t>
            </a:r>
            <a:r>
              <a:rPr lang="ru-RU" sz="1200" b="0" i="0" kern="1200" dirty="0">
                <a:solidFill>
                  <a:schemeClr val="tx1"/>
                </a:solidFill>
                <a:effectLst/>
                <a:latin typeface="+mn-lt"/>
                <a:ea typeface="+mn-ea"/>
                <a:cs typeface="+mn-cs"/>
              </a:rPr>
              <a:t> настоящей статьи, по выбору гражданина может быть предусмотрен один из следующих порядков взаиморасчетов:</a:t>
            </a:r>
          </a:p>
          <a:p>
            <a:r>
              <a:rPr lang="ru-RU" sz="1200" b="0" i="0" kern="1200" dirty="0">
                <a:solidFill>
                  <a:schemeClr val="tx1"/>
                </a:solidFill>
                <a:effectLst/>
                <a:latin typeface="+mn-lt"/>
                <a:ea typeface="+mn-ea"/>
                <a:cs typeface="+mn-cs"/>
              </a:rPr>
              <a:t>1) рыночная стоимость предоставляемых земельных участков и (или) иных объектов недвижимого имущества и рыночная стоимость изымаемых земельных участков и (или) расположенных на них иных объектов недвижимого имущества не определяются и сумма, равная произведению рыночной стоимости одного квадратного метра большего по площади земельного участка и (или) расположенного на нем иного объекта недвижимого имущества и разницы между площадями соответствующих объектов недвижимого имущества, не возмещается за равные площади изымаемых земельных участков и (или) расположенных на них иных объектов недвижимого имущества и предоставляемых в собственность гражданам взамен изымаемых земельных участков и (или) расположенных на них иных объектов недвижимого имущества с учетом особенностей, установленных </a:t>
            </a:r>
            <a:r>
              <a:rPr lang="ru-RU" sz="1200" b="0" i="0" u="none" strike="noStrike" kern="1200" dirty="0">
                <a:solidFill>
                  <a:schemeClr val="tx1"/>
                </a:solidFill>
                <a:effectLst/>
                <a:latin typeface="+mn-lt"/>
                <a:ea typeface="+mn-ea"/>
                <a:cs typeface="+mn-cs"/>
                <a:hlinkClick r:id="rId48"/>
              </a:rPr>
              <a:t>частью 6</a:t>
            </a:r>
            <a:r>
              <a:rPr lang="ru-RU" sz="1200" b="0" i="0" kern="1200" dirty="0">
                <a:solidFill>
                  <a:schemeClr val="tx1"/>
                </a:solidFill>
                <a:effectLst/>
                <a:latin typeface="+mn-lt"/>
                <a:ea typeface="+mn-ea"/>
                <a:cs typeface="+mn-cs"/>
              </a:rPr>
              <a:t> настоящей статьи. В случае, если гражданину с его согласия предоставлены земельный участок и (или) расположенный на нем иной объект недвижимого имущества, площадь которого меньше или больше площади изымаемых земельного участка и (или) расположенного на нем иного объекта недвижимого имущества, сумма, равная произведению рыночной стоимости одного квадратного метра большего по площади земельного участка и (или) расположенного на нем иного объекта недвижимого имущества и разницы между площадями соответствующих объектов недвижимого имущества, подлежит возмещению соответственно за счет средств Корпорации, федерального бюджета, бюджета Краснодарского края, местного бюджета города Сочи, гражданина исходя из рыночной стоимости объекта недвижимого имущества, площадь которого больше;</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49"/>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2) рыночная стоимость предоставляемых земельных участков и иных объектов недвижимого имущества и рыночная стоимость изымаемых земельных участков и (или) расположенных на них иных объектов недвижимого имущества определяются и разница между рыночной стоимостью указанных объектов недвижимого имущества возмещается соответственно за счет средств Корпорации, федерального бюджета, бюджета Краснодарского края, местного бюджета города Сочи, гражданина.</a:t>
            </a:r>
          </a:p>
          <a:p>
            <a:r>
              <a:rPr lang="ru-RU" sz="1200" b="0" i="0" kern="1200" dirty="0">
                <a:solidFill>
                  <a:schemeClr val="tx1"/>
                </a:solidFill>
                <a:effectLst/>
                <a:latin typeface="+mn-lt"/>
                <a:ea typeface="+mn-ea"/>
                <a:cs typeface="+mn-cs"/>
              </a:rPr>
              <a:t>(часть седьмая.1 введена Федеральным </a:t>
            </a:r>
            <a:r>
              <a:rPr lang="ru-RU" sz="1200" b="0" i="0" u="none" strike="noStrike" kern="1200" dirty="0">
                <a:solidFill>
                  <a:schemeClr val="tx1"/>
                </a:solidFill>
                <a:effectLst/>
                <a:latin typeface="+mn-lt"/>
                <a:ea typeface="+mn-ea"/>
                <a:cs typeface="+mn-cs"/>
                <a:hlinkClick r:id="rId50"/>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7.2. Земельные участки, предоставляемые в целях строительства индивидуальных жилых домов, жилых домов блокированной застройки или многоквартирных домов взамен изымаемых для размещения олимпийских объектов федерального, краевого или муниципального значения земельных участков, определяются соответственно Корпорацией, администрацией Краснодарского края, администрацией муниципального образования город-курорт Сочи исходя из максимальной территориальной близости изымаемых и предоставляемых взамен изымаемых земельных участков.</a:t>
            </a:r>
          </a:p>
          <a:p>
            <a:r>
              <a:rPr lang="ru-RU" sz="1200" b="0" i="0" kern="1200" dirty="0">
                <a:solidFill>
                  <a:schemeClr val="tx1"/>
                </a:solidFill>
                <a:effectLst/>
                <a:latin typeface="+mn-lt"/>
                <a:ea typeface="+mn-ea"/>
                <a:cs typeface="+mn-cs"/>
              </a:rPr>
              <a:t>(часть седьмая.2 введена Федеральным </a:t>
            </a:r>
            <a:r>
              <a:rPr lang="ru-RU" sz="1200" b="0" i="0" u="none" strike="noStrike" kern="1200" dirty="0">
                <a:solidFill>
                  <a:schemeClr val="tx1"/>
                </a:solidFill>
                <a:effectLst/>
                <a:latin typeface="+mn-lt"/>
                <a:ea typeface="+mn-ea"/>
                <a:cs typeface="+mn-cs"/>
                <a:hlinkClick r:id="rId51"/>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7.3. Рыночная стоимость предоставляемых земельных участков и иных объектов недвижимого имущества и рыночная стоимость изымаемых земельных участков и (или) расположенных на них иных объектов недвижимого имущества не определяются и разница между рыночной стоимостью указанных объектов недвижимого имущества не возмещается в случае, если гражданам взамен изымаемых земельных участков и расположенных на них иных объектов недвижимого имущества, площадь которых меньше минимальной площади, установленной в соответствии с законодательством Российской Федерации, предоставляются в собственность земельные участки и расположенные на них иные объекты недвижимого имущества, площадь которых равна минимальной площади, установленной в соответствии с законодательством Российской Федерации.</a:t>
            </a:r>
          </a:p>
          <a:p>
            <a:r>
              <a:rPr lang="ru-RU" sz="1200" b="0" i="0" kern="1200" dirty="0">
                <a:solidFill>
                  <a:schemeClr val="tx1"/>
                </a:solidFill>
                <a:effectLst/>
                <a:latin typeface="+mn-lt"/>
                <a:ea typeface="+mn-ea"/>
                <a:cs typeface="+mn-cs"/>
              </a:rPr>
              <a:t>(часть седьмая.3 введена Федеральным </a:t>
            </a:r>
            <a:r>
              <a:rPr lang="ru-RU" sz="1200" b="0" i="0" u="none" strike="noStrike" kern="1200" dirty="0">
                <a:solidFill>
                  <a:schemeClr val="tx1"/>
                </a:solidFill>
                <a:effectLst/>
                <a:latin typeface="+mn-lt"/>
                <a:ea typeface="+mn-ea"/>
                <a:cs typeface="+mn-cs"/>
                <a:hlinkClick r:id="rId52"/>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7.4. В случае, указанном в </a:t>
            </a:r>
            <a:r>
              <a:rPr lang="ru-RU" sz="1200" b="0" i="0" u="none" strike="noStrike" kern="1200" dirty="0">
                <a:solidFill>
                  <a:schemeClr val="tx1"/>
                </a:solidFill>
                <a:effectLst/>
                <a:latin typeface="+mn-lt"/>
                <a:ea typeface="+mn-ea"/>
                <a:cs typeface="+mn-cs"/>
                <a:hlinkClick r:id="rId53"/>
              </a:rPr>
              <a:t>пункте 1 части 7.1</a:t>
            </a:r>
            <a:r>
              <a:rPr lang="ru-RU" sz="1200" b="0" i="0" kern="1200" dirty="0">
                <a:solidFill>
                  <a:schemeClr val="tx1"/>
                </a:solidFill>
                <a:effectLst/>
                <a:latin typeface="+mn-lt"/>
                <a:ea typeface="+mn-ea"/>
                <a:cs typeface="+mn-cs"/>
              </a:rPr>
              <a:t> настоящей статьи, убытки, связанные с изъятием земельных участков и (или) расположенных на них иных объектов недвижимого имущества, подлежат возмещению.</a:t>
            </a:r>
          </a:p>
          <a:p>
            <a:r>
              <a:rPr lang="ru-RU" sz="1200" b="0" i="0" kern="1200" dirty="0">
                <a:solidFill>
                  <a:schemeClr val="tx1"/>
                </a:solidFill>
                <a:effectLst/>
                <a:latin typeface="+mn-lt"/>
                <a:ea typeface="+mn-ea"/>
                <a:cs typeface="+mn-cs"/>
              </a:rPr>
              <a:t>(часть седьмая.4 введена Федеральным </a:t>
            </a:r>
            <a:r>
              <a:rPr lang="ru-RU" sz="1200" b="0" i="0" u="none" strike="noStrike" kern="1200" dirty="0">
                <a:solidFill>
                  <a:schemeClr val="tx1"/>
                </a:solidFill>
                <a:effectLst/>
                <a:latin typeface="+mn-lt"/>
                <a:ea typeface="+mn-ea"/>
                <a:cs typeface="+mn-cs"/>
                <a:hlinkClick r:id="rId54"/>
              </a:rPr>
              <a:t>законом</a:t>
            </a:r>
            <a:r>
              <a:rPr lang="ru-RU" sz="1200" b="0" i="0" kern="1200" dirty="0">
                <a:solidFill>
                  <a:schemeClr val="tx1"/>
                </a:solidFill>
                <a:effectLst/>
                <a:latin typeface="+mn-lt"/>
                <a:ea typeface="+mn-ea"/>
                <a:cs typeface="+mn-cs"/>
              </a:rPr>
              <a:t> от 27.12.2009 N 379-ФЗ)</a:t>
            </a:r>
          </a:p>
          <a:p>
            <a:r>
              <a:rPr lang="ru-RU" sz="1200" b="0" i="0" kern="1200" dirty="0">
                <a:solidFill>
                  <a:schemeClr val="tx1"/>
                </a:solidFill>
                <a:effectLst/>
                <a:latin typeface="+mn-lt"/>
                <a:ea typeface="+mn-ea"/>
                <a:cs typeface="+mn-cs"/>
              </a:rPr>
              <a:t>8. Переселение граждан из жилищного фонда, находящегося в собственности Краснодарского края или собственности муниципального образования город-курорт Сочи и изымаемого в целях размещения олимпийских объектов федерального значения, осуществляется администрацией Краснодарского края в порядке, предусмотренном жилищным </a:t>
            </a:r>
            <a:r>
              <a:rPr lang="ru-RU" sz="1200" b="0" i="0" u="none" strike="noStrike" kern="1200" dirty="0">
                <a:solidFill>
                  <a:schemeClr val="tx1"/>
                </a:solidFill>
                <a:effectLst/>
                <a:latin typeface="+mn-lt"/>
                <a:ea typeface="+mn-ea"/>
                <a:cs typeface="+mn-cs"/>
                <a:hlinkClick r:id="rId55"/>
              </a:rPr>
              <a:t>законодательством</a:t>
            </a:r>
            <a:r>
              <a:rPr lang="ru-RU" sz="1200" b="0" i="0" kern="1200" dirty="0">
                <a:solidFill>
                  <a:schemeClr val="tx1"/>
                </a:solidFill>
                <a:effectLst/>
                <a:latin typeface="+mn-lt"/>
                <a:ea typeface="+mn-ea"/>
                <a:cs typeface="+mn-cs"/>
              </a:rPr>
              <a:t>, с учетом </a:t>
            </a:r>
            <a:r>
              <a:rPr lang="ru-RU" sz="1200" b="0" i="0" u="none" strike="noStrike" kern="1200" dirty="0">
                <a:solidFill>
                  <a:schemeClr val="tx1"/>
                </a:solidFill>
                <a:effectLst/>
                <a:latin typeface="+mn-lt"/>
                <a:ea typeface="+mn-ea"/>
                <a:cs typeface="+mn-cs"/>
                <a:hlinkClick r:id="rId56"/>
              </a:rPr>
              <a:t>особенностей</a:t>
            </a:r>
            <a:r>
              <a:rPr lang="ru-RU" sz="1200" b="0" i="0" kern="1200" dirty="0">
                <a:solidFill>
                  <a:schemeClr val="tx1"/>
                </a:solidFill>
                <a:effectLst/>
                <a:latin typeface="+mn-lt"/>
                <a:ea typeface="+mn-ea"/>
                <a:cs typeface="+mn-cs"/>
              </a:rPr>
              <a:t>, установленных настоящим Федеральным законом. Финансирование расходов, связанных с предоставлением администрацией Краснодарского края гражданам жилых помещений взамен жилых помещений, предоставленных по договору социального найма или в общежитиях и изымаемых в целях размещения олимпийских объектов федерального значения, осуществляется:</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57"/>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 Корпорацией - в случае изъятия земельных участков в целях размещения олимпийских объектов федерального значения, строительство которых осуществляется за счет средств Корпорации или полностью за счет средств других юридических лиц;</a:t>
            </a:r>
          </a:p>
          <a:p>
            <a:r>
              <a:rPr lang="ru-RU" sz="1200" b="0" i="0" kern="1200" dirty="0">
                <a:solidFill>
                  <a:schemeClr val="tx1"/>
                </a:solidFill>
                <a:effectLst/>
                <a:latin typeface="+mn-lt"/>
                <a:ea typeface="+mn-ea"/>
                <a:cs typeface="+mn-cs"/>
              </a:rPr>
              <a:t>2) организациями, указанными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и осуществляющими строительство олимпийских объектов федерального значения, - в случае изъятия земельных участков в целях размещения олимпийских объектов федерального значения, строительство которых осуществляется за счет средств федерального бюджета.</a:t>
            </a:r>
          </a:p>
          <a:p>
            <a:r>
              <a:rPr lang="ru-RU" sz="1200" b="0" i="0" kern="1200" dirty="0">
                <a:solidFill>
                  <a:schemeClr val="tx1"/>
                </a:solidFill>
                <a:effectLst/>
                <a:latin typeface="+mn-lt"/>
                <a:ea typeface="+mn-ea"/>
                <a:cs typeface="+mn-cs"/>
              </a:rPr>
              <a:t>8.1. Организация строительства объектов жилищного фонда для предоставления их гражданам взамен жилых помещений, находящихся в федеральной собственности, предоставленных им по договору социального найма или в общежитиях и изымаемых в целях размещения олимпийских объектов федерального значения, осуществляется Корпорацией исходя из норм предоставления жилых помещений по договору социального найма.</a:t>
            </a:r>
          </a:p>
          <a:p>
            <a:r>
              <a:rPr lang="ru-RU" sz="1200" b="0" i="0" kern="1200" dirty="0">
                <a:solidFill>
                  <a:schemeClr val="tx1"/>
                </a:solidFill>
                <a:effectLst/>
                <a:latin typeface="+mn-lt"/>
                <a:ea typeface="+mn-ea"/>
                <a:cs typeface="+mn-cs"/>
              </a:rPr>
              <a:t>(часть 8.1 введена Федеральным </a:t>
            </a:r>
            <a:r>
              <a:rPr lang="ru-RU" sz="1200" b="0" i="0" u="none" strike="noStrike" kern="1200" dirty="0">
                <a:solidFill>
                  <a:schemeClr val="tx1"/>
                </a:solidFill>
                <a:effectLst/>
                <a:latin typeface="+mn-lt"/>
                <a:ea typeface="+mn-ea"/>
                <a:cs typeface="+mn-cs"/>
                <a:hlinkClick r:id="rId58"/>
              </a:rPr>
              <a:t>законом</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8.2. Корпорация вправе осуществлять организацию строительства объектов жилищного фонда для предоставления их гражданам взамен жилых помещений, находящихся в собственности Краснодарского края или муниципального образования город-курорт Сочи и изымаемых в целях размещения олимпийских объектов федерального значения, в пределах расходов, установленных </a:t>
            </a:r>
            <a:r>
              <a:rPr lang="ru-RU" sz="1200" b="0" i="0" u="none" strike="noStrike" kern="1200" dirty="0">
                <a:solidFill>
                  <a:schemeClr val="tx1"/>
                </a:solidFill>
                <a:effectLst/>
                <a:latin typeface="+mn-lt"/>
                <a:ea typeface="+mn-ea"/>
                <a:cs typeface="+mn-cs"/>
                <a:hlinkClick r:id="rId59"/>
              </a:rPr>
              <a:t>частью 9</a:t>
            </a:r>
            <a:r>
              <a:rPr lang="ru-RU" sz="1200" b="0" i="0" kern="1200" dirty="0">
                <a:solidFill>
                  <a:schemeClr val="tx1"/>
                </a:solidFill>
                <a:effectLst/>
                <a:latin typeface="+mn-lt"/>
                <a:ea typeface="+mn-ea"/>
                <a:cs typeface="+mn-cs"/>
              </a:rPr>
              <a:t> настоящей статьи. При этом администрация Краснодарского края или администрация муниципального образования город-курорт Сочи может осуществить дополнительное финансирование расходов Корпорации на строительство указанных жилых помещений исходя из норм предоставления жилых помещений по договору социального найма.</a:t>
            </a:r>
          </a:p>
          <a:p>
            <a:r>
              <a:rPr lang="ru-RU" sz="1200" b="0" i="0" kern="1200" dirty="0">
                <a:solidFill>
                  <a:schemeClr val="tx1"/>
                </a:solidFill>
                <a:effectLst/>
                <a:latin typeface="+mn-lt"/>
                <a:ea typeface="+mn-ea"/>
                <a:cs typeface="+mn-cs"/>
              </a:rPr>
              <a:t>(часть 8.2 введена Федеральным </a:t>
            </a:r>
            <a:r>
              <a:rPr lang="ru-RU" sz="1200" b="0" i="0" u="none" strike="noStrike" kern="1200" dirty="0">
                <a:solidFill>
                  <a:schemeClr val="tx1"/>
                </a:solidFill>
                <a:effectLst/>
                <a:latin typeface="+mn-lt"/>
                <a:ea typeface="+mn-ea"/>
                <a:cs typeface="+mn-cs"/>
                <a:hlinkClick r:id="rId60"/>
              </a:rPr>
              <a:t>законом</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8.3. Право собственности муниципального образования город-курорт Сочи возникает на объекты жилищного фонда, указанные в </a:t>
            </a:r>
            <a:r>
              <a:rPr lang="ru-RU" sz="1200" b="0" i="0" u="none" strike="noStrike" kern="1200" dirty="0">
                <a:solidFill>
                  <a:schemeClr val="tx1"/>
                </a:solidFill>
                <a:effectLst/>
                <a:latin typeface="+mn-lt"/>
                <a:ea typeface="+mn-ea"/>
                <a:cs typeface="+mn-cs"/>
                <a:hlinkClick r:id="rId61"/>
              </a:rPr>
              <a:t>частях 8.1</a:t>
            </a:r>
            <a:r>
              <a:rPr lang="ru-RU" sz="1200" b="0" i="0" kern="1200" dirty="0">
                <a:solidFill>
                  <a:schemeClr val="tx1"/>
                </a:solidFill>
                <a:effectLst/>
                <a:latin typeface="+mn-lt"/>
                <a:ea typeface="+mn-ea"/>
                <a:cs typeface="+mn-cs"/>
              </a:rPr>
              <a:t> и </a:t>
            </a:r>
            <a:r>
              <a:rPr lang="ru-RU" sz="1200" b="0" i="0" u="none" strike="noStrike" kern="1200" dirty="0">
                <a:solidFill>
                  <a:schemeClr val="tx1"/>
                </a:solidFill>
                <a:effectLst/>
                <a:latin typeface="+mn-lt"/>
                <a:ea typeface="+mn-ea"/>
                <a:cs typeface="+mn-cs"/>
                <a:hlinkClick r:id="rId62"/>
              </a:rPr>
              <a:t>8.2</a:t>
            </a:r>
            <a:r>
              <a:rPr lang="ru-RU" sz="1200" b="0" i="0" kern="1200" dirty="0">
                <a:solidFill>
                  <a:schemeClr val="tx1"/>
                </a:solidFill>
                <a:effectLst/>
                <a:latin typeface="+mn-lt"/>
                <a:ea typeface="+mn-ea"/>
                <a:cs typeface="+mn-cs"/>
              </a:rPr>
              <a:t> настоящей статьи. Право собственности муниципального образования город-курорт Сочи на такие объекты жилищного фонда регистрируется на основании документов, подтверждающих факт их создания. Орган местного самоуправления муниципального образования город-курорт Сочи совместно с Корпорацией обращается с заявлением о государственной регистрации права муниципальной собственности на такие объекты жилищного фонда.</a:t>
            </a:r>
          </a:p>
          <a:p>
            <a:r>
              <a:rPr lang="ru-RU" sz="1200" b="0" i="0" kern="1200" dirty="0">
                <a:solidFill>
                  <a:schemeClr val="tx1"/>
                </a:solidFill>
                <a:effectLst/>
                <a:latin typeface="+mn-lt"/>
                <a:ea typeface="+mn-ea"/>
                <a:cs typeface="+mn-cs"/>
              </a:rPr>
              <a:t>(часть 8.3 введена Федеральным </a:t>
            </a:r>
            <a:r>
              <a:rPr lang="ru-RU" sz="1200" b="0" i="0" u="none" strike="noStrike" kern="1200" dirty="0">
                <a:solidFill>
                  <a:schemeClr val="tx1"/>
                </a:solidFill>
                <a:effectLst/>
                <a:latin typeface="+mn-lt"/>
                <a:ea typeface="+mn-ea"/>
                <a:cs typeface="+mn-cs"/>
                <a:hlinkClick r:id="rId63"/>
              </a:rPr>
              <a:t>законом</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8.4. Предоставление гражданам жилых помещений взамен жилых помещений, находящихся в федеральной собственности, предоставленных им по договору социального найма или в общежитиях и изымаемых в целях размещения олимпийских объектов федерального значения, осуществляется администрацией муниципального образования город-курорт Сочи в порядке, предусмотренном жилищным законодательством, с учетом особенностей, установленных настоящим Федеральным законом.</a:t>
            </a:r>
          </a:p>
          <a:p>
            <a:r>
              <a:rPr lang="ru-RU" sz="1200" b="0" i="0" kern="1200" dirty="0">
                <a:solidFill>
                  <a:schemeClr val="tx1"/>
                </a:solidFill>
                <a:effectLst/>
                <a:latin typeface="+mn-lt"/>
                <a:ea typeface="+mn-ea"/>
                <a:cs typeface="+mn-cs"/>
              </a:rPr>
              <a:t>(часть 8.4 введена Федеральным </a:t>
            </a:r>
            <a:r>
              <a:rPr lang="ru-RU" sz="1200" b="0" i="0" u="none" strike="noStrike" kern="1200" dirty="0">
                <a:solidFill>
                  <a:schemeClr val="tx1"/>
                </a:solidFill>
                <a:effectLst/>
                <a:latin typeface="+mn-lt"/>
                <a:ea typeface="+mn-ea"/>
                <a:cs typeface="+mn-cs"/>
                <a:hlinkClick r:id="rId64"/>
              </a:rPr>
              <a:t>законом</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9. Финансирование расходов, связанных с предоставлением гражданам жилых помещений взамен жилых помещений, предоставленных по договору социального найма и изымаемых в целях размещения олимпийских объектов федерального значения, осуществляется исходя из общей площади изымаемых жилых помещений. Финансирование расходов, связанных с предоставлением гражданам жилых помещений взамен жилых помещений в общежитиях, изымаемых в целях размещения олимпийских объектов федерального значения, осуществляется исходя из </a:t>
            </a:r>
            <a:r>
              <a:rPr lang="ru-RU" sz="1200" b="0" i="0" u="none" strike="noStrike" kern="1200" dirty="0">
                <a:solidFill>
                  <a:schemeClr val="tx1"/>
                </a:solidFill>
                <a:effectLst/>
                <a:latin typeface="+mn-lt"/>
                <a:ea typeface="+mn-ea"/>
                <a:cs typeface="+mn-cs"/>
                <a:hlinkClick r:id="rId65"/>
              </a:rPr>
              <a:t>норм</a:t>
            </a:r>
            <a:r>
              <a:rPr lang="ru-RU" sz="1200" b="0" i="0" kern="1200" dirty="0">
                <a:solidFill>
                  <a:schemeClr val="tx1"/>
                </a:solidFill>
                <a:effectLst/>
                <a:latin typeface="+mn-lt"/>
                <a:ea typeface="+mn-ea"/>
                <a:cs typeface="+mn-cs"/>
              </a:rPr>
              <a:t> предоставления жилых помещений по договору социального найма.</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66"/>
              </a:rPr>
              <a:t>закона</a:t>
            </a:r>
            <a:r>
              <a:rPr lang="ru-RU" sz="1200" b="0" i="0" kern="1200" dirty="0">
                <a:solidFill>
                  <a:schemeClr val="tx1"/>
                </a:solidFill>
                <a:effectLst/>
                <a:latin typeface="+mn-lt"/>
                <a:ea typeface="+mn-ea"/>
                <a:cs typeface="+mn-cs"/>
              </a:rPr>
              <a:t> от 30.07.2010 N 242-ФЗ)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10. В случае переселения граждан из аварийного жилищного фонда за счет средств финансовой поддержки, предоставляемой в соответствии с Федеральным </a:t>
            </a:r>
            <a:r>
              <a:rPr lang="ru-RU" sz="1200" b="0" i="0" u="none" strike="noStrike" kern="1200" dirty="0">
                <a:solidFill>
                  <a:schemeClr val="tx1"/>
                </a:solidFill>
                <a:effectLst/>
                <a:latin typeface="+mn-lt"/>
                <a:ea typeface="+mn-ea"/>
                <a:cs typeface="+mn-cs"/>
                <a:hlinkClick r:id="rId67"/>
              </a:rPr>
              <a:t>законом</a:t>
            </a:r>
            <a:r>
              <a:rPr lang="ru-RU" sz="1200" b="0" i="0" kern="1200" dirty="0">
                <a:solidFill>
                  <a:schemeClr val="tx1"/>
                </a:solidFill>
                <a:effectLst/>
                <a:latin typeface="+mn-lt"/>
                <a:ea typeface="+mn-ea"/>
                <a:cs typeface="+mn-cs"/>
              </a:rPr>
              <a:t> от 21 июля 2007 года N 185-ФЗ "О Фонде содействия реформированию жилищно-коммунального хозяйства", финансирование расходов, предусмотренных </a:t>
            </a:r>
            <a:r>
              <a:rPr lang="ru-RU" sz="1200" b="0" i="0" u="none" strike="noStrike" kern="1200" dirty="0">
                <a:solidFill>
                  <a:schemeClr val="tx1"/>
                </a:solidFill>
                <a:effectLst/>
                <a:latin typeface="+mn-lt"/>
                <a:ea typeface="+mn-ea"/>
                <a:cs typeface="+mn-cs"/>
                <a:hlinkClick r:id="rId68"/>
              </a:rPr>
              <a:t>частью 8</a:t>
            </a:r>
            <a:r>
              <a:rPr lang="ru-RU" sz="1200" b="0" i="0" kern="1200" dirty="0">
                <a:solidFill>
                  <a:schemeClr val="tx1"/>
                </a:solidFill>
                <a:effectLst/>
                <a:latin typeface="+mn-lt"/>
                <a:ea typeface="+mn-ea"/>
                <a:cs typeface="+mn-cs"/>
              </a:rPr>
              <a:t> настоящей статьи, за счет средств Корпорации или средств организаций, указанных в </a:t>
            </a:r>
            <a:r>
              <a:rPr lang="ru-RU" sz="1200" b="0" i="0" u="none" strike="noStrike" kern="1200" dirty="0">
                <a:solidFill>
                  <a:schemeClr val="tx1"/>
                </a:solidFill>
                <a:effectLst/>
                <a:latin typeface="+mn-lt"/>
                <a:ea typeface="+mn-ea"/>
                <a:cs typeface="+mn-cs"/>
                <a:hlinkClick r:id="rId33"/>
              </a:rPr>
              <a:t>пункте 2 части 2</a:t>
            </a:r>
            <a:r>
              <a:rPr lang="ru-RU" sz="1200" b="0" i="0" kern="1200" dirty="0">
                <a:solidFill>
                  <a:schemeClr val="tx1"/>
                </a:solidFill>
                <a:effectLst/>
                <a:latin typeface="+mn-lt"/>
                <a:ea typeface="+mn-ea"/>
                <a:cs typeface="+mn-cs"/>
              </a:rPr>
              <a:t> настоящей статьи и осуществляющих строительство олимпийских объектов федерального значения, не осуществляется.</a:t>
            </a:r>
          </a:p>
          <a:p>
            <a:endParaRPr lang="en-US" dirty="0"/>
          </a:p>
        </p:txBody>
      </p:sp>
      <p:sp>
        <p:nvSpPr>
          <p:cNvPr id="4" name="Номер слайда 3"/>
          <p:cNvSpPr>
            <a:spLocks noGrp="1"/>
          </p:cNvSpPr>
          <p:nvPr>
            <p:ph type="sldNum" sz="quarter" idx="10"/>
          </p:nvPr>
        </p:nvSpPr>
        <p:spPr/>
        <p:txBody>
          <a:bodyPr/>
          <a:lstStyle/>
          <a:p>
            <a:fld id="{79F59451-9A5D-47BF-B1A1-A398B865773D}" type="slidenum">
              <a:rPr lang="en-US" smtClean="0"/>
              <a:t>6</a:t>
            </a:fld>
            <a:endParaRPr lang="en-US"/>
          </a:p>
        </p:txBody>
      </p:sp>
    </p:spTree>
    <p:extLst>
      <p:ext uri="{BB962C8B-B14F-4D97-AF65-F5344CB8AC3E}">
        <p14:creationId xmlns:p14="http://schemas.microsoft.com/office/powerpoint/2010/main" val="173387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ГК РФ Статья 235. Основания прекращения права собственности</a:t>
            </a:r>
          </a:p>
          <a:p>
            <a:r>
              <a:rPr lang="ru-RU" dirty="0"/>
              <a:t> </a:t>
            </a:r>
          </a:p>
          <a:p>
            <a:r>
              <a:rPr lang="ru-RU" dirty="0"/>
              <a:t>1. Право собственности прекращается при отчуждении собственником своего имущества другим лицам, отказе собственника от права собственности, гибели или уничтожении имущества и при утрате права собственности на имущество в иных случаях, предусмотренных законом.</a:t>
            </a:r>
          </a:p>
          <a:p>
            <a:r>
              <a:rPr lang="ru-RU" dirty="0"/>
              <a:t>2. Принудительное изъятие у собственника имущества не допускается, кроме случаев, когда по основаниям, предусмотренным законом, производятся:</a:t>
            </a:r>
          </a:p>
          <a:p>
            <a:r>
              <a:rPr lang="ru-RU" dirty="0"/>
              <a:t>1) обращение взыскания на имущество по обязательствам (статья 237);</a:t>
            </a:r>
          </a:p>
          <a:p>
            <a:r>
              <a:rPr lang="ru-RU" dirty="0"/>
              <a:t>2) отчуждение имущества, которое в силу закона не может принадлежать данному лицу (статья 238);</a:t>
            </a:r>
          </a:p>
          <a:p>
            <a:r>
              <a:rPr lang="ru-RU" dirty="0"/>
              <a:t>3) отчуждение недвижимого имущества в связи с изъятием земельного участка ввиду его ненадлежащего использования (статья 239);</a:t>
            </a:r>
          </a:p>
          <a:p>
            <a:r>
              <a:rPr lang="ru-RU" dirty="0"/>
              <a:t>(</a:t>
            </a:r>
            <a:r>
              <a:rPr lang="ru-RU" dirty="0" err="1"/>
              <a:t>пп</a:t>
            </a:r>
            <a:r>
              <a:rPr lang="ru-RU" dirty="0"/>
              <a:t>. 3 в ред. Федерального закона от 31.12.2014 N 499-ФЗ)</a:t>
            </a:r>
          </a:p>
          <a:p>
            <a:r>
              <a:rPr lang="ru-RU" dirty="0"/>
              <a:t>(см. текст в предыдущей редакции)</a:t>
            </a:r>
          </a:p>
          <a:p>
            <a:r>
              <a:rPr lang="ru-RU" dirty="0"/>
              <a:t>3.1) отчуждение объекта незавершенного строительства в связи с прекращением действия договора аренды земельного участка, находящегося в государственной или муниципальной собственности (статья 239.1);</a:t>
            </a:r>
          </a:p>
          <a:p>
            <a:r>
              <a:rPr lang="ru-RU" dirty="0"/>
              <a:t>(</a:t>
            </a:r>
            <a:r>
              <a:rPr lang="ru-RU" dirty="0" err="1"/>
              <a:t>пп</a:t>
            </a:r>
            <a:r>
              <a:rPr lang="ru-RU" dirty="0"/>
              <a:t>. 3.1 введен Федеральным законом от 23.06.2014 N 171-ФЗ)</a:t>
            </a:r>
          </a:p>
          <a:p>
            <a:r>
              <a:rPr lang="ru-RU" dirty="0"/>
              <a:t>3.2) отчуждение недвижимого имущества в связи с принудительным отчуждением земельного участка для государственных или муниципальных нужд (изъятием земельного участка для государственных или муниципальных нужд (статья 239.2);</a:t>
            </a:r>
          </a:p>
          <a:p>
            <a:r>
              <a:rPr lang="ru-RU" dirty="0"/>
              <a:t>(</a:t>
            </a:r>
            <a:r>
              <a:rPr lang="ru-RU" dirty="0" err="1"/>
              <a:t>пп</a:t>
            </a:r>
            <a:r>
              <a:rPr lang="ru-RU" dirty="0"/>
              <a:t>. 3.2 введен Федеральным законом от 31.12.2014 N 499-ФЗ)</a:t>
            </a:r>
          </a:p>
          <a:p>
            <a:r>
              <a:rPr lang="ru-RU" dirty="0"/>
              <a:t>4) выкуп бесхозяйственно содержимых культурных ценностей, домашних животных (статьи 240 и 241);</a:t>
            </a:r>
          </a:p>
          <a:p>
            <a:r>
              <a:rPr lang="ru-RU" dirty="0"/>
              <a:t>5) реквизиция (статья 242);</a:t>
            </a:r>
          </a:p>
          <a:p>
            <a:r>
              <a:rPr lang="ru-RU" dirty="0"/>
              <a:t>6) конфискация (статья 243);</a:t>
            </a:r>
          </a:p>
          <a:p>
            <a:r>
              <a:rPr lang="ru-RU" dirty="0"/>
              <a:t>7) отчуждение имущества в случаях, предусмотренных статьей 239.2, пунктом 4 статьи 252, пунктом 2 статьи 272, статьями 282, 285, 293, пунктами 4 и 5 статьи 1252 настоящего Кодекса;</a:t>
            </a:r>
          </a:p>
          <a:p>
            <a:r>
              <a:rPr lang="ru-RU" dirty="0"/>
              <a:t>(в ред. Федеральных законов от 18.12.2006 N 231-ФЗ, от 31.12.2014 N 499-ФЗ)</a:t>
            </a:r>
          </a:p>
          <a:p>
            <a:r>
              <a:rPr lang="ru-RU" dirty="0"/>
              <a:t>(см. текст в предыдущей редакции)</a:t>
            </a:r>
          </a:p>
          <a:p>
            <a:r>
              <a:rPr lang="ru-RU" dirty="0" err="1"/>
              <a:t>КонсультантПлюс</a:t>
            </a:r>
            <a:r>
              <a:rPr lang="ru-RU" dirty="0"/>
              <a:t>: примечание.</a:t>
            </a:r>
          </a:p>
          <a:p>
            <a:r>
              <a:rPr lang="ru-RU" dirty="0"/>
              <a:t>О выявлении конституционно-правового смысла подпункта 8 пункта 2 статьи 235 см. Постановление Конституционного Суда РФ от 29.11.2016 N 26-П.</a:t>
            </a:r>
          </a:p>
          <a:p>
            <a:r>
              <a:rPr lang="ru-RU" dirty="0"/>
              <a:t>8) обращение по решению суда в доход Российской Федерации имущества, в отношении которого не представлены в соответствии с законодательством Российской Федерации о противодействии коррупции доказательства его приобретения на законные доходы;</a:t>
            </a:r>
          </a:p>
          <a:p>
            <a:r>
              <a:rPr lang="ru-RU" dirty="0"/>
              <a:t>(</a:t>
            </a:r>
            <a:r>
              <a:rPr lang="ru-RU" dirty="0" err="1"/>
              <a:t>пп</a:t>
            </a:r>
            <a:r>
              <a:rPr lang="ru-RU" dirty="0"/>
              <a:t>. 8 введен Федеральным законом от 03.12.2012 N 231-ФЗ)</a:t>
            </a:r>
          </a:p>
          <a:p>
            <a:r>
              <a:rPr lang="ru-RU" dirty="0"/>
              <a:t>9) обращение по решению суда в доход Российской Федерации денег, ценностей, иного имущества и доходов от них, в отношении которых в соответствии с законодательством Российской Федерации о противодействии терроризму лицом не представлены сведения, подтверждающие законность их приобретения.</a:t>
            </a:r>
          </a:p>
          <a:p>
            <a:r>
              <a:rPr lang="ru-RU" dirty="0"/>
              <a:t>(</a:t>
            </a:r>
            <a:r>
              <a:rPr lang="ru-RU" dirty="0" err="1"/>
              <a:t>пп</a:t>
            </a:r>
            <a:r>
              <a:rPr lang="ru-RU" dirty="0"/>
              <a:t>. 9 введен Федеральным законом от 02.11.2013 N 302-ФЗ)</a:t>
            </a:r>
          </a:p>
          <a:p>
            <a:r>
              <a:rPr lang="ru-RU" dirty="0"/>
              <a:t>По решению собственника в порядке, предусмотренном законами о приватизации, имущество, находящееся в государственной или муниципальной собственности, отчуждается в собственность граждан и юридических лиц.</a:t>
            </a:r>
          </a:p>
          <a:p>
            <a:r>
              <a:rPr lang="ru-RU" dirty="0"/>
              <a:t>Обращение в государственную собственность имущества, находящегося в собственности граждан и юридических лиц (национализация), производится на основании закона с возмещением стоимости этого имущества и других убытков в порядке, установленном статьей 306 настоящего Кодекса.</a:t>
            </a:r>
          </a:p>
          <a:p>
            <a:endParaRPr lang="ru-RU" dirty="0"/>
          </a:p>
          <a:p>
            <a:r>
              <a:rPr lang="ru-RU" sz="1200" b="1" i="0" kern="1200" dirty="0">
                <a:solidFill>
                  <a:schemeClr val="tx1"/>
                </a:solidFill>
                <a:effectLst/>
                <a:latin typeface="+mn-lt"/>
                <a:ea typeface="+mn-ea"/>
                <a:cs typeface="+mn-cs"/>
              </a:rPr>
              <a:t>ЗК РФ, Статья 49. Основания изъятия земельных участков для государственных или муниципальных нужд</a:t>
            </a:r>
          </a:p>
          <a:p>
            <a:r>
              <a:rPr lang="ru-RU" sz="1200" b="0" i="0" kern="1200" dirty="0">
                <a:solidFill>
                  <a:schemeClr val="tx1"/>
                </a:solidFill>
                <a:effectLst/>
                <a:latin typeface="+mn-lt"/>
                <a:ea typeface="+mn-ea"/>
                <a:cs typeface="+mn-cs"/>
              </a:rPr>
              <a:t>(в ред. Федерального </a:t>
            </a:r>
            <a:r>
              <a:rPr lang="ru-RU" sz="1200" b="0" i="0" u="none" strike="noStrike" kern="1200" dirty="0">
                <a:solidFill>
                  <a:schemeClr val="tx1"/>
                </a:solidFill>
                <a:effectLst/>
                <a:latin typeface="+mn-lt"/>
                <a:ea typeface="+mn-ea"/>
                <a:cs typeface="+mn-cs"/>
                <a:hlinkClick r:id="rId3"/>
              </a:rPr>
              <a:t>закона</a:t>
            </a:r>
            <a:r>
              <a:rPr lang="ru-RU" sz="1200" b="0" i="0" kern="1200" dirty="0">
                <a:solidFill>
                  <a:schemeClr val="tx1"/>
                </a:solidFill>
                <a:effectLst/>
                <a:latin typeface="+mn-lt"/>
                <a:ea typeface="+mn-ea"/>
                <a:cs typeface="+mn-cs"/>
              </a:rPr>
              <a:t>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Изъятие земельных участков для государственных или муниципальных нужд осуществляется в исключительных случаях по основаниям, связанным с:</a:t>
            </a:r>
          </a:p>
          <a:p>
            <a:r>
              <a:rPr lang="ru-RU" sz="1200" b="0" i="0" kern="1200" dirty="0">
                <a:solidFill>
                  <a:schemeClr val="tx1"/>
                </a:solidFill>
                <a:effectLst/>
                <a:latin typeface="+mn-lt"/>
                <a:ea typeface="+mn-ea"/>
                <a:cs typeface="+mn-cs"/>
              </a:rPr>
              <a:t>1) выполнением международных договоров Российской Федерации;</a:t>
            </a:r>
          </a:p>
          <a:p>
            <a:r>
              <a:rPr lang="ru-RU" sz="1200" b="0" i="0" kern="1200" dirty="0">
                <a:solidFill>
                  <a:schemeClr val="tx1"/>
                </a:solidFill>
                <a:effectLst/>
                <a:latin typeface="+mn-lt"/>
                <a:ea typeface="+mn-ea"/>
                <a:cs typeface="+mn-cs"/>
              </a:rPr>
              <a:t>2) строительством, реконструкцией следующих объектов государственного значения (объектов федерального значения, объектов регионального значения) или объектов местного значения при отсутствии других возможных вариантов строительства, реконструкции этих объектов:</a:t>
            </a:r>
          </a:p>
          <a:p>
            <a:r>
              <a:rPr lang="ru-RU" sz="1200" b="0" i="0" kern="1200" dirty="0">
                <a:solidFill>
                  <a:schemeClr val="tx1"/>
                </a:solidFill>
                <a:effectLst/>
                <a:latin typeface="+mn-lt"/>
                <a:ea typeface="+mn-ea"/>
                <a:cs typeface="+mn-cs"/>
              </a:rPr>
              <a:t>объекты федеральных энергетических систем и объекты энергетических систем регионального значения;</a:t>
            </a:r>
          </a:p>
          <a:p>
            <a:r>
              <a:rPr lang="ru-RU" sz="1200" b="0" i="0" kern="1200" dirty="0">
                <a:solidFill>
                  <a:schemeClr val="tx1"/>
                </a:solidFill>
                <a:effectLst/>
                <a:latin typeface="+mn-lt"/>
                <a:ea typeface="+mn-ea"/>
                <a:cs typeface="+mn-cs"/>
              </a:rPr>
              <a:t>объекты использования атомной энергии;</a:t>
            </a:r>
          </a:p>
          <a:p>
            <a:r>
              <a:rPr lang="ru-RU" sz="1200" b="0" i="0" kern="1200" dirty="0">
                <a:solidFill>
                  <a:schemeClr val="tx1"/>
                </a:solidFill>
                <a:effectLst/>
                <a:latin typeface="+mn-lt"/>
                <a:ea typeface="+mn-ea"/>
                <a:cs typeface="+mn-cs"/>
              </a:rPr>
              <a:t>объекты обороны страны и безопасности государства, в том числе инженерно-технические сооружения, линии связи и коммуникации, возведенные в интересах защиты и охраны Государственной границы Российской Федерации;</a:t>
            </a:r>
          </a:p>
          <a:p>
            <a:r>
              <a:rPr lang="ru-RU" sz="1200" b="0" i="0" kern="1200" dirty="0">
                <a:solidFill>
                  <a:schemeClr val="tx1"/>
                </a:solidFill>
                <a:effectLst/>
                <a:latin typeface="+mn-lt"/>
                <a:ea typeface="+mn-ea"/>
                <a:cs typeface="+mn-cs"/>
              </a:rPr>
              <a:t>объекты федерального транспорта, объекты связи федерального значения, а также объекты транспорта, объекты связи регионального значения, объекты инфраструктуры железнодорожного транспорта общего пользования;</a:t>
            </a:r>
          </a:p>
          <a:p>
            <a:r>
              <a:rPr lang="ru-RU" sz="1200" b="0" i="0" kern="1200" dirty="0">
                <a:solidFill>
                  <a:schemeClr val="tx1"/>
                </a:solidFill>
                <a:effectLst/>
                <a:latin typeface="+mn-lt"/>
                <a:ea typeface="+mn-ea"/>
                <a:cs typeface="+mn-cs"/>
              </a:rPr>
              <a:t>объекты, обеспечивающие космическую деятельность;</a:t>
            </a:r>
          </a:p>
          <a:p>
            <a:r>
              <a:rPr lang="ru-RU" sz="1200" b="0" i="0" kern="1200" dirty="0">
                <a:solidFill>
                  <a:schemeClr val="tx1"/>
                </a:solidFill>
                <a:effectLst/>
                <a:latin typeface="+mn-lt"/>
                <a:ea typeface="+mn-ea"/>
                <a:cs typeface="+mn-cs"/>
              </a:rPr>
              <a:t>линейные объекты федерального и регионального значения, обеспечивающие деятельность субъектов естественных монополий;</a:t>
            </a:r>
          </a:p>
          <a:p>
            <a:r>
              <a:rPr lang="ru-RU" sz="1200" b="0" i="0" kern="1200" dirty="0">
                <a:solidFill>
                  <a:schemeClr val="tx1"/>
                </a:solidFill>
                <a:effectLst/>
                <a:latin typeface="+mn-lt"/>
                <a:ea typeface="+mn-ea"/>
                <a:cs typeface="+mn-cs"/>
              </a:rPr>
              <a:t>объекты систем электро-, газоснабжения, объекты систем теплоснабжения, объекты централизованных систем горячего водоснабжения, холодного водоснабжения и (или) водоотведения федерального, регионального или местного значения;</a:t>
            </a:r>
          </a:p>
          <a:p>
            <a:r>
              <a:rPr lang="ru-RU" sz="1200" b="0" i="0" kern="1200" dirty="0">
                <a:solidFill>
                  <a:schemeClr val="tx1"/>
                </a:solidFill>
                <a:effectLst/>
                <a:latin typeface="+mn-lt"/>
                <a:ea typeface="+mn-ea"/>
                <a:cs typeface="+mn-cs"/>
              </a:rPr>
              <a:t>автомобильные дороги федерального, регионального или межмуниципального, местного значения;</a:t>
            </a:r>
          </a:p>
          <a:p>
            <a:r>
              <a:rPr lang="ru-RU" sz="1200" b="0" i="0" kern="1200" dirty="0">
                <a:solidFill>
                  <a:schemeClr val="tx1"/>
                </a:solidFill>
                <a:effectLst/>
                <a:latin typeface="+mn-lt"/>
                <a:ea typeface="+mn-ea"/>
                <a:cs typeface="+mn-cs"/>
              </a:rPr>
              <a:t>3) иными основаниями, предусмотренными федеральными законами.</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ЖК РФ, Статья 32. Обеспечение жилищных прав собственника жилого помещения при изъятии земельного участка для государственных или муниципальных нужд</a:t>
            </a:r>
          </a:p>
          <a:p>
            <a:r>
              <a:rPr lang="ru-RU" sz="1200" b="0" i="0"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1. Жилое помещение может быть изъято у собственника в связи с изъятием земельного участка, на котором расположено такое жилое помещение или расположен многоквартирный дом, в котором находится такое жилое помещение, для государственных или муниципальных нужд. Предоставление возмещения за часть жилого помещения допускается не иначе как с согласия собственника. В зависимости от того, для чьих нужд изымается земельный участок, выкуп жилого помещения осуществляется на основании решения уполномоченного федерального органа исполнительной власти, исполнительного органа государственной власти субъекта Российской Федерации или органа местного самоуправления.</a:t>
            </a:r>
          </a:p>
          <a:p>
            <a:r>
              <a:rPr lang="ru-RU" sz="1200" b="0" i="0" kern="1200" dirty="0">
                <a:solidFill>
                  <a:schemeClr val="tx1"/>
                </a:solidFill>
                <a:effectLst/>
                <a:latin typeface="+mn-lt"/>
                <a:ea typeface="+mn-ea"/>
                <a:cs typeface="+mn-cs"/>
              </a:rPr>
              <a:t>(в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2. Изъятие жилого помещения в связи с изъятием земельного участка, на котором расположено такое жилое помещение или расположен многоквартирный дом, в котором находится такое жилое помещение, для государственных или муниципальных нужд осуществляется в порядке, установленном для изъятия земельного участка для государственных или муниципальных нужд.</a:t>
            </a:r>
          </a:p>
          <a:p>
            <a:r>
              <a:rPr lang="ru-RU" sz="1200" b="0" i="0" kern="1200" dirty="0">
                <a:solidFill>
                  <a:schemeClr val="tx1"/>
                </a:solidFill>
                <a:effectLst/>
                <a:latin typeface="+mn-lt"/>
                <a:ea typeface="+mn-ea"/>
                <a:cs typeface="+mn-cs"/>
              </a:rPr>
              <a:t>(часть 2 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3. Утратил силу с 1 апреля 2015 года. - Федеральный закон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4. Собственнику жилого помещения, подлежащего изъятию, направляется уведомление о принятом решении об изъятии земельного участка, на котором расположено такое жилое помещение или расположен многоквартирный дом, в котором находится такое жилое помещение, для государственных или муниципальных нужд, а также проект соглашения об изъятии недвижимости для государственных или муниципальных нужд в порядке и в сроки, которые установлены федеральным законодательством.</a:t>
            </a:r>
          </a:p>
          <a:p>
            <a:r>
              <a:rPr lang="ru-RU" sz="1200" b="0" i="0" kern="1200" dirty="0">
                <a:solidFill>
                  <a:schemeClr val="tx1"/>
                </a:solidFill>
                <a:effectLst/>
                <a:latin typeface="+mn-lt"/>
                <a:ea typeface="+mn-ea"/>
                <a:cs typeface="+mn-cs"/>
              </a:rPr>
              <a:t>(часть 4 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5. Собственник жилого помещения, подлежащего изъятию, до заключения соглашения об изъятии недвижимости для государственных или муниципальных нужд либо вступления в законную силу решения суда о принудительном изъятии такого земельного участка и (или) расположенных на нем объектов недвижимого имущества может владеть, пользоваться и распоряжаться им по своему усмотрению и производить необходимые затраты, обеспечивающие использование жилого помещения в соответствии с его назначением. Собственник несет риск отнесения на него при определении размера возмещения за жилое помещение затрат и убытков, связанных с произведенными в указанный период вложениями, значительно увеличивающими стоимость изымаемого жилого помещения.</a:t>
            </a:r>
          </a:p>
          <a:p>
            <a:r>
              <a:rPr lang="ru-RU" sz="1200" b="0" i="0" kern="1200" dirty="0">
                <a:solidFill>
                  <a:schemeClr val="tx1"/>
                </a:solidFill>
                <a:effectLst/>
                <a:latin typeface="+mn-lt"/>
                <a:ea typeface="+mn-ea"/>
                <a:cs typeface="+mn-cs"/>
              </a:rPr>
              <a:t>(в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6. Возмещение за жилое помещение, сроки и другие условия изъятия определяются соглашением с собственником жилого помещения. Принудительное изъятие жилого помещения на основании решения суда возможно только при условии предварительного и равноценного возмещения. При этом по заявлению прежнего собственника жилого помещения за ним сохраняется право пользования жилым помещением, если у прежнего собственника не имеется в собственности иных жилых помещений, не более чем на шесть месяцев после предоставления возмещения прежнему собственнику жилого помещения, если соглашением с прежним собственником жилого помещения не установлено иное.</a:t>
            </a:r>
          </a:p>
          <a:p>
            <a:r>
              <a:rPr lang="ru-RU" sz="1200" b="0" i="0" kern="1200" dirty="0">
                <a:solidFill>
                  <a:schemeClr val="tx1"/>
                </a:solidFill>
                <a:effectLst/>
                <a:latin typeface="+mn-lt"/>
                <a:ea typeface="+mn-ea"/>
                <a:cs typeface="+mn-cs"/>
              </a:rPr>
              <a:t>(в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7. При определении размера возмещения за жилое помещение в него включаются рыночная стоимость жилого помещения, рыночная стоимость общего имущества в многоквартирном доме с учетом его доли в праве общей собственности на такое имущество, а также все убытки, причиненные собственнику жилого помещения его изъятием, включая убытки, которые он несет в связи с изменением места проживания, временным пользованием иным жилым помещением до приобретения в собственность другого жилого помещения (в случае, если указанным в части 6 настоящей статьи соглашением не предусмотрено сохранение права пользования изымаемым жилым помещением до приобретения в собственность другого жилого помещения), переездом, поиском другого жилого помещения для приобретения права собственности на него, оформлением права собственности на другое жилое помещение, досрочным прекращением своих обязательств перед третьими лицами, в том числе упущенную выгоду.</a:t>
            </a:r>
          </a:p>
          <a:p>
            <a:r>
              <a:rPr lang="ru-RU" sz="1200" b="0" i="0" kern="1200" dirty="0">
                <a:solidFill>
                  <a:schemeClr val="tx1"/>
                </a:solidFill>
                <a:effectLst/>
                <a:latin typeface="+mn-lt"/>
                <a:ea typeface="+mn-ea"/>
                <a:cs typeface="+mn-cs"/>
              </a:rPr>
              <a:t>(в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8. По соглашению с собственником жилого помещения ему может быть предоставлено взамен изымаемого жилого помещения другое жилое помещение с зачетом его стоимости при определении размера возмещения за изымаемое жилое помещение.</a:t>
            </a:r>
          </a:p>
          <a:p>
            <a:r>
              <a:rPr lang="ru-RU" sz="1200" b="0" i="0" kern="1200" dirty="0">
                <a:solidFill>
                  <a:schemeClr val="tx1"/>
                </a:solidFill>
                <a:effectLst/>
                <a:latin typeface="+mn-lt"/>
                <a:ea typeface="+mn-ea"/>
                <a:cs typeface="+mn-cs"/>
              </a:rPr>
              <a:t>(в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9. Если собственник жилого помещения не заключил в порядке, установленном земельным законодательством, соглашение об изъятии недвижимого имущества для государственных или муниципальных нужд, в том числе по причине несогласия с решением об изъятии у него жилого помещения, допускается принудительное изъятие жилого помещения на основании решения суда. Соответствующий иск может быть предъявлен в течение срока действия решения об изъятии земельного участка, на котором расположено такое жилое помещение или расположен многоквартирный дом, в котором находится такое жилое помещение, для государственных или муниципальных нужд. При этом указанный иск не может быть подан ранее чем до истечения трех месяцев со дня получения собственником жилого помещения проекта соглашения об изъятии недвижимого имущества для государственных или муниципальных нужд.</a:t>
            </a:r>
          </a:p>
          <a:p>
            <a:r>
              <a:rPr lang="ru-RU" sz="1200" b="0" i="0" kern="1200" dirty="0">
                <a:solidFill>
                  <a:schemeClr val="tx1"/>
                </a:solidFill>
                <a:effectLst/>
                <a:latin typeface="+mn-lt"/>
                <a:ea typeface="+mn-ea"/>
                <a:cs typeface="+mn-cs"/>
              </a:rPr>
              <a:t>(часть 9 в ред. Федерального закона от 31.12.2014 N 499-ФЗ)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10. Признание в установленном Правительством Российской Федерации порядке многоквартирного дома аварийным и подлежащим сносу или реконструкции является основанием предъявления органом, принявшим решение о признании такого дома аварийным и подлежащим сносу или реконструкции, к собственникам помещений в указанном доме требования о его сносе или реконструкции в разумный срок. В случае, если данные собственники в установленный срок не осуществили снос или реконструкцию указанного дома, земельный участок, на котором расположен указанный дом, подлежит изъятию для муниципальных нужд и соответственно подлежит изъятию каждое жилое помещение в указанном доме, за исключением жилых помещений, принадлежащих на праве собственности муниципальному образованию, в порядке, предусмотренном частями 1 - 3, 5 - 9 настоящей статьи.</a:t>
            </a:r>
          </a:p>
          <a:p>
            <a:r>
              <a:rPr lang="ru-RU" sz="1200" b="0" i="0" kern="1200" dirty="0">
                <a:solidFill>
                  <a:schemeClr val="tx1"/>
                </a:solidFill>
                <a:effectLst/>
                <a:latin typeface="+mn-lt"/>
                <a:ea typeface="+mn-ea"/>
                <a:cs typeface="+mn-cs"/>
              </a:rPr>
              <a:t>(в ред. Федерального закона от 18.12.2006 N 232-ФЗ)</a:t>
            </a:r>
          </a:p>
          <a:p>
            <a:r>
              <a:rPr lang="ru-RU" sz="1200" b="0" i="0" kern="1200" dirty="0">
                <a:solidFill>
                  <a:schemeClr val="tx1"/>
                </a:solidFill>
                <a:effectLst/>
                <a:latin typeface="+mn-lt"/>
                <a:ea typeface="+mn-ea"/>
                <a:cs typeface="+mn-cs"/>
              </a:rPr>
              <a:t>(см. текст в предыдущей редакции)</a:t>
            </a:r>
          </a:p>
          <a:p>
            <a:r>
              <a:rPr lang="ru-RU" sz="1200" b="0" i="0" kern="1200" dirty="0">
                <a:solidFill>
                  <a:schemeClr val="tx1"/>
                </a:solidFill>
                <a:effectLst/>
                <a:latin typeface="+mn-lt"/>
                <a:ea typeface="+mn-ea"/>
                <a:cs typeface="+mn-cs"/>
              </a:rPr>
              <a:t>11. В случае, если в отношении территории, на которой расположен многоквартирный дом, признанный аварийным и подлежащим сносу или реконструкции, принято решение о развитии застроенной территории в соответствии с законодательством Российской Федерации о градостроительной деятельности, орган, принявший решение о признании такого дома аварийным, обязан предъявить к собственникам помещений в указанном доме требование о его сносе или реконструкции и установить срок не менее шести месяцев для подачи заявления на получение разрешения на строительство, снос или реконструкцию указанного дома. В случае, если собственником или собственниками многоквартирного дома в течение установленного срока не будет подано в установленном законодательством Российской Федерации о градостроительной деятельности порядке заявление на получение разрешения на строительство, снос или реконструкцию такого дома, земельный участок, на котором расположен указанный дом, и жилые помещения в указанном доме подлежат изъятию для муниципальных нужд в соответствии с частью 10 настоящей статьи.</a:t>
            </a:r>
          </a:p>
          <a:p>
            <a:r>
              <a:rPr lang="ru-RU" sz="1200" b="0" i="0" kern="1200" dirty="0">
                <a:solidFill>
                  <a:schemeClr val="tx1"/>
                </a:solidFill>
                <a:effectLst/>
                <a:latin typeface="+mn-lt"/>
                <a:ea typeface="+mn-ea"/>
                <a:cs typeface="+mn-cs"/>
              </a:rPr>
              <a:t>(часть одиннадцатая введена Федеральным законом от 18.12.2006 N 232-ФЗ)</a:t>
            </a:r>
          </a:p>
          <a:p>
            <a:r>
              <a:rPr lang="ru-RU" sz="1200" b="0" i="0" kern="1200" dirty="0">
                <a:solidFill>
                  <a:schemeClr val="tx1"/>
                </a:solidFill>
                <a:effectLst/>
                <a:latin typeface="+mn-lt"/>
                <a:ea typeface="+mn-ea"/>
                <a:cs typeface="+mn-cs"/>
              </a:rPr>
              <a:t>12. Изъятие земельного участка, на котором расположен многоквартирный дом, признанный аварийным и подлежащим сносу или реконструкции, и жилых помещений в таком доме до истечения срока, указанного в части 11 настоящей статьи, допускается только с согласия собственника.</a:t>
            </a:r>
          </a:p>
          <a:p>
            <a:r>
              <a:rPr lang="ru-RU" sz="1200" b="0" i="0" kern="1200" dirty="0">
                <a:solidFill>
                  <a:schemeClr val="tx1"/>
                </a:solidFill>
                <a:effectLst/>
                <a:latin typeface="+mn-lt"/>
                <a:ea typeface="+mn-ea"/>
                <a:cs typeface="+mn-cs"/>
              </a:rPr>
              <a:t>(часть двенадцатая введена Федеральным законом от 18.12.2006 N 232-ФЗ)</a:t>
            </a:r>
          </a:p>
          <a:p>
            <a:endParaRPr lang="en-US" dirty="0"/>
          </a:p>
        </p:txBody>
      </p:sp>
      <p:sp>
        <p:nvSpPr>
          <p:cNvPr id="4" name="Номер слайда 3"/>
          <p:cNvSpPr>
            <a:spLocks noGrp="1"/>
          </p:cNvSpPr>
          <p:nvPr>
            <p:ph type="sldNum" sz="quarter" idx="10"/>
          </p:nvPr>
        </p:nvSpPr>
        <p:spPr/>
        <p:txBody>
          <a:bodyPr/>
          <a:lstStyle/>
          <a:p>
            <a:fld id="{79F59451-9A5D-47BF-B1A1-A398B865773D}" type="slidenum">
              <a:rPr lang="en-US" smtClean="0"/>
              <a:t>8</a:t>
            </a:fld>
            <a:endParaRPr lang="en-US"/>
          </a:p>
        </p:txBody>
      </p:sp>
    </p:spTree>
    <p:extLst>
      <p:ext uri="{BB962C8B-B14F-4D97-AF65-F5344CB8AC3E}">
        <p14:creationId xmlns:p14="http://schemas.microsoft.com/office/powerpoint/2010/main" val="412118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9F59451-9A5D-47BF-B1A1-A398B865773D}" type="slidenum">
              <a:rPr lang="en-US" smtClean="0"/>
              <a:t>14</a:t>
            </a:fld>
            <a:endParaRPr lang="en-US"/>
          </a:p>
        </p:txBody>
      </p:sp>
    </p:spTree>
    <p:extLst>
      <p:ext uri="{BB962C8B-B14F-4D97-AF65-F5344CB8AC3E}">
        <p14:creationId xmlns:p14="http://schemas.microsoft.com/office/powerpoint/2010/main" val="10502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6709ED37-B249-44E8-8A43-B9949FD9C6BE}" type="datetimeFigureOut">
              <a:rPr lang="en-US" smtClean="0"/>
              <a:t>5/22/2017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227536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6709ED37-B249-44E8-8A43-B9949FD9C6BE}" type="datetimeFigureOut">
              <a:rPr lang="en-US" smtClean="0"/>
              <a:t>5/22/2017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392385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6709ED37-B249-44E8-8A43-B9949FD9C6BE}" type="datetimeFigureOut">
              <a:rPr lang="en-US" smtClean="0"/>
              <a:t>5/22/2017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65148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6709ED37-B249-44E8-8A43-B9949FD9C6BE}" type="datetimeFigureOut">
              <a:rPr lang="en-US" smtClean="0"/>
              <a:t>5/22/2017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37717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6709ED37-B249-44E8-8A43-B9949FD9C6BE}" type="datetimeFigureOut">
              <a:rPr lang="en-US" smtClean="0"/>
              <a:t>5/22/2017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253184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6709ED37-B249-44E8-8A43-B9949FD9C6BE}" type="datetimeFigureOut">
              <a:rPr lang="en-US" smtClean="0"/>
              <a:t>5/22/2017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157337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6709ED37-B249-44E8-8A43-B9949FD9C6BE}" type="datetimeFigureOut">
              <a:rPr lang="en-US" smtClean="0"/>
              <a:t>5/22/2017</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263770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6709ED37-B249-44E8-8A43-B9949FD9C6BE}" type="datetimeFigureOut">
              <a:rPr lang="en-US" smtClean="0"/>
              <a:t>5/22/2017</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328797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709ED37-B249-44E8-8A43-B9949FD9C6BE}" type="datetimeFigureOut">
              <a:rPr lang="en-US" smtClean="0"/>
              <a:t>5/22/2017</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154404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709ED37-B249-44E8-8A43-B9949FD9C6BE}" type="datetimeFigureOut">
              <a:rPr lang="en-US" smtClean="0"/>
              <a:t>5/22/2017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80376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709ED37-B249-44E8-8A43-B9949FD9C6BE}" type="datetimeFigureOut">
              <a:rPr lang="en-US" smtClean="0"/>
              <a:t>5/22/2017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C33C22AA-765B-4F09-B9C8-E2AA11C2050D}" type="slidenum">
              <a:rPr lang="en-US" smtClean="0"/>
              <a:t>‹#›</a:t>
            </a:fld>
            <a:endParaRPr lang="en-US"/>
          </a:p>
        </p:txBody>
      </p:sp>
    </p:spTree>
    <p:extLst>
      <p:ext uri="{BB962C8B-B14F-4D97-AF65-F5344CB8AC3E}">
        <p14:creationId xmlns:p14="http://schemas.microsoft.com/office/powerpoint/2010/main" val="3916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9ED37-B249-44E8-8A43-B9949FD9C6BE}" type="datetimeFigureOut">
              <a:rPr lang="en-US" smtClean="0"/>
              <a:t>5/22/2017</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C22AA-765B-4F09-B9C8-E2AA11C2050D}" type="slidenum">
              <a:rPr lang="en-US" smtClean="0"/>
              <a:t>‹#›</a:t>
            </a:fld>
            <a:endParaRPr lang="en-US"/>
          </a:p>
        </p:txBody>
      </p:sp>
    </p:spTree>
    <p:extLst>
      <p:ext uri="{BB962C8B-B14F-4D97-AF65-F5344CB8AC3E}">
        <p14:creationId xmlns:p14="http://schemas.microsoft.com/office/powerpoint/2010/main" val="236320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os.ru/authority/documents/doc/3636322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dolewka.ru/" TargetMode="External"/><Relationship Id="rId2" Type="http://schemas.openxmlformats.org/officeDocument/2006/relationships/hyperlink" Target="https://zanashdom.ru/" TargetMode="External"/><Relationship Id="rId1" Type="http://schemas.openxmlformats.org/officeDocument/2006/relationships/slideLayout" Target="../slideLayouts/slideLayout2.xml"/><Relationship Id="rId4" Type="http://schemas.openxmlformats.org/officeDocument/2006/relationships/hyperlink" Target="http://akademk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sozd2.duma.gov.ru/main.nsf/(SpravkaNew)?OpenAgent&amp;RN=120505-7&amp;0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asozd2.duma.gov.ru/main.nsf/(SpravkaNew)?OpenAgent&amp;RN=122881-7&amp;0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611562"/>
          </a:xfrm>
        </p:spPr>
        <p:txBody>
          <a:bodyPr>
            <a:normAutofit/>
          </a:bodyPr>
          <a:lstStyle/>
          <a:p>
            <a:r>
              <a:rPr lang="ru-RU" dirty="0"/>
              <a:t>Программа реновации в Москве</a:t>
            </a:r>
            <a:br>
              <a:rPr lang="ru-RU" dirty="0"/>
            </a:br>
            <a:r>
              <a:rPr lang="ru-RU" dirty="0"/>
              <a:t>призрачная собственность</a:t>
            </a:r>
            <a:endParaRPr lang="en-US" dirty="0"/>
          </a:p>
        </p:txBody>
      </p:sp>
      <p:sp>
        <p:nvSpPr>
          <p:cNvPr id="3" name="Объект 2"/>
          <p:cNvSpPr>
            <a:spLocks noGrp="1"/>
          </p:cNvSpPr>
          <p:nvPr>
            <p:ph idx="1"/>
          </p:nvPr>
        </p:nvSpPr>
        <p:spPr>
          <a:xfrm>
            <a:off x="457200" y="4572000"/>
            <a:ext cx="8229600" cy="1554163"/>
          </a:xfrm>
        </p:spPr>
        <p:txBody>
          <a:bodyPr/>
          <a:lstStyle/>
          <a:p>
            <a:pPr marL="0" indent="0" algn="ctr">
              <a:buNone/>
            </a:pPr>
            <a:r>
              <a:rPr lang="en-US" altLang="en-US" i="1" dirty="0"/>
              <a:t>XIII </a:t>
            </a:r>
            <a:r>
              <a:rPr lang="ru-RU" altLang="en-US" i="1" dirty="0"/>
              <a:t>Чтения памяти </a:t>
            </a:r>
            <a:r>
              <a:rPr lang="ru-RU" altLang="en-US" i="1" dirty="0" err="1"/>
              <a:t>Г.В.Лебедева</a:t>
            </a:r>
            <a:endParaRPr lang="en-US" altLang="en-US" i="1" dirty="0"/>
          </a:p>
          <a:p>
            <a:pPr marL="0" indent="0" algn="ctr">
              <a:buNone/>
            </a:pPr>
            <a:r>
              <a:rPr lang="ru-RU" altLang="en-US" i="1" dirty="0"/>
              <a:t>Москва, 20.05.2017</a:t>
            </a:r>
          </a:p>
          <a:p>
            <a:endParaRPr lang="en-US" dirty="0"/>
          </a:p>
        </p:txBody>
      </p:sp>
    </p:spTree>
    <p:extLst>
      <p:ext uri="{BB962C8B-B14F-4D97-AF65-F5344CB8AC3E}">
        <p14:creationId xmlns:p14="http://schemas.microsoft.com/office/powerpoint/2010/main" val="4145743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Правительство</a:t>
            </a:r>
            <a:endParaRPr lang="en-US" dirty="0"/>
          </a:p>
        </p:txBody>
      </p:sp>
      <p:sp>
        <p:nvSpPr>
          <p:cNvPr id="3" name="Объект 2"/>
          <p:cNvSpPr>
            <a:spLocks noGrp="1"/>
          </p:cNvSpPr>
          <p:nvPr>
            <p:ph idx="1"/>
          </p:nvPr>
        </p:nvSpPr>
        <p:spPr/>
        <p:txBody>
          <a:bodyPr>
            <a:normAutofit fontScale="92500" lnSpcReduction="20000"/>
          </a:bodyPr>
          <a:lstStyle/>
          <a:p>
            <a:r>
              <a:rPr lang="ru-RU" dirty="0"/>
              <a:t>Поддерживает упрощенный порядок реновации (сноса) и особую процедуру переселения</a:t>
            </a:r>
          </a:p>
          <a:p>
            <a:r>
              <a:rPr lang="ru-RU" dirty="0"/>
              <a:t>Пожелания:</a:t>
            </a:r>
          </a:p>
          <a:p>
            <a:pPr lvl="1"/>
            <a:r>
              <a:rPr lang="ru-RU" dirty="0"/>
              <a:t>Уточнить понятие реновации</a:t>
            </a:r>
          </a:p>
          <a:p>
            <a:pPr lvl="1"/>
            <a:r>
              <a:rPr lang="ru-RU" dirty="0"/>
              <a:t>Принять правовой акт Москвы об учете мнения населения (исполнено)</a:t>
            </a:r>
          </a:p>
          <a:p>
            <a:pPr lvl="1"/>
            <a:r>
              <a:rPr lang="ru-RU" dirty="0"/>
              <a:t>Прояснить ситуацию с переходом права собственности, </a:t>
            </a:r>
            <a:r>
              <a:rPr lang="ru-RU" dirty="0" err="1"/>
              <a:t>техрегулированием</a:t>
            </a:r>
            <a:r>
              <a:rPr lang="ru-RU" dirty="0"/>
              <a:t>, </a:t>
            </a:r>
            <a:r>
              <a:rPr lang="ru-RU" dirty="0" err="1"/>
              <a:t>санпинами</a:t>
            </a:r>
            <a:r>
              <a:rPr lang="ru-RU" dirty="0"/>
              <a:t>, </a:t>
            </a:r>
            <a:r>
              <a:rPr lang="ru-RU" dirty="0" err="1"/>
              <a:t>снипами</a:t>
            </a:r>
            <a:r>
              <a:rPr lang="ru-RU" dirty="0"/>
              <a:t>, разрешениями на строительство и кадастровым учетом объектов инженерной </a:t>
            </a:r>
            <a:r>
              <a:rPr lang="ru-RU" dirty="0" err="1"/>
              <a:t>инфраструктруры</a:t>
            </a:r>
            <a:r>
              <a:rPr lang="ru-RU" dirty="0"/>
              <a:t>, а также с </a:t>
            </a:r>
            <a:r>
              <a:rPr lang="ru-RU" dirty="0" err="1"/>
              <a:t>ипотечниками</a:t>
            </a:r>
            <a:r>
              <a:rPr lang="ru-RU" dirty="0"/>
              <a:t> </a:t>
            </a:r>
          </a:p>
          <a:p>
            <a:pPr lvl="1"/>
            <a:endParaRPr lang="en-US" dirty="0"/>
          </a:p>
        </p:txBody>
      </p:sp>
    </p:spTree>
    <p:extLst>
      <p:ext uri="{BB962C8B-B14F-4D97-AF65-F5344CB8AC3E}">
        <p14:creationId xmlns:p14="http://schemas.microsoft.com/office/powerpoint/2010/main" val="101589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r>
              <a:rPr lang="ru-RU" dirty="0"/>
              <a:t>Закон города Москвы «О дополнительных гарантиях жилищных и имущественных прав физических и юридических лиц при осуществлении реновации жилищного фонда в городе Москве», внесенный в первоочередном порядке Мэром Москвы – принят Мосгордумой 17 мая</a:t>
            </a:r>
            <a:br>
              <a:rPr lang="ru-RU" dirty="0"/>
            </a:br>
            <a:r>
              <a:rPr lang="en-US" dirty="0"/>
              <a:t>https://duma.mos.ru/ru/40/regulation_projects/10472</a:t>
            </a:r>
            <a:endParaRPr lang="ru-RU" dirty="0"/>
          </a:p>
          <a:p>
            <a:endParaRPr lang="ru-RU" dirty="0"/>
          </a:p>
          <a:p>
            <a:r>
              <a:rPr lang="ru-RU" dirty="0"/>
              <a:t>Постановление Правительства Москвы от 2 мая 2017 года №245-ПП “Об учете мнения населения по проекту реновации жилищного фонда в городе Москве”</a:t>
            </a:r>
            <a:br>
              <a:rPr lang="ru-RU" dirty="0"/>
            </a:br>
            <a:r>
              <a:rPr lang="en-US" dirty="0">
                <a:hlinkClick r:id="rId2"/>
              </a:rPr>
              <a:t>https://www.mos.ru/authority/documents/doc/36363220/</a:t>
            </a:r>
            <a:endParaRPr lang="ru-RU" dirty="0"/>
          </a:p>
          <a:p>
            <a:pPr marL="0" indent="0">
              <a:buNone/>
            </a:pPr>
            <a:endParaRPr lang="ru-RU" dirty="0"/>
          </a:p>
          <a:p>
            <a:r>
              <a:rPr lang="ru-RU" dirty="0"/>
              <a:t>Перечень домов для голосования по включению в проект программы реновации</a:t>
            </a:r>
            <a:br>
              <a:rPr lang="ru-RU" dirty="0"/>
            </a:br>
            <a:r>
              <a:rPr lang="en-US" dirty="0"/>
              <a:t>https://www.mos.ru/city/projects/renovation/</a:t>
            </a:r>
          </a:p>
        </p:txBody>
      </p:sp>
      <p:sp>
        <p:nvSpPr>
          <p:cNvPr id="2" name="Заголовок 1"/>
          <p:cNvSpPr>
            <a:spLocks noGrp="1"/>
          </p:cNvSpPr>
          <p:nvPr>
            <p:ph type="title"/>
          </p:nvPr>
        </p:nvSpPr>
        <p:spPr/>
        <p:txBody>
          <a:bodyPr/>
          <a:lstStyle/>
          <a:p>
            <a:r>
              <a:rPr lang="ru-RU" dirty="0"/>
              <a:t>Впереди паровоза</a:t>
            </a:r>
            <a:endParaRPr lang="en-US" dirty="0"/>
          </a:p>
        </p:txBody>
      </p:sp>
    </p:spTree>
    <p:extLst>
      <p:ext uri="{BB962C8B-B14F-4D97-AF65-F5344CB8AC3E}">
        <p14:creationId xmlns:p14="http://schemas.microsoft.com/office/powerpoint/2010/main" val="135846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Химера</a:t>
            </a:r>
            <a:br>
              <a:rPr lang="ru-RU" dirty="0"/>
            </a:br>
            <a:r>
              <a:rPr lang="ru-RU" sz="2700" dirty="0"/>
              <a:t>(</a:t>
            </a:r>
            <a:r>
              <a:rPr lang="ru-RU" sz="2700" dirty="0" err="1"/>
              <a:t>Якопо</a:t>
            </a:r>
            <a:r>
              <a:rPr lang="ru-RU" sz="2700" dirty="0"/>
              <a:t> </a:t>
            </a:r>
            <a:r>
              <a:rPr lang="ru-RU" sz="2700" dirty="0" err="1"/>
              <a:t>Лигоцци</a:t>
            </a:r>
            <a:r>
              <a:rPr lang="ru-RU" sz="2700" dirty="0"/>
              <a:t>, 1547 – 1627)</a:t>
            </a:r>
            <a:endParaRPr lang="en-US" sz="2700"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447800"/>
            <a:ext cx="8305799" cy="4648200"/>
          </a:xfrm>
        </p:spPr>
      </p:pic>
    </p:spTree>
    <p:extLst>
      <p:ext uri="{BB962C8B-B14F-4D97-AF65-F5344CB8AC3E}">
        <p14:creationId xmlns:p14="http://schemas.microsoft.com/office/powerpoint/2010/main" val="269459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700" dirty="0"/>
              <a:t>Жилищный кодекс. Раздел II. Право собственности и другие вещные права на жилые помещения</a:t>
            </a:r>
            <a:endParaRPr lang="en-US" sz="2700"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673" y="1600200"/>
            <a:ext cx="4279127" cy="4167981"/>
          </a:xfrm>
        </p:spPr>
      </p:pic>
    </p:spTree>
    <p:extLst>
      <p:ext uri="{BB962C8B-B14F-4D97-AF65-F5344CB8AC3E}">
        <p14:creationId xmlns:p14="http://schemas.microsoft.com/office/powerpoint/2010/main" val="234134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normAutofit/>
          </a:bodyPr>
          <a:lstStyle/>
          <a:p>
            <a:pPr algn="l"/>
            <a:r>
              <a:rPr lang="ru-RU" sz="2400" dirty="0"/>
              <a:t>Сэм Грин </a:t>
            </a:r>
            <a:r>
              <a:rPr lang="ru-RU" sz="2400"/>
              <a:t>в 2011 </a:t>
            </a:r>
            <a:r>
              <a:rPr lang="ru-RU" sz="2400" dirty="0"/>
              <a:t>году:</a:t>
            </a:r>
            <a:endParaRPr lang="en-US" sz="2400" dirty="0"/>
          </a:p>
        </p:txBody>
      </p:sp>
      <p:sp>
        <p:nvSpPr>
          <p:cNvPr id="3" name="Объект 2"/>
          <p:cNvSpPr>
            <a:spLocks noGrp="1"/>
          </p:cNvSpPr>
          <p:nvPr>
            <p:ph idx="1"/>
          </p:nvPr>
        </p:nvSpPr>
        <p:spPr>
          <a:xfrm>
            <a:off x="533400" y="1066800"/>
            <a:ext cx="8229600" cy="5410200"/>
          </a:xfrm>
        </p:spPr>
        <p:txBody>
          <a:bodyPr>
            <a:normAutofit/>
          </a:bodyPr>
          <a:lstStyle/>
          <a:p>
            <a:pPr marL="0" indent="0" algn="just">
              <a:buNone/>
            </a:pPr>
            <a:r>
              <a:rPr lang="ru-RU" dirty="0"/>
              <a:t>«</a:t>
            </a:r>
            <a:r>
              <a:rPr lang="ru-RU" sz="2800" dirty="0"/>
              <a:t>Неверно предположение, будто российские граждане пассивны. Они </a:t>
            </a:r>
            <a:r>
              <a:rPr lang="ru-RU" sz="2800" b="1" dirty="0"/>
              <a:t>агрессивно неподвижны.</a:t>
            </a:r>
            <a:r>
              <a:rPr lang="ru-RU" sz="2800" dirty="0"/>
              <a:t> В среде, где отсутствуют социальные институты, относительный комфорт и благополучие — обычно результат исключительного стечения обстоятельств, связанного почти только со способностью данного человека справляться с окружающей его неопределенностью. В этих условиях любые перемены таят в себе угрозу разрушить достигнутое».</a:t>
            </a:r>
            <a:endParaRPr lang="en-US" sz="2800" dirty="0"/>
          </a:p>
          <a:p>
            <a:endParaRPr lang="en-US" dirty="0"/>
          </a:p>
        </p:txBody>
      </p:sp>
    </p:spTree>
    <p:extLst>
      <p:ext uri="{BB962C8B-B14F-4D97-AF65-F5344CB8AC3E}">
        <p14:creationId xmlns:p14="http://schemas.microsoft.com/office/powerpoint/2010/main" val="156360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Активизм</a:t>
            </a:r>
            <a:endParaRPr lang="en-US" dirty="0"/>
          </a:p>
        </p:txBody>
      </p:sp>
      <p:sp>
        <p:nvSpPr>
          <p:cNvPr id="3" name="Объект 2"/>
          <p:cNvSpPr>
            <a:spLocks noGrp="1"/>
          </p:cNvSpPr>
          <p:nvPr>
            <p:ph idx="1"/>
          </p:nvPr>
        </p:nvSpPr>
        <p:spPr/>
        <p:txBody>
          <a:bodyPr>
            <a:normAutofit fontScale="85000" lnSpcReduction="10000"/>
          </a:bodyPr>
          <a:lstStyle/>
          <a:p>
            <a:r>
              <a:rPr lang="ru-RU" dirty="0">
                <a:hlinkClick r:id="rId2"/>
              </a:rPr>
              <a:t>Москвичи против сноса (против закона о реновации)  - </a:t>
            </a:r>
            <a:r>
              <a:rPr lang="en-US" dirty="0">
                <a:hlinkClick r:id="rId2"/>
              </a:rPr>
              <a:t>FB</a:t>
            </a:r>
          </a:p>
          <a:p>
            <a:r>
              <a:rPr lang="ru-RU" dirty="0">
                <a:hlinkClick r:id="rId2"/>
              </a:rPr>
              <a:t>Против Реновации Без Политической Цензуры</a:t>
            </a:r>
            <a:r>
              <a:rPr lang="en-US" dirty="0">
                <a:hlinkClick r:id="rId2"/>
              </a:rPr>
              <a:t> – FB</a:t>
            </a:r>
          </a:p>
          <a:p>
            <a:r>
              <a:rPr lang="ru-RU" dirty="0">
                <a:hlinkClick r:id="rId2"/>
              </a:rPr>
              <a:t>Собственник жилья в МКД, его юридические права, полномочия и обязанности</a:t>
            </a:r>
            <a:r>
              <a:rPr lang="en-US" dirty="0">
                <a:hlinkClick r:id="rId2"/>
              </a:rPr>
              <a:t> – FB</a:t>
            </a:r>
          </a:p>
          <a:p>
            <a:r>
              <a:rPr lang="ru-RU" dirty="0">
                <a:hlinkClick r:id="rId2"/>
              </a:rPr>
              <a:t>Против закона о реновации №120505-7 и сноса Москвы!</a:t>
            </a:r>
            <a:r>
              <a:rPr lang="en-US" dirty="0">
                <a:hlinkClick r:id="rId2"/>
              </a:rPr>
              <a:t> - </a:t>
            </a:r>
            <a:r>
              <a:rPr lang="ru-RU" dirty="0">
                <a:hlinkClick r:id="rId2"/>
              </a:rPr>
              <a:t>ВК</a:t>
            </a:r>
          </a:p>
          <a:p>
            <a:r>
              <a:rPr lang="en-US" dirty="0">
                <a:hlinkClick r:id="rId2"/>
              </a:rPr>
              <a:t>https://zanashdom.ru/</a:t>
            </a:r>
            <a:endParaRPr lang="en-US" dirty="0"/>
          </a:p>
          <a:p>
            <a:r>
              <a:rPr lang="en-US" dirty="0">
                <a:hlinkClick r:id="rId3"/>
              </a:rPr>
              <a:t>http://www.dolewka.ru/</a:t>
            </a:r>
            <a:endParaRPr lang="en-US" dirty="0"/>
          </a:p>
          <a:p>
            <a:r>
              <a:rPr lang="en-US" dirty="0">
                <a:hlinkClick r:id="rId4"/>
              </a:rPr>
              <a:t>http://akademka.org/</a:t>
            </a:r>
            <a:endParaRPr lang="ru-RU" dirty="0"/>
          </a:p>
          <a:p>
            <a:endParaRPr lang="en-US" dirty="0"/>
          </a:p>
        </p:txBody>
      </p:sp>
    </p:spTree>
    <p:extLst>
      <p:ext uri="{BB962C8B-B14F-4D97-AF65-F5344CB8AC3E}">
        <p14:creationId xmlns:p14="http://schemas.microsoft.com/office/powerpoint/2010/main" val="43623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21 февраля 2017</a:t>
            </a:r>
            <a:endParaRPr lang="en-US" dirty="0"/>
          </a:p>
        </p:txBody>
      </p:sp>
      <p:sp>
        <p:nvSpPr>
          <p:cNvPr id="3" name="Объект 2"/>
          <p:cNvSpPr>
            <a:spLocks noGrp="1"/>
          </p:cNvSpPr>
          <p:nvPr>
            <p:ph idx="1"/>
          </p:nvPr>
        </p:nvSpPr>
        <p:spPr>
          <a:xfrm>
            <a:off x="457200" y="1219200"/>
            <a:ext cx="8229600" cy="4906963"/>
          </a:xfrm>
        </p:spPr>
        <p:txBody>
          <a:bodyPr>
            <a:noAutofit/>
          </a:bodyPr>
          <a:lstStyle/>
          <a:p>
            <a:pPr marL="0" marR="0" indent="0">
              <a:lnSpc>
                <a:spcPct val="107000"/>
              </a:lnSpc>
              <a:spcBef>
                <a:spcPts val="0"/>
              </a:spcBef>
              <a:spcAft>
                <a:spcPts val="800"/>
              </a:spcAft>
              <a:buNone/>
            </a:pPr>
            <a:r>
              <a:rPr lang="ru-RU" sz="1400" b="1" dirty="0" err="1">
                <a:ea typeface="Calibri"/>
                <a:cs typeface="Times New Roman"/>
              </a:rPr>
              <a:t>Собянин</a:t>
            </a:r>
            <a:r>
              <a:rPr lang="ru-RU" sz="1400" b="1" dirty="0">
                <a:ea typeface="Calibri"/>
                <a:cs typeface="Times New Roman"/>
              </a:rPr>
              <a:t>-Путину:</a:t>
            </a:r>
          </a:p>
          <a:p>
            <a:pPr marL="0" marR="0" indent="0">
              <a:lnSpc>
                <a:spcPct val="107000"/>
              </a:lnSpc>
              <a:spcBef>
                <a:spcPts val="0"/>
              </a:spcBef>
              <a:spcAft>
                <a:spcPts val="800"/>
              </a:spcAft>
              <a:buNone/>
            </a:pPr>
            <a:r>
              <a:rPr lang="ru-RU" sz="1400" dirty="0">
                <a:ea typeface="Calibri"/>
                <a:cs typeface="Times New Roman"/>
              </a:rPr>
              <a:t>Заканчиваем программу реновации жилого фонда, снос «</a:t>
            </a:r>
            <a:r>
              <a:rPr lang="ru-RU" sz="1400" dirty="0" err="1">
                <a:ea typeface="Calibri"/>
                <a:cs typeface="Times New Roman"/>
              </a:rPr>
              <a:t>хрущёвок</a:t>
            </a:r>
            <a:r>
              <a:rPr lang="ru-RU" sz="1400" dirty="0">
                <a:ea typeface="Calibri"/>
                <a:cs typeface="Times New Roman"/>
              </a:rPr>
              <a:t>». За все годы этой программы переселили 160 тысяч московских семей, это около 6 миллионов квадратных метров </a:t>
            </a:r>
            <a:r>
              <a:rPr lang="ru-RU" sz="1400" dirty="0" err="1">
                <a:ea typeface="Calibri"/>
                <a:cs typeface="Times New Roman"/>
              </a:rPr>
              <a:t>реновированного</a:t>
            </a:r>
            <a:r>
              <a:rPr lang="ru-RU" sz="1400" dirty="0">
                <a:ea typeface="Calibri"/>
                <a:cs typeface="Times New Roman"/>
              </a:rPr>
              <a:t> жилья.</a:t>
            </a:r>
          </a:p>
          <a:p>
            <a:pPr marL="0" marR="0" indent="0">
              <a:lnSpc>
                <a:spcPct val="107000"/>
              </a:lnSpc>
              <a:spcBef>
                <a:spcPts val="0"/>
              </a:spcBef>
              <a:spcAft>
                <a:spcPts val="800"/>
              </a:spcAft>
              <a:buNone/>
            </a:pPr>
            <a:r>
              <a:rPr lang="ru-RU" sz="1400" dirty="0">
                <a:ea typeface="Calibri"/>
                <a:cs typeface="Times New Roman"/>
              </a:rPr>
              <a:t>В Москве немало ещё остаётся жилья, мягко говоря, некомфортного, по большому счёту ветхого, жилья. Это пятиэтажки примерно таких же серий, как мы снесли, но их значительно больше – около 25 миллионов квадратных метров, в них проживает 1 миллион 600 тысяч москвичей.</a:t>
            </a:r>
            <a:endParaRPr lang="en-US" sz="1400" dirty="0">
              <a:ea typeface="Calibri"/>
              <a:cs typeface="Times New Roman"/>
            </a:endParaRPr>
          </a:p>
          <a:p>
            <a:pPr marL="0" marR="0" indent="0">
              <a:lnSpc>
                <a:spcPct val="107000"/>
              </a:lnSpc>
              <a:spcBef>
                <a:spcPts val="0"/>
              </a:spcBef>
              <a:spcAft>
                <a:spcPts val="800"/>
              </a:spcAft>
              <a:buNone/>
            </a:pPr>
            <a:r>
              <a:rPr lang="ru-RU" sz="1400" b="1" dirty="0">
                <a:ea typeface="Calibri"/>
                <a:cs typeface="Times New Roman"/>
              </a:rPr>
              <a:t>Путин -  </a:t>
            </a:r>
            <a:r>
              <a:rPr lang="ru-RU" sz="1400" b="1" dirty="0" err="1">
                <a:ea typeface="Calibri"/>
                <a:cs typeface="Times New Roman"/>
              </a:rPr>
              <a:t>Собянину</a:t>
            </a:r>
            <a:r>
              <a:rPr lang="ru-RU" sz="1400" b="1" dirty="0">
                <a:ea typeface="Calibri"/>
                <a:cs typeface="Times New Roman"/>
              </a:rPr>
              <a:t>:</a:t>
            </a:r>
          </a:p>
          <a:p>
            <a:pPr marL="0" marR="0" indent="0">
              <a:lnSpc>
                <a:spcPct val="107000"/>
              </a:lnSpc>
              <a:spcBef>
                <a:spcPts val="0"/>
              </a:spcBef>
              <a:spcAft>
                <a:spcPts val="800"/>
              </a:spcAft>
              <a:buNone/>
            </a:pPr>
            <a:r>
              <a:rPr lang="ru-RU" sz="1400" dirty="0">
                <a:ea typeface="Calibri"/>
                <a:cs typeface="Times New Roman"/>
              </a:rPr>
              <a:t> Я знаю настроения и ожидания москвичей. Ожидания связаны с тем, чтобы эти дома снести и на их месте новое жильё построить.  </a:t>
            </a:r>
          </a:p>
          <a:p>
            <a:pPr marL="0" marR="0" indent="0">
              <a:lnSpc>
                <a:spcPct val="107000"/>
              </a:lnSpc>
              <a:spcBef>
                <a:spcPts val="0"/>
              </a:spcBef>
              <a:spcAft>
                <a:spcPts val="800"/>
              </a:spcAft>
              <a:buNone/>
            </a:pPr>
            <a:r>
              <a:rPr lang="ru-RU" sz="1400" b="1" dirty="0" err="1">
                <a:ea typeface="Calibri"/>
                <a:cs typeface="Times New Roman"/>
              </a:rPr>
              <a:t>Собянин</a:t>
            </a:r>
            <a:r>
              <a:rPr lang="ru-RU" sz="1400" b="1" dirty="0">
                <a:ea typeface="Calibri"/>
                <a:cs typeface="Times New Roman"/>
              </a:rPr>
              <a:t> – Путину: </a:t>
            </a:r>
          </a:p>
          <a:p>
            <a:pPr marL="0" indent="0">
              <a:lnSpc>
                <a:spcPct val="107000"/>
              </a:lnSpc>
              <a:spcBef>
                <a:spcPts val="0"/>
              </a:spcBef>
              <a:spcAft>
                <a:spcPts val="800"/>
              </a:spcAft>
              <a:buNone/>
            </a:pPr>
            <a:r>
              <a:rPr lang="ru-RU" sz="1400" dirty="0">
                <a:ea typeface="Calibri"/>
                <a:cs typeface="Times New Roman"/>
              </a:rPr>
              <a:t>Есть законодательство, связанное со сносом аварийных домов. Есть варианты сноса в соответствии с гражданско-правовыми сделками – по сути дела, это коммерческий снос, там рыночный выкуп и так далее. Ни то, ни другое в этой ситуации неприменимо.  Сегодняшние нормативы хороши для застройки в чистом поле. Мы строим в действующей городской застройке, не в чистом поле, поэтому необходимы специальные нормы, чтобы ускорять эти процессы. Было бы хорошо отрегулировать это специальным законом, который мы можем подготовить и внести в Государственную Думу. </a:t>
            </a:r>
          </a:p>
          <a:p>
            <a:pPr marL="0" indent="0">
              <a:buNone/>
            </a:pPr>
            <a:endParaRPr lang="en-US" sz="1400" dirty="0"/>
          </a:p>
        </p:txBody>
      </p:sp>
    </p:spTree>
    <p:extLst>
      <p:ext uri="{BB962C8B-B14F-4D97-AF65-F5344CB8AC3E}">
        <p14:creationId xmlns:p14="http://schemas.microsoft.com/office/powerpoint/2010/main" val="399823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ГЛОССАРИЙ</a:t>
            </a:r>
            <a:endParaRPr lang="en-US" dirty="0"/>
          </a:p>
        </p:txBody>
      </p:sp>
      <p:sp>
        <p:nvSpPr>
          <p:cNvPr id="3" name="Объект 2"/>
          <p:cNvSpPr>
            <a:spLocks noGrp="1"/>
          </p:cNvSpPr>
          <p:nvPr>
            <p:ph idx="1"/>
          </p:nvPr>
        </p:nvSpPr>
        <p:spPr/>
        <p:txBody>
          <a:bodyPr>
            <a:normAutofit fontScale="77500" lnSpcReduction="20000"/>
          </a:bodyPr>
          <a:lstStyle/>
          <a:p>
            <a:r>
              <a:rPr lang="ru-RU" dirty="0"/>
              <a:t>реновация=снос</a:t>
            </a:r>
          </a:p>
          <a:p>
            <a:r>
              <a:rPr lang="ru-RU" dirty="0"/>
              <a:t>программа реновации=снос</a:t>
            </a:r>
          </a:p>
          <a:p>
            <a:r>
              <a:rPr lang="ru-RU" dirty="0"/>
              <a:t>фонд реновации=мэрия (группа лиц)</a:t>
            </a:r>
          </a:p>
          <a:p>
            <a:r>
              <a:rPr lang="ru-RU" dirty="0"/>
              <a:t>пятиэтажка=здание</a:t>
            </a:r>
          </a:p>
          <a:p>
            <a:r>
              <a:rPr lang="ru-RU" dirty="0"/>
              <a:t>дома=квартал</a:t>
            </a:r>
          </a:p>
          <a:p>
            <a:r>
              <a:rPr lang="ru-RU" dirty="0"/>
              <a:t>особенности (например, регулирования земельных отношений</a:t>
            </a:r>
            <a:r>
              <a:rPr lang="ru-RU"/>
              <a:t>)=нарушения</a:t>
            </a:r>
            <a:endParaRPr lang="ru-RU" dirty="0"/>
          </a:p>
          <a:p>
            <a:r>
              <a:rPr lang="ru-RU" dirty="0"/>
              <a:t>собственник=наниматель</a:t>
            </a:r>
          </a:p>
          <a:p>
            <a:r>
              <a:rPr lang="ru-RU" dirty="0"/>
              <a:t>голосование=социологический опрос под давлением</a:t>
            </a:r>
          </a:p>
          <a:p>
            <a:r>
              <a:rPr lang="ru-RU" dirty="0"/>
              <a:t>решение суда=решение мэрии о принудительном выселении</a:t>
            </a:r>
            <a:endParaRPr lang="en-US" dirty="0"/>
          </a:p>
        </p:txBody>
      </p:sp>
    </p:spTree>
    <p:extLst>
      <p:ext uri="{BB962C8B-B14F-4D97-AF65-F5344CB8AC3E}">
        <p14:creationId xmlns:p14="http://schemas.microsoft.com/office/powerpoint/2010/main" val="382241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Законопроект</a:t>
            </a:r>
            <a:endParaRPr lang="en-US" dirty="0"/>
          </a:p>
        </p:txBody>
      </p:sp>
      <p:sp>
        <p:nvSpPr>
          <p:cNvPr id="3" name="Объект 2"/>
          <p:cNvSpPr>
            <a:spLocks noGrp="1"/>
          </p:cNvSpPr>
          <p:nvPr>
            <p:ph idx="1"/>
          </p:nvPr>
        </p:nvSpPr>
        <p:spPr/>
        <p:txBody>
          <a:bodyPr>
            <a:normAutofit fontScale="40000" lnSpcReduction="20000"/>
          </a:bodyPr>
          <a:lstStyle/>
          <a:p>
            <a:pPr marL="0" indent="0">
              <a:buNone/>
            </a:pPr>
            <a:r>
              <a:rPr lang="ru-RU" u="sng" dirty="0">
                <a:hlinkClick r:id="rId2"/>
              </a:rPr>
              <a:t>120505-7 О внесении изменений в Закон Российской Федерации "О статусе столицы Российской Федерации" и отдельные законодательные акты Российской Федерации в части установления особенностей реновации жилищного фонда в столице Российской Федерации - городе федерального значения Москве</a:t>
            </a:r>
            <a:endParaRPr lang="en-US" dirty="0"/>
          </a:p>
          <a:p>
            <a:pPr marL="0" indent="0">
              <a:buNone/>
            </a:pPr>
            <a:r>
              <a:rPr lang="ru-RU" b="1" dirty="0"/>
              <a:t>Дата внесения в ГД:</a:t>
            </a:r>
            <a:r>
              <a:rPr lang="en-US" dirty="0"/>
              <a:t> </a:t>
            </a:r>
            <a:r>
              <a:rPr lang="ru-RU" dirty="0"/>
              <a:t>10 марта 2017 года</a:t>
            </a:r>
            <a:br>
              <a:rPr lang="ru-RU" dirty="0"/>
            </a:br>
            <a:r>
              <a:rPr lang="ru-RU" b="1" dirty="0"/>
              <a:t>Инициаторы:</a:t>
            </a:r>
            <a:r>
              <a:rPr lang="en-US" dirty="0"/>
              <a:t> </a:t>
            </a:r>
            <a:r>
              <a:rPr lang="ru-RU" dirty="0"/>
              <a:t>депутат ГД Антошкин Николай Тимофеевич, депутат ГД Белых Ирина Викторовна, депутат ГД Выборный Анатолий Борисович, депутат ГД Гончар Николай Николаевич, депутат ГД Дегтярев Михаил Владимирович, член СФ Долгих Владимир Иванович, член СФ </a:t>
            </a:r>
            <a:r>
              <a:rPr lang="ru-RU" dirty="0" err="1"/>
              <a:t>Драгункина</a:t>
            </a:r>
            <a:r>
              <a:rPr lang="ru-RU" dirty="0"/>
              <a:t> Зинаида Федоровна, депутат ГД Духанина Любовь Николаевна, депутат ГД Жарков Антон Викторович, депутат ГД Крупенников Владимир Александрович, депутат ГД Морозов Дмитрий Анатольевич, депутат ГД Онищенко Геннадий Григорьевич, депутат ГД Панина Елена Владимировна, депутат ГД Ресин Владимир Иосифович, депутат ГД Саблин Дмитрий Вадимович, депутат ГД Селиверстов Виктор Валентинович, депутат ГД Тетерин Иван Михайлович, депутат ГД Толстой Петр Олегович</a:t>
            </a:r>
            <a:br>
              <a:rPr lang="ru-RU" dirty="0"/>
            </a:br>
            <a:r>
              <a:rPr lang="ru-RU" b="1" dirty="0"/>
              <a:t>Комитеты:</a:t>
            </a:r>
            <a:r>
              <a:rPr lang="en-US" dirty="0"/>
              <a:t> </a:t>
            </a:r>
            <a:r>
              <a:rPr lang="ru-RU" dirty="0"/>
              <a:t>Комитет ГД по транспорту и строительству (ответственный), Комитет ГД по государственному строительству и законодательству (соисполнитель), Комитет ГД по жилищной политике и жилищно-коммунальному хозяйству (соисполнитель), Комитет ГД по природным ресурсам, собственности и земельным отношениям (соисполнитель), Комитет ГД по региональной политике и проблемам Севера и Дальнего Востока (соисполнитель), Комитет ГД по федеративному устройству и вопросам местного самоуправления (соисполнитель), Комитет ГД по транспорту и строительству (профильный)</a:t>
            </a:r>
            <a:endParaRPr lang="en-US" dirty="0"/>
          </a:p>
          <a:p>
            <a:pPr marL="0" indent="0">
              <a:buNone/>
            </a:pPr>
            <a:r>
              <a:rPr lang="ru-RU" b="1" dirty="0"/>
              <a:t>20 апреля принят в первом чтении</a:t>
            </a:r>
          </a:p>
          <a:p>
            <a:pPr marL="0" indent="0">
              <a:buNone/>
            </a:pPr>
            <a:r>
              <a:rPr lang="en-US" dirty="0"/>
              <a:t> </a:t>
            </a:r>
            <a:r>
              <a:rPr lang="ru-RU" dirty="0"/>
              <a:t>16 мая 2017 года было принято решение предложить изменить срок представления поправок </a:t>
            </a:r>
            <a:r>
              <a:rPr lang="en-US" dirty="0"/>
              <a:t>, 19 </a:t>
            </a:r>
            <a:r>
              <a:rPr lang="ru-RU" dirty="0"/>
              <a:t> мая срок продлили до  3 июня</a:t>
            </a:r>
          </a:p>
          <a:p>
            <a:pPr marL="0" indent="0">
              <a:buNone/>
            </a:pPr>
            <a:r>
              <a:rPr lang="ru-RU" dirty="0"/>
              <a:t>Парламентские  слушания -  6 июня?</a:t>
            </a:r>
          </a:p>
          <a:p>
            <a:pPr marL="0" indent="0">
              <a:buNone/>
            </a:pPr>
            <a:r>
              <a:rPr lang="ru-RU" dirty="0"/>
              <a:t>Второе чтение – 5 июля?</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898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Законопроект-компаньон</a:t>
            </a:r>
            <a:endParaRPr lang="en-US" dirty="0"/>
          </a:p>
        </p:txBody>
      </p:sp>
      <p:sp>
        <p:nvSpPr>
          <p:cNvPr id="3" name="Объект 2"/>
          <p:cNvSpPr>
            <a:spLocks noGrp="1"/>
          </p:cNvSpPr>
          <p:nvPr>
            <p:ph idx="1"/>
          </p:nvPr>
        </p:nvSpPr>
        <p:spPr/>
        <p:txBody>
          <a:bodyPr>
            <a:normAutofit fontScale="70000" lnSpcReduction="20000"/>
          </a:bodyPr>
          <a:lstStyle/>
          <a:p>
            <a:pPr marL="0" indent="0">
              <a:buNone/>
            </a:pPr>
            <a:r>
              <a:rPr lang="ru-RU" dirty="0">
                <a:hlinkClick r:id="rId2"/>
              </a:rPr>
              <a:t>122881-7 О внесении изменений в часть вторую Налогового кодекса Российской Федерации в связи с принятием Федерального закона "О внесении изменений в Закон Российской Федерации "О статусе столицы Российской Федерации" и отдельные законодательные акты Российской Федерации в части установления особенностей реновации жилищного фонда в столице Российской Федерации - городе федерального значения Москве"</a:t>
            </a:r>
            <a:endParaRPr lang="en-US" dirty="0"/>
          </a:p>
          <a:p>
            <a:pPr marL="0" indent="0">
              <a:buNone/>
            </a:pPr>
            <a:r>
              <a:rPr lang="ru-RU" b="1" dirty="0"/>
              <a:t>Дата внесения в ГД:</a:t>
            </a:r>
            <a:r>
              <a:rPr lang="en-US" dirty="0"/>
              <a:t> </a:t>
            </a:r>
            <a:r>
              <a:rPr lang="ru-RU" dirty="0"/>
              <a:t>14 марта 2017 года</a:t>
            </a:r>
            <a:br>
              <a:rPr lang="ru-RU" dirty="0"/>
            </a:br>
            <a:r>
              <a:rPr lang="ru-RU" b="1" dirty="0"/>
              <a:t>Инициатор:</a:t>
            </a:r>
            <a:r>
              <a:rPr lang="en-US" dirty="0"/>
              <a:t> </a:t>
            </a:r>
            <a:r>
              <a:rPr lang="ru-RU" dirty="0"/>
              <a:t>депутат ГД Гончар Николай Николаевич</a:t>
            </a:r>
            <a:br>
              <a:rPr lang="ru-RU" dirty="0"/>
            </a:br>
            <a:r>
              <a:rPr lang="ru-RU" b="1" dirty="0"/>
              <a:t>Комитеты:</a:t>
            </a:r>
            <a:r>
              <a:rPr lang="en-US" dirty="0"/>
              <a:t> </a:t>
            </a:r>
            <a:r>
              <a:rPr lang="ru-RU" dirty="0"/>
              <a:t>Комитет ГД по бюджету и налогам (профильный)</a:t>
            </a:r>
          </a:p>
          <a:p>
            <a:pPr marL="0" indent="0">
              <a:buNone/>
            </a:pPr>
            <a:r>
              <a:rPr lang="ru-RU" dirty="0"/>
              <a:t>Освобождение Фонда содействия реновации жилищного фонда от НДС и налога на прибыль, а граждан, получивших квартиры в собственность от Фонда – от НДФЛ</a:t>
            </a:r>
          </a:p>
          <a:p>
            <a:pPr marL="0" indent="0">
              <a:buNone/>
            </a:pPr>
            <a:endParaRPr lang="en-US" dirty="0"/>
          </a:p>
          <a:p>
            <a:endParaRPr lang="en-US" dirty="0"/>
          </a:p>
        </p:txBody>
      </p:sp>
    </p:spTree>
    <p:extLst>
      <p:ext uri="{BB962C8B-B14F-4D97-AF65-F5344CB8AC3E}">
        <p14:creationId xmlns:p14="http://schemas.microsoft.com/office/powerpoint/2010/main" val="275011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Законы-родители</a:t>
            </a:r>
            <a:endParaRPr lang="en-US" dirty="0"/>
          </a:p>
        </p:txBody>
      </p:sp>
      <p:sp>
        <p:nvSpPr>
          <p:cNvPr id="3" name="Объект 2"/>
          <p:cNvSpPr>
            <a:spLocks noGrp="1"/>
          </p:cNvSpPr>
          <p:nvPr>
            <p:ph idx="1"/>
          </p:nvPr>
        </p:nvSpPr>
        <p:spPr/>
        <p:txBody>
          <a:bodyPr>
            <a:normAutofit fontScale="77500" lnSpcReduction="20000"/>
          </a:bodyPr>
          <a:lstStyle/>
          <a:p>
            <a:pPr marL="0" indent="0">
              <a:buNone/>
            </a:pPr>
            <a:endParaRPr lang="en-US" dirty="0"/>
          </a:p>
          <a:p>
            <a:r>
              <a:rPr lang="ru-RU" dirty="0"/>
              <a:t>Федеральный закон "Об инновационном центре "</a:t>
            </a:r>
            <a:r>
              <a:rPr lang="ru-RU" dirty="0" err="1"/>
              <a:t>Сколково</a:t>
            </a:r>
            <a:r>
              <a:rPr lang="ru-RU" dirty="0"/>
              <a:t>" от 28.09.2010 N 244-ФЗ – экстерриториальность</a:t>
            </a:r>
          </a:p>
          <a:p>
            <a:r>
              <a:rPr lang="ru-RU" dirty="0"/>
              <a:t> Федеральный закон "Об организации и о проведении XXII Олимпийских зимних игр и XI </a:t>
            </a:r>
            <a:r>
              <a:rPr lang="ru-RU" dirty="0" err="1"/>
              <a:t>Паралимпийских</a:t>
            </a:r>
            <a:r>
              <a:rPr lang="ru-RU" dirty="0"/>
              <a:t> зимних игр 2014 года в городе Сочи, развитии города Сочи как горноклиматического курорта и внесении изменений в отдельные законодательные акты Российской Федерации" от 01.12.2007 N 310-ФЗ (редакция 2014 года) – немедленное исполнение решения суда, отсутствие выбора (но с выкупом), ГК «</a:t>
            </a:r>
            <a:r>
              <a:rPr lang="ru-RU" dirty="0" err="1"/>
              <a:t>Олимпстрой</a:t>
            </a:r>
            <a:r>
              <a:rPr lang="ru-RU" dirty="0"/>
              <a:t>»</a:t>
            </a:r>
          </a:p>
          <a:p>
            <a:endParaRPr lang="en-US" dirty="0"/>
          </a:p>
        </p:txBody>
      </p:sp>
    </p:spTree>
    <p:extLst>
      <p:ext uri="{BB962C8B-B14F-4D97-AF65-F5344CB8AC3E}">
        <p14:creationId xmlns:p14="http://schemas.microsoft.com/office/powerpoint/2010/main" val="344325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Фонд</a:t>
            </a:r>
            <a:endParaRPr lang="en-US" dirty="0"/>
          </a:p>
        </p:txBody>
      </p:sp>
      <p:sp>
        <p:nvSpPr>
          <p:cNvPr id="3" name="Объект 2"/>
          <p:cNvSpPr>
            <a:spLocks noGrp="1"/>
          </p:cNvSpPr>
          <p:nvPr>
            <p:ph idx="1"/>
          </p:nvPr>
        </p:nvSpPr>
        <p:spPr/>
        <p:txBody>
          <a:bodyPr>
            <a:normAutofit fontScale="85000" lnSpcReduction="20000"/>
          </a:bodyPr>
          <a:lstStyle/>
          <a:p>
            <a:pPr marL="0" indent="0" algn="ctr">
              <a:buNone/>
            </a:pPr>
            <a:r>
              <a:rPr lang="ru-RU" dirty="0"/>
              <a:t>В целях реализации решений о реновации, в том числе в целях сноса  многоквартирных домов, подлежащих сносу в соответствии с настоящим  Законом, строительства объектов капитального строительства, обеспечения жилищных прав граждан при реализации решений о реновации, а также в целях продажи жилых помещении в построенных в соответствии с настоящим Законом многоквартирных домах </a:t>
            </a:r>
          </a:p>
          <a:p>
            <a:pPr marL="0" indent="0" algn="ctr">
              <a:buNone/>
            </a:pPr>
            <a:r>
              <a:rPr lang="ru-RU" dirty="0"/>
              <a:t>городом Москвой </a:t>
            </a:r>
            <a:br>
              <a:rPr lang="ru-RU" dirty="0"/>
            </a:br>
            <a:r>
              <a:rPr lang="ru-RU" dirty="0"/>
              <a:t>создается фонд содействия реновации жилищного фонда в городе  Москве. </a:t>
            </a:r>
            <a:endParaRPr lang="en-US" dirty="0"/>
          </a:p>
        </p:txBody>
      </p:sp>
    </p:spTree>
    <p:extLst>
      <p:ext uri="{BB962C8B-B14F-4D97-AF65-F5344CB8AC3E}">
        <p14:creationId xmlns:p14="http://schemas.microsoft.com/office/powerpoint/2010/main" val="387081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Комитет ГД по </a:t>
            </a:r>
            <a:r>
              <a:rPr lang="ru-RU" dirty="0" err="1"/>
              <a:t>госстроительству</a:t>
            </a:r>
            <a:r>
              <a:rPr lang="ru-RU" dirty="0"/>
              <a:t> и законодательству</a:t>
            </a:r>
            <a:endParaRPr lang="en-US" dirty="0"/>
          </a:p>
        </p:txBody>
      </p:sp>
      <p:sp>
        <p:nvSpPr>
          <p:cNvPr id="3" name="Объект 2"/>
          <p:cNvSpPr>
            <a:spLocks noGrp="1"/>
          </p:cNvSpPr>
          <p:nvPr>
            <p:ph idx="1"/>
          </p:nvPr>
        </p:nvSpPr>
        <p:spPr/>
        <p:txBody>
          <a:bodyPr>
            <a:normAutofit fontScale="70000" lnSpcReduction="20000"/>
          </a:bodyPr>
          <a:lstStyle/>
          <a:p>
            <a:r>
              <a:rPr lang="ru-RU" dirty="0"/>
              <a:t>Гражданское законодательство основывается на признании равенства участников регулируемых им отношений, неприкосновенности собственности, свободы договора, недопустимости произвольного вмешательства кого-либо в частные дела, необходимости беспрепятственного осуществления гражданских прав, обеспечения восстановления нарушенных прав, их судебной защиты (ГК, </a:t>
            </a:r>
            <a:r>
              <a:rPr lang="ru-RU" dirty="0" err="1"/>
              <a:t>ст</a:t>
            </a:r>
            <a:r>
              <a:rPr lang="ru-RU" dirty="0"/>
              <a:t> 1.1) – нарушено все</a:t>
            </a:r>
          </a:p>
          <a:p>
            <a:r>
              <a:rPr lang="ru-RU" dirty="0"/>
              <a:t>Процедура изъятия для </a:t>
            </a:r>
            <a:r>
              <a:rPr lang="ru-RU" dirty="0" err="1"/>
              <a:t>госнужд</a:t>
            </a:r>
            <a:r>
              <a:rPr lang="ru-RU" dirty="0"/>
              <a:t> (ГК, ст.235) не используется – новый вид изъятия имущества</a:t>
            </a:r>
          </a:p>
          <a:p>
            <a:r>
              <a:rPr lang="ru-RU" dirty="0"/>
              <a:t>Равнозначность используется в ЖК только применительно к договору </a:t>
            </a:r>
            <a:r>
              <a:rPr lang="ru-RU" dirty="0" err="1"/>
              <a:t>соцнайма</a:t>
            </a:r>
            <a:endParaRPr lang="ru-RU" dirty="0"/>
          </a:p>
          <a:p>
            <a:r>
              <a:rPr lang="ru-RU" dirty="0"/>
              <a:t>Нарушено право на судебную защиту (ст.46 Конституции)</a:t>
            </a:r>
          </a:p>
          <a:p>
            <a:r>
              <a:rPr lang="ru-RU" dirty="0"/>
              <a:t>Нарушены конституционные гарантии собственности (ст. 35 – предварительное равноценное возмещение)</a:t>
            </a:r>
          </a:p>
          <a:p>
            <a:endParaRPr lang="ru-RU" dirty="0"/>
          </a:p>
          <a:p>
            <a:endParaRPr lang="en-US" dirty="0"/>
          </a:p>
        </p:txBody>
      </p:sp>
    </p:spTree>
    <p:extLst>
      <p:ext uri="{BB962C8B-B14F-4D97-AF65-F5344CB8AC3E}">
        <p14:creationId xmlns:p14="http://schemas.microsoft.com/office/powerpoint/2010/main" val="373523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1524000"/>
          </a:xfrm>
        </p:spPr>
        <p:txBody>
          <a:bodyPr>
            <a:normAutofit/>
          </a:bodyPr>
          <a:lstStyle/>
          <a:p>
            <a:r>
              <a:rPr lang="ru-RU" dirty="0"/>
              <a:t>Правовое управление ГД</a:t>
            </a:r>
            <a:endParaRPr lang="en-US" dirty="0"/>
          </a:p>
        </p:txBody>
      </p:sp>
      <p:sp>
        <p:nvSpPr>
          <p:cNvPr id="3" name="Объект 2"/>
          <p:cNvSpPr>
            <a:spLocks noGrp="1"/>
          </p:cNvSpPr>
          <p:nvPr>
            <p:ph idx="1"/>
          </p:nvPr>
        </p:nvSpPr>
        <p:spPr/>
        <p:txBody>
          <a:bodyPr>
            <a:normAutofit fontScale="92500" lnSpcReduction="20000"/>
          </a:bodyPr>
          <a:lstStyle/>
          <a:p>
            <a:r>
              <a:rPr lang="ru-RU" dirty="0"/>
              <a:t>Нет определения реновации</a:t>
            </a:r>
          </a:p>
          <a:p>
            <a:r>
              <a:rPr lang="ru-RU" dirty="0"/>
              <a:t>Слишком много полномочий у мэрии</a:t>
            </a:r>
          </a:p>
          <a:p>
            <a:r>
              <a:rPr lang="ru-RU" dirty="0"/>
              <a:t>Приоритет нормативных актов мэрии по отношению к федеральным законам ?</a:t>
            </a:r>
          </a:p>
          <a:p>
            <a:r>
              <a:rPr lang="ru-RU" dirty="0"/>
              <a:t>Некорректно отождествляется будущий Фонд и исполнительная власть Москвы</a:t>
            </a:r>
          </a:p>
          <a:p>
            <a:r>
              <a:rPr lang="ru-RU" dirty="0"/>
              <a:t>Механизм выселения не обеспечивает конституционные права граждан</a:t>
            </a:r>
          </a:p>
          <a:p>
            <a:r>
              <a:rPr lang="ru-RU" dirty="0"/>
              <a:t>Немедленное исполнение судебного решения о выселении неправомочно</a:t>
            </a:r>
          </a:p>
          <a:p>
            <a:endParaRPr lang="en-US" dirty="0"/>
          </a:p>
        </p:txBody>
      </p:sp>
    </p:spTree>
    <p:extLst>
      <p:ext uri="{BB962C8B-B14F-4D97-AF65-F5344CB8AC3E}">
        <p14:creationId xmlns:p14="http://schemas.microsoft.com/office/powerpoint/2010/main" val="5843154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TotalTime>
  <Words>1312</Words>
  <Application>Microsoft Office PowerPoint</Application>
  <PresentationFormat>Экран (4:3)</PresentationFormat>
  <Paragraphs>288</Paragraphs>
  <Slides>15</Slides>
  <Notes>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Times New Roman</vt:lpstr>
      <vt:lpstr>Тема Office</vt:lpstr>
      <vt:lpstr>Программа реновации в Москве призрачная собственность</vt:lpstr>
      <vt:lpstr>21 февраля 2017</vt:lpstr>
      <vt:lpstr>ГЛОССАРИЙ</vt:lpstr>
      <vt:lpstr>Законопроект</vt:lpstr>
      <vt:lpstr>Законопроект-компаньон</vt:lpstr>
      <vt:lpstr>Законы-родители</vt:lpstr>
      <vt:lpstr>Фонд</vt:lpstr>
      <vt:lpstr>Комитет ГД по госстроительству и законодательству</vt:lpstr>
      <vt:lpstr>Правовое управление ГД</vt:lpstr>
      <vt:lpstr>Правительство</vt:lpstr>
      <vt:lpstr>Впереди паровоза</vt:lpstr>
      <vt:lpstr>Химера (Якопо Лигоцци, 1547 – 1627)</vt:lpstr>
      <vt:lpstr>Жилищный кодекс. Раздел II. Право собственности и другие вещные права на жилые помещения</vt:lpstr>
      <vt:lpstr>Сэм Грин в 2011 году:</vt:lpstr>
      <vt:lpstr>Активизм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ГЛОССАРИЙ</dc:title>
  <dc:creator>admin</dc:creator>
  <cp:lastModifiedBy>Russia EPPA</cp:lastModifiedBy>
  <cp:revision>25</cp:revision>
  <dcterms:created xsi:type="dcterms:W3CDTF">2017-05-17T13:46:08Z</dcterms:created>
  <dcterms:modified xsi:type="dcterms:W3CDTF">2017-05-22T13:31:34Z</dcterms:modified>
</cp:coreProperties>
</file>