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8" r:id="rId3"/>
    <p:sldId id="269" r:id="rId4"/>
    <p:sldId id="257" r:id="rId5"/>
    <p:sldId id="260" r:id="rId6"/>
    <p:sldId id="266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51A8FF"/>
    <a:srgbClr val="92D1FF"/>
    <a:srgbClr val="9C9EFF"/>
    <a:srgbClr val="2F86F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44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4C5D11-8FEB-7447-9226-B66577A3F3F3}" type="datetimeFigureOut">
              <a:rPr lang="en-US" smtClean="0"/>
              <a:pPr/>
              <a:t>5/19/12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097EFBC-8F22-B545-A0CF-41293505F8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800" y="1213804"/>
            <a:ext cx="4275701" cy="1904741"/>
          </a:xfrm>
        </p:spPr>
        <p:txBody>
          <a:bodyPr anchor="ctr">
            <a:no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Rockwell (Headings)"/>
                <a:cs typeface="Rockwell (Headings)"/>
              </a:rPr>
              <a:t>Демократический дрейф к свободе</a:t>
            </a:r>
            <a:endParaRPr lang="en-US" sz="3200" dirty="0">
              <a:solidFill>
                <a:schemeClr val="bg1"/>
              </a:solidFill>
              <a:latin typeface="Rockwell (Headings)"/>
              <a:cs typeface="Rockwell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8801" y="5322069"/>
            <a:ext cx="4470400" cy="989083"/>
          </a:xfrm>
        </p:spPr>
        <p:txBody>
          <a:bodyPr>
            <a:normAutofit fontScale="92500"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Раквиашвили Александр</a:t>
            </a:r>
          </a:p>
          <a:p>
            <a:r>
              <a:rPr lang="ru-RU" dirty="0" smtClean="0"/>
              <a:t>к.э.н., доцент кафедры политической экономиии экономического факультета МГУ имени М.В. Ломоносова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Демократия и рыночная экономика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353721" cy="4876800"/>
          </a:xfrm>
        </p:spPr>
        <p:txBody>
          <a:bodyPr>
            <a:normAutofit/>
          </a:bodyPr>
          <a:lstStyle/>
          <a:p>
            <a:r>
              <a:rPr lang="ru-RU" dirty="0" smtClean="0"/>
              <a:t>Несоответствие «выгод» и «издержек»</a:t>
            </a:r>
            <a:endParaRPr lang="en-US" dirty="0" smtClean="0"/>
          </a:p>
          <a:p>
            <a:r>
              <a:rPr lang="ru-RU" dirty="0" smtClean="0"/>
              <a:t>Неподконтрольность избранного политика</a:t>
            </a:r>
          </a:p>
          <a:p>
            <a:r>
              <a:rPr lang="ru-RU" dirty="0" smtClean="0"/>
              <a:t>Низкие издержки голосования </a:t>
            </a:r>
          </a:p>
          <a:p>
            <a:r>
              <a:rPr lang="ru-RU" dirty="0" smtClean="0"/>
              <a:t>Низкая вероятность «решающего голоса»</a:t>
            </a:r>
          </a:p>
          <a:p>
            <a:r>
              <a:rPr lang="ru-RU" dirty="0" smtClean="0"/>
              <a:t>Политико-экономический цикл</a:t>
            </a:r>
          </a:p>
          <a:p>
            <a:r>
              <a:rPr lang="ru-RU" dirty="0" smtClean="0"/>
              <a:t>Лоббизм</a:t>
            </a:r>
          </a:p>
          <a:p>
            <a:r>
              <a:rPr lang="ru-RU" dirty="0" smtClean="0"/>
              <a:t>Несоответствие «голосования» и «общественного мнения»</a:t>
            </a:r>
          </a:p>
          <a:p>
            <a:r>
              <a:rPr lang="ru-RU" dirty="0" smtClean="0"/>
              <a:t>Чрезмерная роль «пассивных избирателей»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0009" y="1415534"/>
            <a:ext cx="39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</a:rPr>
              <a:t>1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демократии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87680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Избиратель отдает больше, чем один голос</a:t>
            </a:r>
          </a:p>
          <a:p>
            <a:pPr lvl="0"/>
            <a:r>
              <a:rPr lang="ru-RU" dirty="0" smtClean="0"/>
              <a:t>Сложные процедуры распределения голосов</a:t>
            </a:r>
            <a:endParaRPr lang="ru-RU" dirty="0"/>
          </a:p>
          <a:p>
            <a:pPr lvl="0"/>
            <a:r>
              <a:rPr lang="ru-RU" dirty="0"/>
              <a:t>Правило квалифицированного большинства</a:t>
            </a:r>
          </a:p>
          <a:p>
            <a:pPr lvl="0"/>
            <a:r>
              <a:rPr lang="ru-RU" dirty="0"/>
              <a:t>Избирательный ценз</a:t>
            </a:r>
          </a:p>
          <a:p>
            <a:pPr lvl="0"/>
            <a:r>
              <a:rPr lang="ru-RU" dirty="0"/>
              <a:t>Плата за голос</a:t>
            </a:r>
          </a:p>
          <a:p>
            <a:pPr lvl="0"/>
            <a:r>
              <a:rPr lang="ru-RU" dirty="0"/>
              <a:t>Усложнение процедуры голосования</a:t>
            </a:r>
          </a:p>
          <a:p>
            <a:pPr lvl="0"/>
            <a:r>
              <a:rPr lang="ru-RU" dirty="0"/>
              <a:t>Правило </a:t>
            </a:r>
            <a:r>
              <a:rPr lang="ru-RU" dirty="0" err="1"/>
              <a:t>Викселя</a:t>
            </a:r>
            <a:endParaRPr lang="ru-RU" dirty="0"/>
          </a:p>
          <a:p>
            <a:pPr lvl="0"/>
            <a:r>
              <a:rPr lang="ru-RU" dirty="0" smtClean="0"/>
              <a:t>Временные </a:t>
            </a:r>
            <a:r>
              <a:rPr lang="ru-RU" dirty="0"/>
              <a:t>ограничения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60009" y="1415534"/>
            <a:ext cx="39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bg1"/>
                </a:solidFill>
              </a:rPr>
              <a:t>2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16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Демократия</a:t>
            </a:r>
            <a:r>
              <a:rPr lang="ru-RU" dirty="0"/>
              <a:t>,</a:t>
            </a:r>
            <a:r>
              <a:rPr lang="ru-RU" dirty="0" smtClean="0"/>
              <a:t> легитимность и власть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Легитимность без демократии: сакрализация и пассивная опора на мнение большинства</a:t>
            </a:r>
          </a:p>
          <a:p>
            <a:r>
              <a:rPr lang="ru-RU" dirty="0" smtClean="0"/>
              <a:t>Демократия как процедура и процесс </a:t>
            </a:r>
          </a:p>
          <a:p>
            <a:endParaRPr lang="ru-RU" dirty="0" smtClean="0"/>
          </a:p>
          <a:p>
            <a:endParaRPr lang="ru-RU" dirty="0" smtClean="0"/>
          </a:p>
          <a:p>
            <a:pPr lvl="0"/>
            <a:r>
              <a:rPr lang="ru-RU" dirty="0" smtClean="0"/>
              <a:t>Отсутствие прав собственности</a:t>
            </a:r>
            <a:endParaRPr lang="ru-RU" dirty="0" smtClean="0"/>
          </a:p>
          <a:p>
            <a:pPr lvl="0"/>
            <a:r>
              <a:rPr lang="ru-RU" dirty="0" smtClean="0"/>
              <a:t>Блокировка эволюционного развития</a:t>
            </a:r>
            <a:endParaRPr lang="ru-RU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0009" y="1415534"/>
            <a:ext cx="39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 smtClean="0">
                <a:solidFill>
                  <a:schemeClr val="bg1"/>
                </a:solidFill>
              </a:rPr>
              <a:t>3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Демократический дрейф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Активный дрейф – смещение программ политических партий в ответ на изменения в предпочтениях избирателей</a:t>
            </a:r>
          </a:p>
          <a:p>
            <a:endParaRPr lang="ru-RU" dirty="0" smtClean="0"/>
          </a:p>
          <a:p>
            <a:r>
              <a:rPr lang="ru-RU" dirty="0" smtClean="0"/>
              <a:t>Пассивный дрейф – смещение программ политических партий при стабильных предпочтениях избирателей.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0009" y="1415534"/>
            <a:ext cx="39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bg1"/>
                </a:solidFill>
              </a:rPr>
              <a:t>4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Демократический дрейф</a:t>
            </a:r>
            <a:r>
              <a:rPr lang="en-US" dirty="0" smtClean="0"/>
              <a:t> (N=5)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0009" y="1415534"/>
            <a:ext cx="39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 smtClean="0">
                <a:solidFill>
                  <a:schemeClr val="bg1"/>
                </a:solidFill>
              </a:rPr>
              <a:t>5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887" y="4485678"/>
            <a:ext cx="7556313" cy="158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ouble Bracket 9"/>
          <p:cNvSpPr/>
          <p:nvPr/>
        </p:nvSpPr>
        <p:spPr>
          <a:xfrm>
            <a:off x="3733126" y="1968500"/>
            <a:ext cx="347765" cy="2517178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09066" y="2673081"/>
            <a:ext cx="3039180" cy="1814185"/>
          </a:xfrm>
          <a:custGeom>
            <a:avLst/>
            <a:gdLst>
              <a:gd name="connsiteX0" fmla="*/ 0 w 3039180"/>
              <a:gd name="connsiteY0" fmla="*/ 1814185 h 1814185"/>
              <a:gd name="connsiteX1" fmla="*/ 241925 w 3039180"/>
              <a:gd name="connsiteY1" fmla="*/ 1783949 h 1814185"/>
              <a:gd name="connsiteX2" fmla="*/ 332647 w 3039180"/>
              <a:gd name="connsiteY2" fmla="*/ 1753713 h 1814185"/>
              <a:gd name="connsiteX3" fmla="*/ 468729 w 3039180"/>
              <a:gd name="connsiteY3" fmla="*/ 1678122 h 1814185"/>
              <a:gd name="connsiteX4" fmla="*/ 514090 w 3039180"/>
              <a:gd name="connsiteY4" fmla="*/ 1647885 h 1814185"/>
              <a:gd name="connsiteX5" fmla="*/ 574572 w 3039180"/>
              <a:gd name="connsiteY5" fmla="*/ 1587412 h 1814185"/>
              <a:gd name="connsiteX6" fmla="*/ 650173 w 3039180"/>
              <a:gd name="connsiteY6" fmla="*/ 1496703 h 1814185"/>
              <a:gd name="connsiteX7" fmla="*/ 695534 w 3039180"/>
              <a:gd name="connsiteY7" fmla="*/ 1451348 h 1814185"/>
              <a:gd name="connsiteX8" fmla="*/ 756015 w 3039180"/>
              <a:gd name="connsiteY8" fmla="*/ 1360639 h 1814185"/>
              <a:gd name="connsiteX9" fmla="*/ 771135 w 3039180"/>
              <a:gd name="connsiteY9" fmla="*/ 1315284 h 1814185"/>
              <a:gd name="connsiteX10" fmla="*/ 816496 w 3039180"/>
              <a:gd name="connsiteY10" fmla="*/ 1300166 h 1814185"/>
              <a:gd name="connsiteX11" fmla="*/ 876978 w 3039180"/>
              <a:gd name="connsiteY11" fmla="*/ 1209457 h 1814185"/>
              <a:gd name="connsiteX12" fmla="*/ 952579 w 3039180"/>
              <a:gd name="connsiteY12" fmla="*/ 1118748 h 1814185"/>
              <a:gd name="connsiteX13" fmla="*/ 967699 w 3039180"/>
              <a:gd name="connsiteY13" fmla="*/ 1073393 h 1814185"/>
              <a:gd name="connsiteX14" fmla="*/ 1088662 w 3039180"/>
              <a:gd name="connsiteY14" fmla="*/ 967565 h 1814185"/>
              <a:gd name="connsiteX15" fmla="*/ 1149143 w 3039180"/>
              <a:gd name="connsiteY15" fmla="*/ 876856 h 1814185"/>
              <a:gd name="connsiteX16" fmla="*/ 1194504 w 3039180"/>
              <a:gd name="connsiteY16" fmla="*/ 816383 h 1814185"/>
              <a:gd name="connsiteX17" fmla="*/ 1360827 w 3039180"/>
              <a:gd name="connsiteY17" fmla="*/ 665201 h 1814185"/>
              <a:gd name="connsiteX18" fmla="*/ 1421308 w 3039180"/>
              <a:gd name="connsiteY18" fmla="*/ 574492 h 1814185"/>
              <a:gd name="connsiteX19" fmla="*/ 1436429 w 3039180"/>
              <a:gd name="connsiteY19" fmla="*/ 529137 h 1814185"/>
              <a:gd name="connsiteX20" fmla="*/ 1466669 w 3039180"/>
              <a:gd name="connsiteY20" fmla="*/ 468664 h 1814185"/>
              <a:gd name="connsiteX21" fmla="*/ 1512030 w 3039180"/>
              <a:gd name="connsiteY21" fmla="*/ 423310 h 1814185"/>
              <a:gd name="connsiteX22" fmla="*/ 1557391 w 3039180"/>
              <a:gd name="connsiteY22" fmla="*/ 332600 h 1814185"/>
              <a:gd name="connsiteX23" fmla="*/ 1602752 w 3039180"/>
              <a:gd name="connsiteY23" fmla="*/ 302364 h 1814185"/>
              <a:gd name="connsiteX24" fmla="*/ 1693474 w 3039180"/>
              <a:gd name="connsiteY24" fmla="*/ 211655 h 1814185"/>
              <a:gd name="connsiteX25" fmla="*/ 1723714 w 3039180"/>
              <a:gd name="connsiteY25" fmla="*/ 166300 h 1814185"/>
              <a:gd name="connsiteX26" fmla="*/ 1814436 w 3039180"/>
              <a:gd name="connsiteY26" fmla="*/ 105827 h 1814185"/>
              <a:gd name="connsiteX27" fmla="*/ 1905158 w 3039180"/>
              <a:gd name="connsiteY27" fmla="*/ 60473 h 1814185"/>
              <a:gd name="connsiteX28" fmla="*/ 1950519 w 3039180"/>
              <a:gd name="connsiteY28" fmla="*/ 30236 h 1814185"/>
              <a:gd name="connsiteX29" fmla="*/ 2071481 w 3039180"/>
              <a:gd name="connsiteY29" fmla="*/ 0 h 1814185"/>
              <a:gd name="connsiteX30" fmla="*/ 2268045 w 3039180"/>
              <a:gd name="connsiteY30" fmla="*/ 15118 h 1814185"/>
              <a:gd name="connsiteX31" fmla="*/ 2404128 w 3039180"/>
              <a:gd name="connsiteY31" fmla="*/ 60473 h 1814185"/>
              <a:gd name="connsiteX32" fmla="*/ 2449488 w 3039180"/>
              <a:gd name="connsiteY32" fmla="*/ 75591 h 1814185"/>
              <a:gd name="connsiteX33" fmla="*/ 2555331 w 3039180"/>
              <a:gd name="connsiteY33" fmla="*/ 120945 h 1814185"/>
              <a:gd name="connsiteX34" fmla="*/ 2615812 w 3039180"/>
              <a:gd name="connsiteY34" fmla="*/ 151182 h 1814185"/>
              <a:gd name="connsiteX35" fmla="*/ 2661173 w 3039180"/>
              <a:gd name="connsiteY35" fmla="*/ 181418 h 1814185"/>
              <a:gd name="connsiteX36" fmla="*/ 2706534 w 3039180"/>
              <a:gd name="connsiteY36" fmla="*/ 196537 h 1814185"/>
              <a:gd name="connsiteX37" fmla="*/ 2736774 w 3039180"/>
              <a:gd name="connsiteY37" fmla="*/ 241891 h 1814185"/>
              <a:gd name="connsiteX38" fmla="*/ 2872857 w 3039180"/>
              <a:gd name="connsiteY38" fmla="*/ 317482 h 1814185"/>
              <a:gd name="connsiteX39" fmla="*/ 2918218 w 3039180"/>
              <a:gd name="connsiteY39" fmla="*/ 362837 h 1814185"/>
              <a:gd name="connsiteX40" fmla="*/ 2963579 w 3039180"/>
              <a:gd name="connsiteY40" fmla="*/ 377955 h 1814185"/>
              <a:gd name="connsiteX41" fmla="*/ 3008939 w 3039180"/>
              <a:gd name="connsiteY41" fmla="*/ 408192 h 1814185"/>
              <a:gd name="connsiteX42" fmla="*/ 3039180 w 3039180"/>
              <a:gd name="connsiteY42" fmla="*/ 423310 h 181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039180" h="1814185">
                <a:moveTo>
                  <a:pt x="0" y="1814185"/>
                </a:moveTo>
                <a:cubicBezTo>
                  <a:pt x="52576" y="1808928"/>
                  <a:pt x="179398" y="1799578"/>
                  <a:pt x="241925" y="1783949"/>
                </a:cubicBezTo>
                <a:cubicBezTo>
                  <a:pt x="272850" y="1776219"/>
                  <a:pt x="332647" y="1753713"/>
                  <a:pt x="332647" y="1753713"/>
                </a:cubicBezTo>
                <a:cubicBezTo>
                  <a:pt x="436631" y="1684400"/>
                  <a:pt x="388890" y="1704731"/>
                  <a:pt x="468729" y="1678122"/>
                </a:cubicBezTo>
                <a:cubicBezTo>
                  <a:pt x="483849" y="1668043"/>
                  <a:pt x="502737" y="1662074"/>
                  <a:pt x="514090" y="1647885"/>
                </a:cubicBezTo>
                <a:cubicBezTo>
                  <a:pt x="572740" y="1574583"/>
                  <a:pt x="475600" y="1620397"/>
                  <a:pt x="574572" y="1587412"/>
                </a:cubicBezTo>
                <a:cubicBezTo>
                  <a:pt x="707094" y="1454908"/>
                  <a:pt x="544917" y="1622992"/>
                  <a:pt x="650173" y="1496703"/>
                </a:cubicBezTo>
                <a:cubicBezTo>
                  <a:pt x="663863" y="1480278"/>
                  <a:pt x="682406" y="1468225"/>
                  <a:pt x="695534" y="1451348"/>
                </a:cubicBezTo>
                <a:cubicBezTo>
                  <a:pt x="717847" y="1422664"/>
                  <a:pt x="744522" y="1395115"/>
                  <a:pt x="756015" y="1360639"/>
                </a:cubicBezTo>
                <a:cubicBezTo>
                  <a:pt x="761055" y="1345521"/>
                  <a:pt x="759866" y="1326552"/>
                  <a:pt x="771135" y="1315284"/>
                </a:cubicBezTo>
                <a:cubicBezTo>
                  <a:pt x="782406" y="1304015"/>
                  <a:pt x="801376" y="1305205"/>
                  <a:pt x="816496" y="1300166"/>
                </a:cubicBezTo>
                <a:cubicBezTo>
                  <a:pt x="843070" y="1220459"/>
                  <a:pt x="814054" y="1284956"/>
                  <a:pt x="876978" y="1209457"/>
                </a:cubicBezTo>
                <a:cubicBezTo>
                  <a:pt x="982226" y="1083175"/>
                  <a:pt x="820063" y="1251244"/>
                  <a:pt x="952579" y="1118748"/>
                </a:cubicBezTo>
                <a:cubicBezTo>
                  <a:pt x="957619" y="1103630"/>
                  <a:pt x="957743" y="1085836"/>
                  <a:pt x="967699" y="1073393"/>
                </a:cubicBezTo>
                <a:cubicBezTo>
                  <a:pt x="1040922" y="981877"/>
                  <a:pt x="1003723" y="1137420"/>
                  <a:pt x="1088662" y="967565"/>
                </a:cubicBezTo>
                <a:cubicBezTo>
                  <a:pt x="1143529" y="857845"/>
                  <a:pt x="1091421" y="946113"/>
                  <a:pt x="1149143" y="876856"/>
                </a:cubicBezTo>
                <a:cubicBezTo>
                  <a:pt x="1165276" y="857499"/>
                  <a:pt x="1177552" y="835027"/>
                  <a:pt x="1194504" y="816383"/>
                </a:cubicBezTo>
                <a:cubicBezTo>
                  <a:pt x="1282832" y="719235"/>
                  <a:pt x="1278278" y="727105"/>
                  <a:pt x="1360827" y="665201"/>
                </a:cubicBezTo>
                <a:cubicBezTo>
                  <a:pt x="1396778" y="557364"/>
                  <a:pt x="1345802" y="687735"/>
                  <a:pt x="1421308" y="574492"/>
                </a:cubicBezTo>
                <a:cubicBezTo>
                  <a:pt x="1430149" y="561233"/>
                  <a:pt x="1430151" y="543785"/>
                  <a:pt x="1436429" y="529137"/>
                </a:cubicBezTo>
                <a:cubicBezTo>
                  <a:pt x="1445308" y="508422"/>
                  <a:pt x="1453568" y="487003"/>
                  <a:pt x="1466669" y="468664"/>
                </a:cubicBezTo>
                <a:cubicBezTo>
                  <a:pt x="1479098" y="451266"/>
                  <a:pt x="1496910" y="438428"/>
                  <a:pt x="1512030" y="423310"/>
                </a:cubicBezTo>
                <a:cubicBezTo>
                  <a:pt x="1524328" y="386420"/>
                  <a:pt x="1528079" y="361907"/>
                  <a:pt x="1557391" y="332600"/>
                </a:cubicBezTo>
                <a:cubicBezTo>
                  <a:pt x="1570241" y="319752"/>
                  <a:pt x="1589170" y="314436"/>
                  <a:pt x="1602752" y="302364"/>
                </a:cubicBezTo>
                <a:cubicBezTo>
                  <a:pt x="1634716" y="273956"/>
                  <a:pt x="1669751" y="247235"/>
                  <a:pt x="1693474" y="211655"/>
                </a:cubicBezTo>
                <a:cubicBezTo>
                  <a:pt x="1703554" y="196537"/>
                  <a:pt x="1710038" y="178265"/>
                  <a:pt x="1723714" y="166300"/>
                </a:cubicBezTo>
                <a:cubicBezTo>
                  <a:pt x="1751067" y="142370"/>
                  <a:pt x="1784195" y="125985"/>
                  <a:pt x="1814436" y="105827"/>
                </a:cubicBezTo>
                <a:cubicBezTo>
                  <a:pt x="1873058" y="66752"/>
                  <a:pt x="1842559" y="81336"/>
                  <a:pt x="1905158" y="60473"/>
                </a:cubicBezTo>
                <a:cubicBezTo>
                  <a:pt x="1920278" y="50394"/>
                  <a:pt x="1934265" y="38362"/>
                  <a:pt x="1950519" y="30236"/>
                </a:cubicBezTo>
                <a:cubicBezTo>
                  <a:pt x="1981514" y="14741"/>
                  <a:pt x="2042729" y="5750"/>
                  <a:pt x="2071481" y="0"/>
                </a:cubicBezTo>
                <a:cubicBezTo>
                  <a:pt x="2137002" y="5039"/>
                  <a:pt x="2203134" y="4870"/>
                  <a:pt x="2268045" y="15118"/>
                </a:cubicBezTo>
                <a:cubicBezTo>
                  <a:pt x="2268060" y="15120"/>
                  <a:pt x="2381440" y="52911"/>
                  <a:pt x="2404128" y="60473"/>
                </a:cubicBezTo>
                <a:cubicBezTo>
                  <a:pt x="2419248" y="65512"/>
                  <a:pt x="2436226" y="66751"/>
                  <a:pt x="2449488" y="75591"/>
                </a:cubicBezTo>
                <a:cubicBezTo>
                  <a:pt x="2512141" y="117353"/>
                  <a:pt x="2477220" y="101420"/>
                  <a:pt x="2555331" y="120945"/>
                </a:cubicBezTo>
                <a:cubicBezTo>
                  <a:pt x="2575491" y="131024"/>
                  <a:pt x="2596242" y="140000"/>
                  <a:pt x="2615812" y="151182"/>
                </a:cubicBezTo>
                <a:cubicBezTo>
                  <a:pt x="2631590" y="160197"/>
                  <a:pt x="2644919" y="173292"/>
                  <a:pt x="2661173" y="181418"/>
                </a:cubicBezTo>
                <a:cubicBezTo>
                  <a:pt x="2675429" y="188545"/>
                  <a:pt x="2691414" y="191497"/>
                  <a:pt x="2706534" y="196537"/>
                </a:cubicBezTo>
                <a:cubicBezTo>
                  <a:pt x="2716614" y="211655"/>
                  <a:pt x="2723099" y="229927"/>
                  <a:pt x="2736774" y="241891"/>
                </a:cubicBezTo>
                <a:cubicBezTo>
                  <a:pt x="2800765" y="297875"/>
                  <a:pt x="2810556" y="296718"/>
                  <a:pt x="2872857" y="317482"/>
                </a:cubicBezTo>
                <a:cubicBezTo>
                  <a:pt x="2887977" y="332600"/>
                  <a:pt x="2900426" y="350978"/>
                  <a:pt x="2918218" y="362837"/>
                </a:cubicBezTo>
                <a:cubicBezTo>
                  <a:pt x="2931480" y="371677"/>
                  <a:pt x="2949323" y="370828"/>
                  <a:pt x="2963579" y="377955"/>
                </a:cubicBezTo>
                <a:cubicBezTo>
                  <a:pt x="2979832" y="386081"/>
                  <a:pt x="2993357" y="398844"/>
                  <a:pt x="3008939" y="408192"/>
                </a:cubicBezTo>
                <a:cubicBezTo>
                  <a:pt x="3018603" y="413990"/>
                  <a:pt x="3029100" y="418271"/>
                  <a:pt x="3039180" y="423310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080893" y="2201942"/>
            <a:ext cx="3492789" cy="2285324"/>
          </a:xfrm>
          <a:custGeom>
            <a:avLst/>
            <a:gdLst>
              <a:gd name="connsiteX0" fmla="*/ 0 w 3492789"/>
              <a:gd name="connsiteY0" fmla="*/ 891975 h 2285324"/>
              <a:gd name="connsiteX1" fmla="*/ 105842 w 3492789"/>
              <a:gd name="connsiteY1" fmla="*/ 876856 h 2285324"/>
              <a:gd name="connsiteX2" fmla="*/ 257045 w 3492789"/>
              <a:gd name="connsiteY2" fmla="*/ 861738 h 2285324"/>
              <a:gd name="connsiteX3" fmla="*/ 347767 w 3492789"/>
              <a:gd name="connsiteY3" fmla="*/ 831502 h 2285324"/>
              <a:gd name="connsiteX4" fmla="*/ 393128 w 3492789"/>
              <a:gd name="connsiteY4" fmla="*/ 816383 h 2285324"/>
              <a:gd name="connsiteX5" fmla="*/ 514090 w 3492789"/>
              <a:gd name="connsiteY5" fmla="*/ 801265 h 2285324"/>
              <a:gd name="connsiteX6" fmla="*/ 574572 w 3492789"/>
              <a:gd name="connsiteY6" fmla="*/ 771029 h 2285324"/>
              <a:gd name="connsiteX7" fmla="*/ 695534 w 3492789"/>
              <a:gd name="connsiteY7" fmla="*/ 740792 h 2285324"/>
              <a:gd name="connsiteX8" fmla="*/ 786256 w 3492789"/>
              <a:gd name="connsiteY8" fmla="*/ 695438 h 2285324"/>
              <a:gd name="connsiteX9" fmla="*/ 861857 w 3492789"/>
              <a:gd name="connsiteY9" fmla="*/ 619847 h 2285324"/>
              <a:gd name="connsiteX10" fmla="*/ 937459 w 3492789"/>
              <a:gd name="connsiteY10" fmla="*/ 544256 h 2285324"/>
              <a:gd name="connsiteX11" fmla="*/ 997940 w 3492789"/>
              <a:gd name="connsiteY11" fmla="*/ 483783 h 2285324"/>
              <a:gd name="connsiteX12" fmla="*/ 1073541 w 3492789"/>
              <a:gd name="connsiteY12" fmla="*/ 423310 h 2285324"/>
              <a:gd name="connsiteX13" fmla="*/ 1149143 w 3492789"/>
              <a:gd name="connsiteY13" fmla="*/ 347719 h 2285324"/>
              <a:gd name="connsiteX14" fmla="*/ 1194504 w 3492789"/>
              <a:gd name="connsiteY14" fmla="*/ 317482 h 2285324"/>
              <a:gd name="connsiteX15" fmla="*/ 1285226 w 3492789"/>
              <a:gd name="connsiteY15" fmla="*/ 241891 h 2285324"/>
              <a:gd name="connsiteX16" fmla="*/ 1345707 w 3492789"/>
              <a:gd name="connsiteY16" fmla="*/ 166300 h 2285324"/>
              <a:gd name="connsiteX17" fmla="*/ 1375947 w 3492789"/>
              <a:gd name="connsiteY17" fmla="*/ 120946 h 2285324"/>
              <a:gd name="connsiteX18" fmla="*/ 1466669 w 3492789"/>
              <a:gd name="connsiteY18" fmla="*/ 90709 h 2285324"/>
              <a:gd name="connsiteX19" fmla="*/ 1512030 w 3492789"/>
              <a:gd name="connsiteY19" fmla="*/ 60473 h 2285324"/>
              <a:gd name="connsiteX20" fmla="*/ 1602752 w 3492789"/>
              <a:gd name="connsiteY20" fmla="*/ 30236 h 2285324"/>
              <a:gd name="connsiteX21" fmla="*/ 1708594 w 3492789"/>
              <a:gd name="connsiteY21" fmla="*/ 0 h 2285324"/>
              <a:gd name="connsiteX22" fmla="*/ 1995879 w 3492789"/>
              <a:gd name="connsiteY22" fmla="*/ 15118 h 2285324"/>
              <a:gd name="connsiteX23" fmla="*/ 2041240 w 3492789"/>
              <a:gd name="connsiteY23" fmla="*/ 30236 h 2285324"/>
              <a:gd name="connsiteX24" fmla="*/ 2177323 w 3492789"/>
              <a:gd name="connsiteY24" fmla="*/ 60473 h 2285324"/>
              <a:gd name="connsiteX25" fmla="*/ 2252925 w 3492789"/>
              <a:gd name="connsiteY25" fmla="*/ 120946 h 2285324"/>
              <a:gd name="connsiteX26" fmla="*/ 2343646 w 3492789"/>
              <a:gd name="connsiteY26" fmla="*/ 181418 h 2285324"/>
              <a:gd name="connsiteX27" fmla="*/ 2434368 w 3492789"/>
              <a:gd name="connsiteY27" fmla="*/ 226773 h 2285324"/>
              <a:gd name="connsiteX28" fmla="*/ 2494849 w 3492789"/>
              <a:gd name="connsiteY28" fmla="*/ 317482 h 2285324"/>
              <a:gd name="connsiteX29" fmla="*/ 2525090 w 3492789"/>
              <a:gd name="connsiteY29" fmla="*/ 362837 h 2285324"/>
              <a:gd name="connsiteX30" fmla="*/ 2570451 w 3492789"/>
              <a:gd name="connsiteY30" fmla="*/ 408192 h 2285324"/>
              <a:gd name="connsiteX31" fmla="*/ 2600691 w 3492789"/>
              <a:gd name="connsiteY31" fmla="*/ 453546 h 2285324"/>
              <a:gd name="connsiteX32" fmla="*/ 2676293 w 3492789"/>
              <a:gd name="connsiteY32" fmla="*/ 514019 h 2285324"/>
              <a:gd name="connsiteX33" fmla="*/ 2721654 w 3492789"/>
              <a:gd name="connsiteY33" fmla="*/ 559374 h 2285324"/>
              <a:gd name="connsiteX34" fmla="*/ 2736774 w 3492789"/>
              <a:gd name="connsiteY34" fmla="*/ 604728 h 2285324"/>
              <a:gd name="connsiteX35" fmla="*/ 2797255 w 3492789"/>
              <a:gd name="connsiteY35" fmla="*/ 680320 h 2285324"/>
              <a:gd name="connsiteX36" fmla="*/ 2827496 w 3492789"/>
              <a:gd name="connsiteY36" fmla="*/ 771029 h 2285324"/>
              <a:gd name="connsiteX37" fmla="*/ 2857736 w 3492789"/>
              <a:gd name="connsiteY37" fmla="*/ 816383 h 2285324"/>
              <a:gd name="connsiteX38" fmla="*/ 2918218 w 3492789"/>
              <a:gd name="connsiteY38" fmla="*/ 952447 h 2285324"/>
              <a:gd name="connsiteX39" fmla="*/ 2963579 w 3492789"/>
              <a:gd name="connsiteY39" fmla="*/ 1043157 h 2285324"/>
              <a:gd name="connsiteX40" fmla="*/ 3008939 w 3492789"/>
              <a:gd name="connsiteY40" fmla="*/ 1073393 h 2285324"/>
              <a:gd name="connsiteX41" fmla="*/ 3024060 w 3492789"/>
              <a:gd name="connsiteY41" fmla="*/ 1133866 h 2285324"/>
              <a:gd name="connsiteX42" fmla="*/ 3084541 w 3492789"/>
              <a:gd name="connsiteY42" fmla="*/ 1224575 h 2285324"/>
              <a:gd name="connsiteX43" fmla="*/ 3099661 w 3492789"/>
              <a:gd name="connsiteY43" fmla="*/ 1269930 h 2285324"/>
              <a:gd name="connsiteX44" fmla="*/ 3114782 w 3492789"/>
              <a:gd name="connsiteY44" fmla="*/ 1330403 h 2285324"/>
              <a:gd name="connsiteX45" fmla="*/ 3145022 w 3492789"/>
              <a:gd name="connsiteY45" fmla="*/ 1375757 h 2285324"/>
              <a:gd name="connsiteX46" fmla="*/ 3175263 w 3492789"/>
              <a:gd name="connsiteY46" fmla="*/ 1481585 h 2285324"/>
              <a:gd name="connsiteX47" fmla="*/ 3205503 w 3492789"/>
              <a:gd name="connsiteY47" fmla="*/ 1572294 h 2285324"/>
              <a:gd name="connsiteX48" fmla="*/ 3220624 w 3492789"/>
              <a:gd name="connsiteY48" fmla="*/ 1617649 h 2285324"/>
              <a:gd name="connsiteX49" fmla="*/ 3250864 w 3492789"/>
              <a:gd name="connsiteY49" fmla="*/ 1663003 h 2285324"/>
              <a:gd name="connsiteX50" fmla="*/ 3281105 w 3492789"/>
              <a:gd name="connsiteY50" fmla="*/ 1753713 h 2285324"/>
              <a:gd name="connsiteX51" fmla="*/ 3311345 w 3492789"/>
              <a:gd name="connsiteY51" fmla="*/ 1799067 h 2285324"/>
              <a:gd name="connsiteX52" fmla="*/ 3341586 w 3492789"/>
              <a:gd name="connsiteY52" fmla="*/ 1889777 h 2285324"/>
              <a:gd name="connsiteX53" fmla="*/ 3371827 w 3492789"/>
              <a:gd name="connsiteY53" fmla="*/ 1980486 h 2285324"/>
              <a:gd name="connsiteX54" fmla="*/ 3402067 w 3492789"/>
              <a:gd name="connsiteY54" fmla="*/ 2071195 h 2285324"/>
              <a:gd name="connsiteX55" fmla="*/ 3417187 w 3492789"/>
              <a:gd name="connsiteY55" fmla="*/ 2116550 h 2285324"/>
              <a:gd name="connsiteX56" fmla="*/ 3447428 w 3492789"/>
              <a:gd name="connsiteY56" fmla="*/ 2177023 h 2285324"/>
              <a:gd name="connsiteX57" fmla="*/ 3492789 w 3492789"/>
              <a:gd name="connsiteY57" fmla="*/ 2282850 h 228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492789" h="2285324">
                <a:moveTo>
                  <a:pt x="0" y="891975"/>
                </a:moveTo>
                <a:cubicBezTo>
                  <a:pt x="35281" y="886935"/>
                  <a:pt x="70447" y="881020"/>
                  <a:pt x="105842" y="876856"/>
                </a:cubicBezTo>
                <a:cubicBezTo>
                  <a:pt x="156147" y="870938"/>
                  <a:pt x="207260" y="871071"/>
                  <a:pt x="257045" y="861738"/>
                </a:cubicBezTo>
                <a:cubicBezTo>
                  <a:pt x="288375" y="855864"/>
                  <a:pt x="317526" y="841581"/>
                  <a:pt x="347767" y="831502"/>
                </a:cubicBezTo>
                <a:cubicBezTo>
                  <a:pt x="362887" y="826463"/>
                  <a:pt x="377313" y="818360"/>
                  <a:pt x="393128" y="816383"/>
                </a:cubicBezTo>
                <a:lnTo>
                  <a:pt x="514090" y="801265"/>
                </a:lnTo>
                <a:cubicBezTo>
                  <a:pt x="534251" y="791186"/>
                  <a:pt x="553189" y="778156"/>
                  <a:pt x="574572" y="771029"/>
                </a:cubicBezTo>
                <a:cubicBezTo>
                  <a:pt x="626340" y="753776"/>
                  <a:pt x="650266" y="763423"/>
                  <a:pt x="695534" y="740792"/>
                </a:cubicBezTo>
                <a:cubicBezTo>
                  <a:pt x="812772" y="682181"/>
                  <a:pt x="672245" y="733436"/>
                  <a:pt x="786256" y="695438"/>
                </a:cubicBezTo>
                <a:cubicBezTo>
                  <a:pt x="846734" y="604731"/>
                  <a:pt x="781218" y="690396"/>
                  <a:pt x="861857" y="619847"/>
                </a:cubicBezTo>
                <a:cubicBezTo>
                  <a:pt x="888678" y="596382"/>
                  <a:pt x="937459" y="544256"/>
                  <a:pt x="937459" y="544256"/>
                </a:cubicBezTo>
                <a:cubicBezTo>
                  <a:pt x="970447" y="445303"/>
                  <a:pt x="924631" y="542422"/>
                  <a:pt x="997940" y="483783"/>
                </a:cubicBezTo>
                <a:cubicBezTo>
                  <a:pt x="1095645" y="405629"/>
                  <a:pt x="959521" y="461311"/>
                  <a:pt x="1073541" y="423310"/>
                </a:cubicBezTo>
                <a:cubicBezTo>
                  <a:pt x="1098742" y="398113"/>
                  <a:pt x="1119491" y="367485"/>
                  <a:pt x="1149143" y="347719"/>
                </a:cubicBezTo>
                <a:cubicBezTo>
                  <a:pt x="1164263" y="337640"/>
                  <a:pt x="1180543" y="329114"/>
                  <a:pt x="1194504" y="317482"/>
                </a:cubicBezTo>
                <a:cubicBezTo>
                  <a:pt x="1310927" y="220477"/>
                  <a:pt x="1172602" y="316965"/>
                  <a:pt x="1285226" y="241891"/>
                </a:cubicBezTo>
                <a:cubicBezTo>
                  <a:pt x="1314661" y="153598"/>
                  <a:pt x="1277316" y="234682"/>
                  <a:pt x="1345707" y="166300"/>
                </a:cubicBezTo>
                <a:cubicBezTo>
                  <a:pt x="1358556" y="153452"/>
                  <a:pt x="1360538" y="130575"/>
                  <a:pt x="1375947" y="120946"/>
                </a:cubicBezTo>
                <a:cubicBezTo>
                  <a:pt x="1402979" y="104053"/>
                  <a:pt x="1440145" y="108389"/>
                  <a:pt x="1466669" y="90709"/>
                </a:cubicBezTo>
                <a:cubicBezTo>
                  <a:pt x="1481789" y="80630"/>
                  <a:pt x="1495424" y="67852"/>
                  <a:pt x="1512030" y="60473"/>
                </a:cubicBezTo>
                <a:cubicBezTo>
                  <a:pt x="1541159" y="47528"/>
                  <a:pt x="1572511" y="40315"/>
                  <a:pt x="1602752" y="30236"/>
                </a:cubicBezTo>
                <a:cubicBezTo>
                  <a:pt x="1667822" y="8549"/>
                  <a:pt x="1632658" y="18981"/>
                  <a:pt x="1708594" y="0"/>
                </a:cubicBezTo>
                <a:cubicBezTo>
                  <a:pt x="1804356" y="5039"/>
                  <a:pt x="1900379" y="6437"/>
                  <a:pt x="1995879" y="15118"/>
                </a:cubicBezTo>
                <a:cubicBezTo>
                  <a:pt x="2011752" y="16561"/>
                  <a:pt x="2025681" y="26779"/>
                  <a:pt x="2041240" y="30236"/>
                </a:cubicBezTo>
                <a:cubicBezTo>
                  <a:pt x="2083048" y="39525"/>
                  <a:pt x="2136479" y="40054"/>
                  <a:pt x="2177323" y="60473"/>
                </a:cubicBezTo>
                <a:cubicBezTo>
                  <a:pt x="2251329" y="97470"/>
                  <a:pt x="2196668" y="78759"/>
                  <a:pt x="2252925" y="120946"/>
                </a:cubicBezTo>
                <a:cubicBezTo>
                  <a:pt x="2282001" y="142750"/>
                  <a:pt x="2309168" y="169926"/>
                  <a:pt x="2343646" y="181418"/>
                </a:cubicBezTo>
                <a:cubicBezTo>
                  <a:pt x="2406246" y="202283"/>
                  <a:pt x="2375745" y="187697"/>
                  <a:pt x="2434368" y="226773"/>
                </a:cubicBezTo>
                <a:lnTo>
                  <a:pt x="2494849" y="317482"/>
                </a:lnTo>
                <a:cubicBezTo>
                  <a:pt x="2504929" y="332600"/>
                  <a:pt x="2512240" y="349989"/>
                  <a:pt x="2525090" y="362837"/>
                </a:cubicBezTo>
                <a:cubicBezTo>
                  <a:pt x="2540210" y="377955"/>
                  <a:pt x="2556762" y="391767"/>
                  <a:pt x="2570451" y="408192"/>
                </a:cubicBezTo>
                <a:cubicBezTo>
                  <a:pt x="2582084" y="422150"/>
                  <a:pt x="2589339" y="439358"/>
                  <a:pt x="2600691" y="453546"/>
                </a:cubicBezTo>
                <a:cubicBezTo>
                  <a:pt x="2635884" y="497531"/>
                  <a:pt x="2629139" y="474729"/>
                  <a:pt x="2676293" y="514019"/>
                </a:cubicBezTo>
                <a:cubicBezTo>
                  <a:pt x="2692720" y="527706"/>
                  <a:pt x="2706534" y="544256"/>
                  <a:pt x="2721654" y="559374"/>
                </a:cubicBezTo>
                <a:cubicBezTo>
                  <a:pt x="2726694" y="574492"/>
                  <a:pt x="2728574" y="591064"/>
                  <a:pt x="2736774" y="604728"/>
                </a:cubicBezTo>
                <a:cubicBezTo>
                  <a:pt x="2790634" y="694482"/>
                  <a:pt x="2745379" y="563616"/>
                  <a:pt x="2797255" y="680320"/>
                </a:cubicBezTo>
                <a:cubicBezTo>
                  <a:pt x="2810201" y="709445"/>
                  <a:pt x="2809815" y="744511"/>
                  <a:pt x="2827496" y="771029"/>
                </a:cubicBezTo>
                <a:cubicBezTo>
                  <a:pt x="2837576" y="786147"/>
                  <a:pt x="2850356" y="799779"/>
                  <a:pt x="2857736" y="816383"/>
                </a:cubicBezTo>
                <a:cubicBezTo>
                  <a:pt x="2929708" y="978298"/>
                  <a:pt x="2849781" y="849808"/>
                  <a:pt x="2918218" y="952447"/>
                </a:cubicBezTo>
                <a:cubicBezTo>
                  <a:pt x="2930516" y="989338"/>
                  <a:pt x="2934267" y="1013849"/>
                  <a:pt x="2963579" y="1043157"/>
                </a:cubicBezTo>
                <a:cubicBezTo>
                  <a:pt x="2976429" y="1056005"/>
                  <a:pt x="2993819" y="1063314"/>
                  <a:pt x="3008939" y="1073393"/>
                </a:cubicBezTo>
                <a:cubicBezTo>
                  <a:pt x="3013979" y="1093551"/>
                  <a:pt x="3014767" y="1115282"/>
                  <a:pt x="3024060" y="1133866"/>
                </a:cubicBezTo>
                <a:cubicBezTo>
                  <a:pt x="3040314" y="1166370"/>
                  <a:pt x="3084541" y="1224575"/>
                  <a:pt x="3084541" y="1224575"/>
                </a:cubicBezTo>
                <a:cubicBezTo>
                  <a:pt x="3089581" y="1239693"/>
                  <a:pt x="3095282" y="1254607"/>
                  <a:pt x="3099661" y="1269930"/>
                </a:cubicBezTo>
                <a:cubicBezTo>
                  <a:pt x="3105370" y="1289909"/>
                  <a:pt x="3106596" y="1311305"/>
                  <a:pt x="3114782" y="1330403"/>
                </a:cubicBezTo>
                <a:cubicBezTo>
                  <a:pt x="3121941" y="1347104"/>
                  <a:pt x="3134942" y="1360639"/>
                  <a:pt x="3145022" y="1375757"/>
                </a:cubicBezTo>
                <a:cubicBezTo>
                  <a:pt x="3195839" y="1528191"/>
                  <a:pt x="3118301" y="1291740"/>
                  <a:pt x="3175263" y="1481585"/>
                </a:cubicBezTo>
                <a:cubicBezTo>
                  <a:pt x="3184423" y="1512113"/>
                  <a:pt x="3195423" y="1542058"/>
                  <a:pt x="3205503" y="1572294"/>
                </a:cubicBezTo>
                <a:cubicBezTo>
                  <a:pt x="3210543" y="1587412"/>
                  <a:pt x="3211783" y="1604390"/>
                  <a:pt x="3220624" y="1617649"/>
                </a:cubicBezTo>
                <a:cubicBezTo>
                  <a:pt x="3230704" y="1632767"/>
                  <a:pt x="3243484" y="1646399"/>
                  <a:pt x="3250864" y="1663003"/>
                </a:cubicBezTo>
                <a:cubicBezTo>
                  <a:pt x="3263810" y="1692128"/>
                  <a:pt x="3263424" y="1727194"/>
                  <a:pt x="3281105" y="1753713"/>
                </a:cubicBezTo>
                <a:cubicBezTo>
                  <a:pt x="3291185" y="1768831"/>
                  <a:pt x="3303965" y="1782463"/>
                  <a:pt x="3311345" y="1799067"/>
                </a:cubicBezTo>
                <a:cubicBezTo>
                  <a:pt x="3324291" y="1828192"/>
                  <a:pt x="3331506" y="1859540"/>
                  <a:pt x="3341586" y="1889777"/>
                </a:cubicBezTo>
                <a:lnTo>
                  <a:pt x="3371827" y="1980486"/>
                </a:lnTo>
                <a:lnTo>
                  <a:pt x="3402067" y="2071195"/>
                </a:lnTo>
                <a:cubicBezTo>
                  <a:pt x="3407107" y="2086313"/>
                  <a:pt x="3410059" y="2102297"/>
                  <a:pt x="3417187" y="2116550"/>
                </a:cubicBezTo>
                <a:cubicBezTo>
                  <a:pt x="3427267" y="2136708"/>
                  <a:pt x="3439057" y="2156098"/>
                  <a:pt x="3447428" y="2177023"/>
                </a:cubicBezTo>
                <a:cubicBezTo>
                  <a:pt x="3490755" y="2285324"/>
                  <a:pt x="3452708" y="2242774"/>
                  <a:pt x="3492789" y="2282850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6"/>
          </p:cNvCxnSpPr>
          <p:nvPr/>
        </p:nvCxnSpPr>
        <p:spPr>
          <a:xfrm flipH="1">
            <a:off x="4080894" y="2972971"/>
            <a:ext cx="574571" cy="1514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0"/>
          </p:cNvCxnSpPr>
          <p:nvPr/>
        </p:nvCxnSpPr>
        <p:spPr>
          <a:xfrm flipH="1">
            <a:off x="4368180" y="2746198"/>
            <a:ext cx="650172" cy="1739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6"/>
          </p:cNvCxnSpPr>
          <p:nvPr/>
        </p:nvCxnSpPr>
        <p:spPr>
          <a:xfrm flipH="1">
            <a:off x="4655466" y="2368242"/>
            <a:ext cx="771134" cy="2119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238577" y="2921235"/>
            <a:ext cx="2270206" cy="861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22"/>
          </p:cNvCxnSpPr>
          <p:nvPr/>
        </p:nvCxnSpPr>
        <p:spPr>
          <a:xfrm flipH="1">
            <a:off x="5230037" y="2217060"/>
            <a:ext cx="846735" cy="2268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5"/>
          </p:cNvCxnSpPr>
          <p:nvPr/>
        </p:nvCxnSpPr>
        <p:spPr>
          <a:xfrm flipH="1">
            <a:off x="5517322" y="2322888"/>
            <a:ext cx="816496" cy="216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8"/>
          </p:cNvCxnSpPr>
          <p:nvPr/>
        </p:nvCxnSpPr>
        <p:spPr>
          <a:xfrm flipH="1">
            <a:off x="5804608" y="2519424"/>
            <a:ext cx="771134" cy="1966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2"/>
          </p:cNvCxnSpPr>
          <p:nvPr/>
        </p:nvCxnSpPr>
        <p:spPr>
          <a:xfrm flipH="1">
            <a:off x="6091893" y="2715961"/>
            <a:ext cx="665293" cy="17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37"/>
          </p:cNvCxnSpPr>
          <p:nvPr/>
        </p:nvCxnSpPr>
        <p:spPr>
          <a:xfrm flipH="1">
            <a:off x="6379179" y="3018325"/>
            <a:ext cx="559450" cy="1468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41"/>
          </p:cNvCxnSpPr>
          <p:nvPr/>
        </p:nvCxnSpPr>
        <p:spPr>
          <a:xfrm flipH="1">
            <a:off x="6658904" y="3335808"/>
            <a:ext cx="446049" cy="1151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46"/>
          </p:cNvCxnSpPr>
          <p:nvPr/>
        </p:nvCxnSpPr>
        <p:spPr>
          <a:xfrm flipH="1">
            <a:off x="6938630" y="3683527"/>
            <a:ext cx="317526" cy="803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52"/>
          </p:cNvCxnSpPr>
          <p:nvPr/>
        </p:nvCxnSpPr>
        <p:spPr>
          <a:xfrm flipH="1">
            <a:off x="7249793" y="4091719"/>
            <a:ext cx="172686" cy="395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2"/>
          </p:cNvCxnSpPr>
          <p:nvPr/>
        </p:nvCxnSpPr>
        <p:spPr>
          <a:xfrm flipH="1">
            <a:off x="4080896" y="3063680"/>
            <a:ext cx="257042" cy="711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804609" y="1968500"/>
            <a:ext cx="22678" cy="2530271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659585" y="1968500"/>
            <a:ext cx="1" cy="2518765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 rot="16200000">
            <a:off x="5687572" y="2892091"/>
            <a:ext cx="279431" cy="3492792"/>
          </a:xfrm>
          <a:prstGeom prst="leftBrace">
            <a:avLst>
              <a:gd name="adj1" fmla="val 25000"/>
              <a:gd name="adj2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16200000">
            <a:off x="2076847" y="3119487"/>
            <a:ext cx="303619" cy="3039178"/>
          </a:xfrm>
          <a:prstGeom prst="leftBrace">
            <a:avLst>
              <a:gd name="adj1" fmla="val 25000"/>
              <a:gd name="adj2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32443" y="4878266"/>
            <a:ext cx="5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54773" y="4878266"/>
            <a:ext cx="6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69786" y="1269815"/>
            <a:ext cx="13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alpha val="25000"/>
                  </a:schemeClr>
                </a:solidFill>
              </a:rPr>
              <a:t>electorate</a:t>
            </a:r>
            <a:endParaRPr lang="en-US" dirty="0">
              <a:solidFill>
                <a:schemeClr val="accent1">
                  <a:alpha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3402" y="4790886"/>
            <a:ext cx="9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B&lt;A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269786" y="1251072"/>
            <a:ext cx="0" cy="3247705"/>
          </a:xfrm>
          <a:prstGeom prst="straightConnector1">
            <a:avLst/>
          </a:prstGeom>
          <a:ln w="76200" cap="flat" cmpd="sng" algn="ctr">
            <a:solidFill>
              <a:schemeClr val="accent1">
                <a:alpha val="24000"/>
              </a:schemeClr>
            </a:solidFill>
            <a:prstDash val="solid"/>
            <a:round/>
            <a:headEnd type="none" w="med" len="med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264075" y="5062932"/>
            <a:ext cx="2619218" cy="1588748"/>
            <a:chOff x="4903484" y="932414"/>
            <a:chExt cx="2619218" cy="1588748"/>
          </a:xfrm>
        </p:grpSpPr>
        <p:grpSp>
          <p:nvGrpSpPr>
            <p:cNvPr id="81" name="Group 80"/>
            <p:cNvGrpSpPr/>
            <p:nvPr/>
          </p:nvGrpSpPr>
          <p:grpSpPr>
            <a:xfrm>
              <a:off x="4903484" y="1164104"/>
              <a:ext cx="1049405" cy="1064971"/>
              <a:chOff x="6626655" y="1822809"/>
              <a:chExt cx="1049405" cy="1064971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626655" y="1822809"/>
                <a:ext cx="1049405" cy="10649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660491" y="1924131"/>
                <a:ext cx="66529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B</a:t>
                </a:r>
                <a:r>
                  <a:rPr lang="en-US" sz="2000" b="1" baseline="-250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1</a:t>
                </a:r>
                <a:endParaRPr 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998445" y="932414"/>
              <a:ext cx="1524257" cy="1588748"/>
              <a:chOff x="5998445" y="932414"/>
              <a:chExt cx="1524257" cy="1588748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998445" y="932414"/>
                <a:ext cx="1524257" cy="1588748"/>
                <a:chOff x="5998445" y="932414"/>
                <a:chExt cx="1524257" cy="1588748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6758773" y="1726788"/>
                  <a:ext cx="760328" cy="79437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6762374" y="932414"/>
                  <a:ext cx="760328" cy="794374"/>
                </a:xfrm>
                <a:prstGeom prst="rect">
                  <a:avLst/>
                </a:prstGeom>
                <a:solidFill>
                  <a:srgbClr val="2F86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998445" y="1726788"/>
                  <a:ext cx="760328" cy="794374"/>
                </a:xfrm>
                <a:prstGeom prst="rect">
                  <a:avLst/>
                </a:prstGeom>
                <a:solidFill>
                  <a:srgbClr val="92D1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5998445" y="932414"/>
                <a:ext cx="1440741" cy="1471482"/>
                <a:chOff x="5998445" y="932414"/>
                <a:chExt cx="1440741" cy="1471482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5998445" y="932414"/>
                  <a:ext cx="760328" cy="794374"/>
                </a:xfrm>
                <a:prstGeom prst="rect">
                  <a:avLst/>
                </a:prstGeom>
                <a:solidFill>
                  <a:srgbClr val="51A8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" name="Group 93"/>
                <p:cNvGrpSpPr/>
                <p:nvPr/>
              </p:nvGrpSpPr>
              <p:grpSpPr>
                <a:xfrm>
                  <a:off x="6002758" y="932414"/>
                  <a:ext cx="1436428" cy="1471482"/>
                  <a:chOff x="6002758" y="932414"/>
                  <a:chExt cx="1436428" cy="1471482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002758" y="932414"/>
                    <a:ext cx="665293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A</a:t>
                    </a:r>
                    <a:r>
                      <a:rPr lang="en-US" sz="2000" b="1" baseline="-2500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2</a:t>
                    </a:r>
                    <a:endParaRPr lang="en-US" sz="20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  <a:p>
                    <a:endParaRPr lang="en-US" dirty="0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773893" y="932414"/>
                    <a:ext cx="665293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A</a:t>
                    </a:r>
                    <a:r>
                      <a:rPr lang="en-US" sz="2000" b="1" baseline="-25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3</a:t>
                    </a:r>
                    <a:endParaRPr lang="en-US" sz="20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  <a:p>
                    <a:endParaRPr lang="en-US" dirty="0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002758" y="1726788"/>
                    <a:ext cx="665293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A</a:t>
                    </a:r>
                    <a:r>
                      <a:rPr lang="en-US" sz="2000" b="1" baseline="-2500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1</a:t>
                    </a:r>
                    <a:endParaRPr lang="en-US" sz="20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  <a:p>
                    <a:endParaRPr lang="en-US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773893" y="1726788"/>
                    <a:ext cx="665293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A</a:t>
                    </a:r>
                    <a:r>
                      <a:rPr lang="en-US" sz="2000" b="1" baseline="-25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4</a:t>
                    </a:r>
                    <a:endParaRPr lang="en-US" sz="20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  <a:p>
                    <a:endParaRPr lang="en-US" dirty="0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0009" y="1415534"/>
            <a:ext cx="39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 smtClean="0">
                <a:solidFill>
                  <a:schemeClr val="bg1"/>
                </a:solidFill>
              </a:rPr>
              <a:t>6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3354" y="4497189"/>
            <a:ext cx="7556313" cy="158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ouble Bracket 9"/>
          <p:cNvSpPr/>
          <p:nvPr/>
        </p:nvSpPr>
        <p:spPr>
          <a:xfrm>
            <a:off x="3719593" y="2069327"/>
            <a:ext cx="347765" cy="2427861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95533" y="2684592"/>
            <a:ext cx="3039180" cy="1814185"/>
          </a:xfrm>
          <a:custGeom>
            <a:avLst/>
            <a:gdLst>
              <a:gd name="connsiteX0" fmla="*/ 0 w 3039180"/>
              <a:gd name="connsiteY0" fmla="*/ 1814185 h 1814185"/>
              <a:gd name="connsiteX1" fmla="*/ 241925 w 3039180"/>
              <a:gd name="connsiteY1" fmla="*/ 1783949 h 1814185"/>
              <a:gd name="connsiteX2" fmla="*/ 332647 w 3039180"/>
              <a:gd name="connsiteY2" fmla="*/ 1753713 h 1814185"/>
              <a:gd name="connsiteX3" fmla="*/ 468729 w 3039180"/>
              <a:gd name="connsiteY3" fmla="*/ 1678122 h 1814185"/>
              <a:gd name="connsiteX4" fmla="*/ 514090 w 3039180"/>
              <a:gd name="connsiteY4" fmla="*/ 1647885 h 1814185"/>
              <a:gd name="connsiteX5" fmla="*/ 574572 w 3039180"/>
              <a:gd name="connsiteY5" fmla="*/ 1587412 h 1814185"/>
              <a:gd name="connsiteX6" fmla="*/ 650173 w 3039180"/>
              <a:gd name="connsiteY6" fmla="*/ 1496703 h 1814185"/>
              <a:gd name="connsiteX7" fmla="*/ 695534 w 3039180"/>
              <a:gd name="connsiteY7" fmla="*/ 1451348 h 1814185"/>
              <a:gd name="connsiteX8" fmla="*/ 756015 w 3039180"/>
              <a:gd name="connsiteY8" fmla="*/ 1360639 h 1814185"/>
              <a:gd name="connsiteX9" fmla="*/ 771135 w 3039180"/>
              <a:gd name="connsiteY9" fmla="*/ 1315284 h 1814185"/>
              <a:gd name="connsiteX10" fmla="*/ 816496 w 3039180"/>
              <a:gd name="connsiteY10" fmla="*/ 1300166 h 1814185"/>
              <a:gd name="connsiteX11" fmla="*/ 876978 w 3039180"/>
              <a:gd name="connsiteY11" fmla="*/ 1209457 h 1814185"/>
              <a:gd name="connsiteX12" fmla="*/ 952579 w 3039180"/>
              <a:gd name="connsiteY12" fmla="*/ 1118748 h 1814185"/>
              <a:gd name="connsiteX13" fmla="*/ 967699 w 3039180"/>
              <a:gd name="connsiteY13" fmla="*/ 1073393 h 1814185"/>
              <a:gd name="connsiteX14" fmla="*/ 1088662 w 3039180"/>
              <a:gd name="connsiteY14" fmla="*/ 967565 h 1814185"/>
              <a:gd name="connsiteX15" fmla="*/ 1149143 w 3039180"/>
              <a:gd name="connsiteY15" fmla="*/ 876856 h 1814185"/>
              <a:gd name="connsiteX16" fmla="*/ 1194504 w 3039180"/>
              <a:gd name="connsiteY16" fmla="*/ 816383 h 1814185"/>
              <a:gd name="connsiteX17" fmla="*/ 1360827 w 3039180"/>
              <a:gd name="connsiteY17" fmla="*/ 665201 h 1814185"/>
              <a:gd name="connsiteX18" fmla="*/ 1421308 w 3039180"/>
              <a:gd name="connsiteY18" fmla="*/ 574492 h 1814185"/>
              <a:gd name="connsiteX19" fmla="*/ 1436429 w 3039180"/>
              <a:gd name="connsiteY19" fmla="*/ 529137 h 1814185"/>
              <a:gd name="connsiteX20" fmla="*/ 1466669 w 3039180"/>
              <a:gd name="connsiteY20" fmla="*/ 468664 h 1814185"/>
              <a:gd name="connsiteX21" fmla="*/ 1512030 w 3039180"/>
              <a:gd name="connsiteY21" fmla="*/ 423310 h 1814185"/>
              <a:gd name="connsiteX22" fmla="*/ 1557391 w 3039180"/>
              <a:gd name="connsiteY22" fmla="*/ 332600 h 1814185"/>
              <a:gd name="connsiteX23" fmla="*/ 1602752 w 3039180"/>
              <a:gd name="connsiteY23" fmla="*/ 302364 h 1814185"/>
              <a:gd name="connsiteX24" fmla="*/ 1693474 w 3039180"/>
              <a:gd name="connsiteY24" fmla="*/ 211655 h 1814185"/>
              <a:gd name="connsiteX25" fmla="*/ 1723714 w 3039180"/>
              <a:gd name="connsiteY25" fmla="*/ 166300 h 1814185"/>
              <a:gd name="connsiteX26" fmla="*/ 1814436 w 3039180"/>
              <a:gd name="connsiteY26" fmla="*/ 105827 h 1814185"/>
              <a:gd name="connsiteX27" fmla="*/ 1905158 w 3039180"/>
              <a:gd name="connsiteY27" fmla="*/ 60473 h 1814185"/>
              <a:gd name="connsiteX28" fmla="*/ 1950519 w 3039180"/>
              <a:gd name="connsiteY28" fmla="*/ 30236 h 1814185"/>
              <a:gd name="connsiteX29" fmla="*/ 2071481 w 3039180"/>
              <a:gd name="connsiteY29" fmla="*/ 0 h 1814185"/>
              <a:gd name="connsiteX30" fmla="*/ 2268045 w 3039180"/>
              <a:gd name="connsiteY30" fmla="*/ 15118 h 1814185"/>
              <a:gd name="connsiteX31" fmla="*/ 2404128 w 3039180"/>
              <a:gd name="connsiteY31" fmla="*/ 60473 h 1814185"/>
              <a:gd name="connsiteX32" fmla="*/ 2449488 w 3039180"/>
              <a:gd name="connsiteY32" fmla="*/ 75591 h 1814185"/>
              <a:gd name="connsiteX33" fmla="*/ 2555331 w 3039180"/>
              <a:gd name="connsiteY33" fmla="*/ 120945 h 1814185"/>
              <a:gd name="connsiteX34" fmla="*/ 2615812 w 3039180"/>
              <a:gd name="connsiteY34" fmla="*/ 151182 h 1814185"/>
              <a:gd name="connsiteX35" fmla="*/ 2661173 w 3039180"/>
              <a:gd name="connsiteY35" fmla="*/ 181418 h 1814185"/>
              <a:gd name="connsiteX36" fmla="*/ 2706534 w 3039180"/>
              <a:gd name="connsiteY36" fmla="*/ 196537 h 1814185"/>
              <a:gd name="connsiteX37" fmla="*/ 2736774 w 3039180"/>
              <a:gd name="connsiteY37" fmla="*/ 241891 h 1814185"/>
              <a:gd name="connsiteX38" fmla="*/ 2872857 w 3039180"/>
              <a:gd name="connsiteY38" fmla="*/ 317482 h 1814185"/>
              <a:gd name="connsiteX39" fmla="*/ 2918218 w 3039180"/>
              <a:gd name="connsiteY39" fmla="*/ 362837 h 1814185"/>
              <a:gd name="connsiteX40" fmla="*/ 2963579 w 3039180"/>
              <a:gd name="connsiteY40" fmla="*/ 377955 h 1814185"/>
              <a:gd name="connsiteX41" fmla="*/ 3008939 w 3039180"/>
              <a:gd name="connsiteY41" fmla="*/ 408192 h 1814185"/>
              <a:gd name="connsiteX42" fmla="*/ 3039180 w 3039180"/>
              <a:gd name="connsiteY42" fmla="*/ 423310 h 181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039180" h="1814185">
                <a:moveTo>
                  <a:pt x="0" y="1814185"/>
                </a:moveTo>
                <a:cubicBezTo>
                  <a:pt x="52576" y="1808928"/>
                  <a:pt x="179398" y="1799578"/>
                  <a:pt x="241925" y="1783949"/>
                </a:cubicBezTo>
                <a:cubicBezTo>
                  <a:pt x="272850" y="1776219"/>
                  <a:pt x="332647" y="1753713"/>
                  <a:pt x="332647" y="1753713"/>
                </a:cubicBezTo>
                <a:cubicBezTo>
                  <a:pt x="436631" y="1684400"/>
                  <a:pt x="388890" y="1704731"/>
                  <a:pt x="468729" y="1678122"/>
                </a:cubicBezTo>
                <a:cubicBezTo>
                  <a:pt x="483849" y="1668043"/>
                  <a:pt x="502737" y="1662074"/>
                  <a:pt x="514090" y="1647885"/>
                </a:cubicBezTo>
                <a:cubicBezTo>
                  <a:pt x="572740" y="1574583"/>
                  <a:pt x="475600" y="1620397"/>
                  <a:pt x="574572" y="1587412"/>
                </a:cubicBezTo>
                <a:cubicBezTo>
                  <a:pt x="707094" y="1454908"/>
                  <a:pt x="544917" y="1622992"/>
                  <a:pt x="650173" y="1496703"/>
                </a:cubicBezTo>
                <a:cubicBezTo>
                  <a:pt x="663863" y="1480278"/>
                  <a:pt x="682406" y="1468225"/>
                  <a:pt x="695534" y="1451348"/>
                </a:cubicBezTo>
                <a:cubicBezTo>
                  <a:pt x="717847" y="1422664"/>
                  <a:pt x="744522" y="1395115"/>
                  <a:pt x="756015" y="1360639"/>
                </a:cubicBezTo>
                <a:cubicBezTo>
                  <a:pt x="761055" y="1345521"/>
                  <a:pt x="759866" y="1326552"/>
                  <a:pt x="771135" y="1315284"/>
                </a:cubicBezTo>
                <a:cubicBezTo>
                  <a:pt x="782406" y="1304015"/>
                  <a:pt x="801376" y="1305205"/>
                  <a:pt x="816496" y="1300166"/>
                </a:cubicBezTo>
                <a:cubicBezTo>
                  <a:pt x="843070" y="1220459"/>
                  <a:pt x="814054" y="1284956"/>
                  <a:pt x="876978" y="1209457"/>
                </a:cubicBezTo>
                <a:cubicBezTo>
                  <a:pt x="982226" y="1083175"/>
                  <a:pt x="820063" y="1251244"/>
                  <a:pt x="952579" y="1118748"/>
                </a:cubicBezTo>
                <a:cubicBezTo>
                  <a:pt x="957619" y="1103630"/>
                  <a:pt x="957743" y="1085836"/>
                  <a:pt x="967699" y="1073393"/>
                </a:cubicBezTo>
                <a:cubicBezTo>
                  <a:pt x="1040922" y="981877"/>
                  <a:pt x="1003723" y="1137420"/>
                  <a:pt x="1088662" y="967565"/>
                </a:cubicBezTo>
                <a:cubicBezTo>
                  <a:pt x="1143529" y="857845"/>
                  <a:pt x="1091421" y="946113"/>
                  <a:pt x="1149143" y="876856"/>
                </a:cubicBezTo>
                <a:cubicBezTo>
                  <a:pt x="1165276" y="857499"/>
                  <a:pt x="1177552" y="835027"/>
                  <a:pt x="1194504" y="816383"/>
                </a:cubicBezTo>
                <a:cubicBezTo>
                  <a:pt x="1282832" y="719235"/>
                  <a:pt x="1278278" y="727105"/>
                  <a:pt x="1360827" y="665201"/>
                </a:cubicBezTo>
                <a:cubicBezTo>
                  <a:pt x="1396778" y="557364"/>
                  <a:pt x="1345802" y="687735"/>
                  <a:pt x="1421308" y="574492"/>
                </a:cubicBezTo>
                <a:cubicBezTo>
                  <a:pt x="1430149" y="561233"/>
                  <a:pt x="1430151" y="543785"/>
                  <a:pt x="1436429" y="529137"/>
                </a:cubicBezTo>
                <a:cubicBezTo>
                  <a:pt x="1445308" y="508422"/>
                  <a:pt x="1453568" y="487003"/>
                  <a:pt x="1466669" y="468664"/>
                </a:cubicBezTo>
                <a:cubicBezTo>
                  <a:pt x="1479098" y="451266"/>
                  <a:pt x="1496910" y="438428"/>
                  <a:pt x="1512030" y="423310"/>
                </a:cubicBezTo>
                <a:cubicBezTo>
                  <a:pt x="1524328" y="386420"/>
                  <a:pt x="1528079" y="361907"/>
                  <a:pt x="1557391" y="332600"/>
                </a:cubicBezTo>
                <a:cubicBezTo>
                  <a:pt x="1570241" y="319752"/>
                  <a:pt x="1589170" y="314436"/>
                  <a:pt x="1602752" y="302364"/>
                </a:cubicBezTo>
                <a:cubicBezTo>
                  <a:pt x="1634716" y="273956"/>
                  <a:pt x="1669751" y="247235"/>
                  <a:pt x="1693474" y="211655"/>
                </a:cubicBezTo>
                <a:cubicBezTo>
                  <a:pt x="1703554" y="196537"/>
                  <a:pt x="1710038" y="178265"/>
                  <a:pt x="1723714" y="166300"/>
                </a:cubicBezTo>
                <a:cubicBezTo>
                  <a:pt x="1751067" y="142370"/>
                  <a:pt x="1784195" y="125985"/>
                  <a:pt x="1814436" y="105827"/>
                </a:cubicBezTo>
                <a:cubicBezTo>
                  <a:pt x="1873058" y="66752"/>
                  <a:pt x="1842559" y="81336"/>
                  <a:pt x="1905158" y="60473"/>
                </a:cubicBezTo>
                <a:cubicBezTo>
                  <a:pt x="1920278" y="50394"/>
                  <a:pt x="1934265" y="38362"/>
                  <a:pt x="1950519" y="30236"/>
                </a:cubicBezTo>
                <a:cubicBezTo>
                  <a:pt x="1981514" y="14741"/>
                  <a:pt x="2042729" y="5750"/>
                  <a:pt x="2071481" y="0"/>
                </a:cubicBezTo>
                <a:cubicBezTo>
                  <a:pt x="2137002" y="5039"/>
                  <a:pt x="2203134" y="4870"/>
                  <a:pt x="2268045" y="15118"/>
                </a:cubicBezTo>
                <a:cubicBezTo>
                  <a:pt x="2268060" y="15120"/>
                  <a:pt x="2381440" y="52911"/>
                  <a:pt x="2404128" y="60473"/>
                </a:cubicBezTo>
                <a:cubicBezTo>
                  <a:pt x="2419248" y="65512"/>
                  <a:pt x="2436226" y="66751"/>
                  <a:pt x="2449488" y="75591"/>
                </a:cubicBezTo>
                <a:cubicBezTo>
                  <a:pt x="2512141" y="117353"/>
                  <a:pt x="2477220" y="101420"/>
                  <a:pt x="2555331" y="120945"/>
                </a:cubicBezTo>
                <a:cubicBezTo>
                  <a:pt x="2575491" y="131024"/>
                  <a:pt x="2596242" y="140000"/>
                  <a:pt x="2615812" y="151182"/>
                </a:cubicBezTo>
                <a:cubicBezTo>
                  <a:pt x="2631590" y="160197"/>
                  <a:pt x="2644919" y="173292"/>
                  <a:pt x="2661173" y="181418"/>
                </a:cubicBezTo>
                <a:cubicBezTo>
                  <a:pt x="2675429" y="188545"/>
                  <a:pt x="2691414" y="191497"/>
                  <a:pt x="2706534" y="196537"/>
                </a:cubicBezTo>
                <a:cubicBezTo>
                  <a:pt x="2716614" y="211655"/>
                  <a:pt x="2723099" y="229927"/>
                  <a:pt x="2736774" y="241891"/>
                </a:cubicBezTo>
                <a:cubicBezTo>
                  <a:pt x="2800765" y="297875"/>
                  <a:pt x="2810556" y="296718"/>
                  <a:pt x="2872857" y="317482"/>
                </a:cubicBezTo>
                <a:cubicBezTo>
                  <a:pt x="2887977" y="332600"/>
                  <a:pt x="2900426" y="350978"/>
                  <a:pt x="2918218" y="362837"/>
                </a:cubicBezTo>
                <a:cubicBezTo>
                  <a:pt x="2931480" y="371677"/>
                  <a:pt x="2949323" y="370828"/>
                  <a:pt x="2963579" y="377955"/>
                </a:cubicBezTo>
                <a:cubicBezTo>
                  <a:pt x="2979832" y="386081"/>
                  <a:pt x="2993357" y="398844"/>
                  <a:pt x="3008939" y="408192"/>
                </a:cubicBezTo>
                <a:cubicBezTo>
                  <a:pt x="3018603" y="413990"/>
                  <a:pt x="3029100" y="418271"/>
                  <a:pt x="3039180" y="423310"/>
                </a:cubicBezTo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067360" y="2213453"/>
            <a:ext cx="3492789" cy="2285324"/>
          </a:xfrm>
          <a:custGeom>
            <a:avLst/>
            <a:gdLst>
              <a:gd name="connsiteX0" fmla="*/ 0 w 3492789"/>
              <a:gd name="connsiteY0" fmla="*/ 891975 h 2285324"/>
              <a:gd name="connsiteX1" fmla="*/ 105842 w 3492789"/>
              <a:gd name="connsiteY1" fmla="*/ 876856 h 2285324"/>
              <a:gd name="connsiteX2" fmla="*/ 257045 w 3492789"/>
              <a:gd name="connsiteY2" fmla="*/ 861738 h 2285324"/>
              <a:gd name="connsiteX3" fmla="*/ 347767 w 3492789"/>
              <a:gd name="connsiteY3" fmla="*/ 831502 h 2285324"/>
              <a:gd name="connsiteX4" fmla="*/ 393128 w 3492789"/>
              <a:gd name="connsiteY4" fmla="*/ 816383 h 2285324"/>
              <a:gd name="connsiteX5" fmla="*/ 514090 w 3492789"/>
              <a:gd name="connsiteY5" fmla="*/ 801265 h 2285324"/>
              <a:gd name="connsiteX6" fmla="*/ 574572 w 3492789"/>
              <a:gd name="connsiteY6" fmla="*/ 771029 h 2285324"/>
              <a:gd name="connsiteX7" fmla="*/ 695534 w 3492789"/>
              <a:gd name="connsiteY7" fmla="*/ 740792 h 2285324"/>
              <a:gd name="connsiteX8" fmla="*/ 786256 w 3492789"/>
              <a:gd name="connsiteY8" fmla="*/ 695438 h 2285324"/>
              <a:gd name="connsiteX9" fmla="*/ 861857 w 3492789"/>
              <a:gd name="connsiteY9" fmla="*/ 619847 h 2285324"/>
              <a:gd name="connsiteX10" fmla="*/ 937459 w 3492789"/>
              <a:gd name="connsiteY10" fmla="*/ 544256 h 2285324"/>
              <a:gd name="connsiteX11" fmla="*/ 997940 w 3492789"/>
              <a:gd name="connsiteY11" fmla="*/ 483783 h 2285324"/>
              <a:gd name="connsiteX12" fmla="*/ 1073541 w 3492789"/>
              <a:gd name="connsiteY12" fmla="*/ 423310 h 2285324"/>
              <a:gd name="connsiteX13" fmla="*/ 1149143 w 3492789"/>
              <a:gd name="connsiteY13" fmla="*/ 347719 h 2285324"/>
              <a:gd name="connsiteX14" fmla="*/ 1194504 w 3492789"/>
              <a:gd name="connsiteY14" fmla="*/ 317482 h 2285324"/>
              <a:gd name="connsiteX15" fmla="*/ 1285226 w 3492789"/>
              <a:gd name="connsiteY15" fmla="*/ 241891 h 2285324"/>
              <a:gd name="connsiteX16" fmla="*/ 1345707 w 3492789"/>
              <a:gd name="connsiteY16" fmla="*/ 166300 h 2285324"/>
              <a:gd name="connsiteX17" fmla="*/ 1375947 w 3492789"/>
              <a:gd name="connsiteY17" fmla="*/ 120946 h 2285324"/>
              <a:gd name="connsiteX18" fmla="*/ 1466669 w 3492789"/>
              <a:gd name="connsiteY18" fmla="*/ 90709 h 2285324"/>
              <a:gd name="connsiteX19" fmla="*/ 1512030 w 3492789"/>
              <a:gd name="connsiteY19" fmla="*/ 60473 h 2285324"/>
              <a:gd name="connsiteX20" fmla="*/ 1602752 w 3492789"/>
              <a:gd name="connsiteY20" fmla="*/ 30236 h 2285324"/>
              <a:gd name="connsiteX21" fmla="*/ 1708594 w 3492789"/>
              <a:gd name="connsiteY21" fmla="*/ 0 h 2285324"/>
              <a:gd name="connsiteX22" fmla="*/ 1995879 w 3492789"/>
              <a:gd name="connsiteY22" fmla="*/ 15118 h 2285324"/>
              <a:gd name="connsiteX23" fmla="*/ 2041240 w 3492789"/>
              <a:gd name="connsiteY23" fmla="*/ 30236 h 2285324"/>
              <a:gd name="connsiteX24" fmla="*/ 2177323 w 3492789"/>
              <a:gd name="connsiteY24" fmla="*/ 60473 h 2285324"/>
              <a:gd name="connsiteX25" fmla="*/ 2252925 w 3492789"/>
              <a:gd name="connsiteY25" fmla="*/ 120946 h 2285324"/>
              <a:gd name="connsiteX26" fmla="*/ 2343646 w 3492789"/>
              <a:gd name="connsiteY26" fmla="*/ 181418 h 2285324"/>
              <a:gd name="connsiteX27" fmla="*/ 2434368 w 3492789"/>
              <a:gd name="connsiteY27" fmla="*/ 226773 h 2285324"/>
              <a:gd name="connsiteX28" fmla="*/ 2494849 w 3492789"/>
              <a:gd name="connsiteY28" fmla="*/ 317482 h 2285324"/>
              <a:gd name="connsiteX29" fmla="*/ 2525090 w 3492789"/>
              <a:gd name="connsiteY29" fmla="*/ 362837 h 2285324"/>
              <a:gd name="connsiteX30" fmla="*/ 2570451 w 3492789"/>
              <a:gd name="connsiteY30" fmla="*/ 408192 h 2285324"/>
              <a:gd name="connsiteX31" fmla="*/ 2600691 w 3492789"/>
              <a:gd name="connsiteY31" fmla="*/ 453546 h 2285324"/>
              <a:gd name="connsiteX32" fmla="*/ 2676293 w 3492789"/>
              <a:gd name="connsiteY32" fmla="*/ 514019 h 2285324"/>
              <a:gd name="connsiteX33" fmla="*/ 2721654 w 3492789"/>
              <a:gd name="connsiteY33" fmla="*/ 559374 h 2285324"/>
              <a:gd name="connsiteX34" fmla="*/ 2736774 w 3492789"/>
              <a:gd name="connsiteY34" fmla="*/ 604728 h 2285324"/>
              <a:gd name="connsiteX35" fmla="*/ 2797255 w 3492789"/>
              <a:gd name="connsiteY35" fmla="*/ 680320 h 2285324"/>
              <a:gd name="connsiteX36" fmla="*/ 2827496 w 3492789"/>
              <a:gd name="connsiteY36" fmla="*/ 771029 h 2285324"/>
              <a:gd name="connsiteX37" fmla="*/ 2857736 w 3492789"/>
              <a:gd name="connsiteY37" fmla="*/ 816383 h 2285324"/>
              <a:gd name="connsiteX38" fmla="*/ 2918218 w 3492789"/>
              <a:gd name="connsiteY38" fmla="*/ 952447 h 2285324"/>
              <a:gd name="connsiteX39" fmla="*/ 2963579 w 3492789"/>
              <a:gd name="connsiteY39" fmla="*/ 1043157 h 2285324"/>
              <a:gd name="connsiteX40" fmla="*/ 3008939 w 3492789"/>
              <a:gd name="connsiteY40" fmla="*/ 1073393 h 2285324"/>
              <a:gd name="connsiteX41" fmla="*/ 3024060 w 3492789"/>
              <a:gd name="connsiteY41" fmla="*/ 1133866 h 2285324"/>
              <a:gd name="connsiteX42" fmla="*/ 3084541 w 3492789"/>
              <a:gd name="connsiteY42" fmla="*/ 1224575 h 2285324"/>
              <a:gd name="connsiteX43" fmla="*/ 3099661 w 3492789"/>
              <a:gd name="connsiteY43" fmla="*/ 1269930 h 2285324"/>
              <a:gd name="connsiteX44" fmla="*/ 3114782 w 3492789"/>
              <a:gd name="connsiteY44" fmla="*/ 1330403 h 2285324"/>
              <a:gd name="connsiteX45" fmla="*/ 3145022 w 3492789"/>
              <a:gd name="connsiteY45" fmla="*/ 1375757 h 2285324"/>
              <a:gd name="connsiteX46" fmla="*/ 3175263 w 3492789"/>
              <a:gd name="connsiteY46" fmla="*/ 1481585 h 2285324"/>
              <a:gd name="connsiteX47" fmla="*/ 3205503 w 3492789"/>
              <a:gd name="connsiteY47" fmla="*/ 1572294 h 2285324"/>
              <a:gd name="connsiteX48" fmla="*/ 3220624 w 3492789"/>
              <a:gd name="connsiteY48" fmla="*/ 1617649 h 2285324"/>
              <a:gd name="connsiteX49" fmla="*/ 3250864 w 3492789"/>
              <a:gd name="connsiteY49" fmla="*/ 1663003 h 2285324"/>
              <a:gd name="connsiteX50" fmla="*/ 3281105 w 3492789"/>
              <a:gd name="connsiteY50" fmla="*/ 1753713 h 2285324"/>
              <a:gd name="connsiteX51" fmla="*/ 3311345 w 3492789"/>
              <a:gd name="connsiteY51" fmla="*/ 1799067 h 2285324"/>
              <a:gd name="connsiteX52" fmla="*/ 3341586 w 3492789"/>
              <a:gd name="connsiteY52" fmla="*/ 1889777 h 2285324"/>
              <a:gd name="connsiteX53" fmla="*/ 3371827 w 3492789"/>
              <a:gd name="connsiteY53" fmla="*/ 1980486 h 2285324"/>
              <a:gd name="connsiteX54" fmla="*/ 3402067 w 3492789"/>
              <a:gd name="connsiteY54" fmla="*/ 2071195 h 2285324"/>
              <a:gd name="connsiteX55" fmla="*/ 3417187 w 3492789"/>
              <a:gd name="connsiteY55" fmla="*/ 2116550 h 2285324"/>
              <a:gd name="connsiteX56" fmla="*/ 3447428 w 3492789"/>
              <a:gd name="connsiteY56" fmla="*/ 2177023 h 2285324"/>
              <a:gd name="connsiteX57" fmla="*/ 3492789 w 3492789"/>
              <a:gd name="connsiteY57" fmla="*/ 2282850 h 228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492789" h="2285324">
                <a:moveTo>
                  <a:pt x="0" y="891975"/>
                </a:moveTo>
                <a:cubicBezTo>
                  <a:pt x="35281" y="886935"/>
                  <a:pt x="70447" y="881020"/>
                  <a:pt x="105842" y="876856"/>
                </a:cubicBezTo>
                <a:cubicBezTo>
                  <a:pt x="156147" y="870938"/>
                  <a:pt x="207260" y="871071"/>
                  <a:pt x="257045" y="861738"/>
                </a:cubicBezTo>
                <a:cubicBezTo>
                  <a:pt x="288375" y="855864"/>
                  <a:pt x="317526" y="841581"/>
                  <a:pt x="347767" y="831502"/>
                </a:cubicBezTo>
                <a:cubicBezTo>
                  <a:pt x="362887" y="826463"/>
                  <a:pt x="377313" y="818360"/>
                  <a:pt x="393128" y="816383"/>
                </a:cubicBezTo>
                <a:lnTo>
                  <a:pt x="514090" y="801265"/>
                </a:lnTo>
                <a:cubicBezTo>
                  <a:pt x="534251" y="791186"/>
                  <a:pt x="553189" y="778156"/>
                  <a:pt x="574572" y="771029"/>
                </a:cubicBezTo>
                <a:cubicBezTo>
                  <a:pt x="626340" y="753776"/>
                  <a:pt x="650266" y="763423"/>
                  <a:pt x="695534" y="740792"/>
                </a:cubicBezTo>
                <a:cubicBezTo>
                  <a:pt x="812772" y="682181"/>
                  <a:pt x="672245" y="733436"/>
                  <a:pt x="786256" y="695438"/>
                </a:cubicBezTo>
                <a:cubicBezTo>
                  <a:pt x="846734" y="604731"/>
                  <a:pt x="781218" y="690396"/>
                  <a:pt x="861857" y="619847"/>
                </a:cubicBezTo>
                <a:cubicBezTo>
                  <a:pt x="888678" y="596382"/>
                  <a:pt x="937459" y="544256"/>
                  <a:pt x="937459" y="544256"/>
                </a:cubicBezTo>
                <a:cubicBezTo>
                  <a:pt x="970447" y="445303"/>
                  <a:pt x="924631" y="542422"/>
                  <a:pt x="997940" y="483783"/>
                </a:cubicBezTo>
                <a:cubicBezTo>
                  <a:pt x="1095645" y="405629"/>
                  <a:pt x="959521" y="461311"/>
                  <a:pt x="1073541" y="423310"/>
                </a:cubicBezTo>
                <a:cubicBezTo>
                  <a:pt x="1098742" y="398113"/>
                  <a:pt x="1119491" y="367485"/>
                  <a:pt x="1149143" y="347719"/>
                </a:cubicBezTo>
                <a:cubicBezTo>
                  <a:pt x="1164263" y="337640"/>
                  <a:pt x="1180543" y="329114"/>
                  <a:pt x="1194504" y="317482"/>
                </a:cubicBezTo>
                <a:cubicBezTo>
                  <a:pt x="1310927" y="220477"/>
                  <a:pt x="1172602" y="316965"/>
                  <a:pt x="1285226" y="241891"/>
                </a:cubicBezTo>
                <a:cubicBezTo>
                  <a:pt x="1314661" y="153598"/>
                  <a:pt x="1277316" y="234682"/>
                  <a:pt x="1345707" y="166300"/>
                </a:cubicBezTo>
                <a:cubicBezTo>
                  <a:pt x="1358556" y="153452"/>
                  <a:pt x="1360538" y="130575"/>
                  <a:pt x="1375947" y="120946"/>
                </a:cubicBezTo>
                <a:cubicBezTo>
                  <a:pt x="1402979" y="104053"/>
                  <a:pt x="1440145" y="108389"/>
                  <a:pt x="1466669" y="90709"/>
                </a:cubicBezTo>
                <a:cubicBezTo>
                  <a:pt x="1481789" y="80630"/>
                  <a:pt x="1495424" y="67852"/>
                  <a:pt x="1512030" y="60473"/>
                </a:cubicBezTo>
                <a:cubicBezTo>
                  <a:pt x="1541159" y="47528"/>
                  <a:pt x="1572511" y="40315"/>
                  <a:pt x="1602752" y="30236"/>
                </a:cubicBezTo>
                <a:cubicBezTo>
                  <a:pt x="1667822" y="8549"/>
                  <a:pt x="1632658" y="18981"/>
                  <a:pt x="1708594" y="0"/>
                </a:cubicBezTo>
                <a:cubicBezTo>
                  <a:pt x="1804356" y="5039"/>
                  <a:pt x="1900379" y="6437"/>
                  <a:pt x="1995879" y="15118"/>
                </a:cubicBezTo>
                <a:cubicBezTo>
                  <a:pt x="2011752" y="16561"/>
                  <a:pt x="2025681" y="26779"/>
                  <a:pt x="2041240" y="30236"/>
                </a:cubicBezTo>
                <a:cubicBezTo>
                  <a:pt x="2083048" y="39525"/>
                  <a:pt x="2136479" y="40054"/>
                  <a:pt x="2177323" y="60473"/>
                </a:cubicBezTo>
                <a:cubicBezTo>
                  <a:pt x="2251329" y="97470"/>
                  <a:pt x="2196668" y="78759"/>
                  <a:pt x="2252925" y="120946"/>
                </a:cubicBezTo>
                <a:cubicBezTo>
                  <a:pt x="2282001" y="142750"/>
                  <a:pt x="2309168" y="169926"/>
                  <a:pt x="2343646" y="181418"/>
                </a:cubicBezTo>
                <a:cubicBezTo>
                  <a:pt x="2406246" y="202283"/>
                  <a:pt x="2375745" y="187697"/>
                  <a:pt x="2434368" y="226773"/>
                </a:cubicBezTo>
                <a:lnTo>
                  <a:pt x="2494849" y="317482"/>
                </a:lnTo>
                <a:cubicBezTo>
                  <a:pt x="2504929" y="332600"/>
                  <a:pt x="2512240" y="349989"/>
                  <a:pt x="2525090" y="362837"/>
                </a:cubicBezTo>
                <a:cubicBezTo>
                  <a:pt x="2540210" y="377955"/>
                  <a:pt x="2556762" y="391767"/>
                  <a:pt x="2570451" y="408192"/>
                </a:cubicBezTo>
                <a:cubicBezTo>
                  <a:pt x="2582084" y="422150"/>
                  <a:pt x="2589339" y="439358"/>
                  <a:pt x="2600691" y="453546"/>
                </a:cubicBezTo>
                <a:cubicBezTo>
                  <a:pt x="2635884" y="497531"/>
                  <a:pt x="2629139" y="474729"/>
                  <a:pt x="2676293" y="514019"/>
                </a:cubicBezTo>
                <a:cubicBezTo>
                  <a:pt x="2692720" y="527706"/>
                  <a:pt x="2706534" y="544256"/>
                  <a:pt x="2721654" y="559374"/>
                </a:cubicBezTo>
                <a:cubicBezTo>
                  <a:pt x="2726694" y="574492"/>
                  <a:pt x="2728574" y="591064"/>
                  <a:pt x="2736774" y="604728"/>
                </a:cubicBezTo>
                <a:cubicBezTo>
                  <a:pt x="2790634" y="694482"/>
                  <a:pt x="2745379" y="563616"/>
                  <a:pt x="2797255" y="680320"/>
                </a:cubicBezTo>
                <a:cubicBezTo>
                  <a:pt x="2810201" y="709445"/>
                  <a:pt x="2809815" y="744511"/>
                  <a:pt x="2827496" y="771029"/>
                </a:cubicBezTo>
                <a:cubicBezTo>
                  <a:pt x="2837576" y="786147"/>
                  <a:pt x="2850356" y="799779"/>
                  <a:pt x="2857736" y="816383"/>
                </a:cubicBezTo>
                <a:cubicBezTo>
                  <a:pt x="2929708" y="978298"/>
                  <a:pt x="2849781" y="849808"/>
                  <a:pt x="2918218" y="952447"/>
                </a:cubicBezTo>
                <a:cubicBezTo>
                  <a:pt x="2930516" y="989338"/>
                  <a:pt x="2934267" y="1013849"/>
                  <a:pt x="2963579" y="1043157"/>
                </a:cubicBezTo>
                <a:cubicBezTo>
                  <a:pt x="2976429" y="1056005"/>
                  <a:pt x="2993819" y="1063314"/>
                  <a:pt x="3008939" y="1073393"/>
                </a:cubicBezTo>
                <a:cubicBezTo>
                  <a:pt x="3013979" y="1093551"/>
                  <a:pt x="3014767" y="1115282"/>
                  <a:pt x="3024060" y="1133866"/>
                </a:cubicBezTo>
                <a:cubicBezTo>
                  <a:pt x="3040314" y="1166370"/>
                  <a:pt x="3084541" y="1224575"/>
                  <a:pt x="3084541" y="1224575"/>
                </a:cubicBezTo>
                <a:cubicBezTo>
                  <a:pt x="3089581" y="1239693"/>
                  <a:pt x="3095282" y="1254607"/>
                  <a:pt x="3099661" y="1269930"/>
                </a:cubicBezTo>
                <a:cubicBezTo>
                  <a:pt x="3105370" y="1289909"/>
                  <a:pt x="3106596" y="1311305"/>
                  <a:pt x="3114782" y="1330403"/>
                </a:cubicBezTo>
                <a:cubicBezTo>
                  <a:pt x="3121941" y="1347104"/>
                  <a:pt x="3134942" y="1360639"/>
                  <a:pt x="3145022" y="1375757"/>
                </a:cubicBezTo>
                <a:cubicBezTo>
                  <a:pt x="3195839" y="1528191"/>
                  <a:pt x="3118301" y="1291740"/>
                  <a:pt x="3175263" y="1481585"/>
                </a:cubicBezTo>
                <a:cubicBezTo>
                  <a:pt x="3184423" y="1512113"/>
                  <a:pt x="3195423" y="1542058"/>
                  <a:pt x="3205503" y="1572294"/>
                </a:cubicBezTo>
                <a:cubicBezTo>
                  <a:pt x="3210543" y="1587412"/>
                  <a:pt x="3211783" y="1604390"/>
                  <a:pt x="3220624" y="1617649"/>
                </a:cubicBezTo>
                <a:cubicBezTo>
                  <a:pt x="3230704" y="1632767"/>
                  <a:pt x="3243484" y="1646399"/>
                  <a:pt x="3250864" y="1663003"/>
                </a:cubicBezTo>
                <a:cubicBezTo>
                  <a:pt x="3263810" y="1692128"/>
                  <a:pt x="3263424" y="1727194"/>
                  <a:pt x="3281105" y="1753713"/>
                </a:cubicBezTo>
                <a:cubicBezTo>
                  <a:pt x="3291185" y="1768831"/>
                  <a:pt x="3303965" y="1782463"/>
                  <a:pt x="3311345" y="1799067"/>
                </a:cubicBezTo>
                <a:cubicBezTo>
                  <a:pt x="3324291" y="1828192"/>
                  <a:pt x="3331506" y="1859540"/>
                  <a:pt x="3341586" y="1889777"/>
                </a:cubicBezTo>
                <a:lnTo>
                  <a:pt x="3371827" y="1980486"/>
                </a:lnTo>
                <a:lnTo>
                  <a:pt x="3402067" y="2071195"/>
                </a:lnTo>
                <a:cubicBezTo>
                  <a:pt x="3407107" y="2086313"/>
                  <a:pt x="3410059" y="2102297"/>
                  <a:pt x="3417187" y="2116550"/>
                </a:cubicBezTo>
                <a:cubicBezTo>
                  <a:pt x="3427267" y="2136708"/>
                  <a:pt x="3439057" y="2156098"/>
                  <a:pt x="3447428" y="2177023"/>
                </a:cubicBezTo>
                <a:cubicBezTo>
                  <a:pt x="3490755" y="2285324"/>
                  <a:pt x="3452708" y="2242774"/>
                  <a:pt x="3492789" y="2282850"/>
                </a:cubicBez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6"/>
          </p:cNvCxnSpPr>
          <p:nvPr/>
        </p:nvCxnSpPr>
        <p:spPr>
          <a:xfrm flipH="1">
            <a:off x="4067361" y="2984482"/>
            <a:ext cx="574571" cy="1514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0"/>
          </p:cNvCxnSpPr>
          <p:nvPr/>
        </p:nvCxnSpPr>
        <p:spPr>
          <a:xfrm flipH="1">
            <a:off x="4354647" y="2757709"/>
            <a:ext cx="650172" cy="1739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6"/>
          </p:cNvCxnSpPr>
          <p:nvPr/>
        </p:nvCxnSpPr>
        <p:spPr>
          <a:xfrm flipH="1">
            <a:off x="4641933" y="2379753"/>
            <a:ext cx="771134" cy="2119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225044" y="2932746"/>
            <a:ext cx="2270206" cy="861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22"/>
          </p:cNvCxnSpPr>
          <p:nvPr/>
        </p:nvCxnSpPr>
        <p:spPr>
          <a:xfrm flipH="1">
            <a:off x="5216504" y="2228571"/>
            <a:ext cx="846735" cy="2268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5"/>
          </p:cNvCxnSpPr>
          <p:nvPr/>
        </p:nvCxnSpPr>
        <p:spPr>
          <a:xfrm flipH="1">
            <a:off x="5503789" y="2334399"/>
            <a:ext cx="816496" cy="216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8"/>
          </p:cNvCxnSpPr>
          <p:nvPr/>
        </p:nvCxnSpPr>
        <p:spPr>
          <a:xfrm flipH="1">
            <a:off x="5791075" y="2530935"/>
            <a:ext cx="771134" cy="1966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2"/>
          </p:cNvCxnSpPr>
          <p:nvPr/>
        </p:nvCxnSpPr>
        <p:spPr>
          <a:xfrm flipH="1">
            <a:off x="6078360" y="2727472"/>
            <a:ext cx="665293" cy="17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37"/>
          </p:cNvCxnSpPr>
          <p:nvPr/>
        </p:nvCxnSpPr>
        <p:spPr>
          <a:xfrm flipH="1">
            <a:off x="6365646" y="3029836"/>
            <a:ext cx="559450" cy="1468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41"/>
          </p:cNvCxnSpPr>
          <p:nvPr/>
        </p:nvCxnSpPr>
        <p:spPr>
          <a:xfrm flipH="1">
            <a:off x="6645371" y="3347319"/>
            <a:ext cx="446049" cy="1151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46"/>
          </p:cNvCxnSpPr>
          <p:nvPr/>
        </p:nvCxnSpPr>
        <p:spPr>
          <a:xfrm flipH="1">
            <a:off x="6925097" y="3695038"/>
            <a:ext cx="317526" cy="803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52"/>
          </p:cNvCxnSpPr>
          <p:nvPr/>
        </p:nvCxnSpPr>
        <p:spPr>
          <a:xfrm flipH="1">
            <a:off x="7236260" y="4103230"/>
            <a:ext cx="172686" cy="395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2"/>
          </p:cNvCxnSpPr>
          <p:nvPr/>
        </p:nvCxnSpPr>
        <p:spPr>
          <a:xfrm flipH="1">
            <a:off x="4067363" y="3075191"/>
            <a:ext cx="257042" cy="711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775956" y="2069327"/>
            <a:ext cx="15120" cy="2411129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646052" y="2082194"/>
            <a:ext cx="0" cy="2416582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 rot="16200000">
            <a:off x="5674039" y="2903602"/>
            <a:ext cx="279431" cy="3492792"/>
          </a:xfrm>
          <a:prstGeom prst="leftBrace">
            <a:avLst>
              <a:gd name="adj1" fmla="val 25000"/>
              <a:gd name="adj2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16200000">
            <a:off x="2063314" y="3130998"/>
            <a:ext cx="303619" cy="3039178"/>
          </a:xfrm>
          <a:prstGeom prst="leftBrace">
            <a:avLst>
              <a:gd name="adj1" fmla="val 25000"/>
              <a:gd name="adj2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18910" y="4889777"/>
            <a:ext cx="5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41240" y="4889777"/>
            <a:ext cx="6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439869" y="4802397"/>
            <a:ext cx="9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B&lt;A</a:t>
            </a:r>
            <a:endParaRPr lang="en-US" dirty="0"/>
          </a:p>
        </p:txBody>
      </p:sp>
      <p:grpSp>
        <p:nvGrpSpPr>
          <p:cNvPr id="3" name="Group 97"/>
          <p:cNvGrpSpPr/>
          <p:nvPr/>
        </p:nvGrpSpPr>
        <p:grpSpPr>
          <a:xfrm>
            <a:off x="5770103" y="5183681"/>
            <a:ext cx="2632894" cy="1605139"/>
            <a:chOff x="4903483" y="932414"/>
            <a:chExt cx="2632894" cy="1605139"/>
          </a:xfrm>
        </p:grpSpPr>
        <p:grpSp>
          <p:nvGrpSpPr>
            <p:cNvPr id="5" name="Group 80"/>
            <p:cNvGrpSpPr/>
            <p:nvPr/>
          </p:nvGrpSpPr>
          <p:grpSpPr>
            <a:xfrm>
              <a:off x="4903483" y="1164103"/>
              <a:ext cx="1085404" cy="1100970"/>
              <a:chOff x="6626654" y="1822808"/>
              <a:chExt cx="1085404" cy="110097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626654" y="1822808"/>
                <a:ext cx="1085404" cy="11009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660491" y="1924131"/>
                <a:ext cx="66529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B</a:t>
                </a:r>
                <a:r>
                  <a:rPr lang="en-US" sz="2000" b="1" baseline="-250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1</a:t>
                </a:r>
                <a:endParaRPr 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6" name="Group 96"/>
            <p:cNvGrpSpPr/>
            <p:nvPr/>
          </p:nvGrpSpPr>
          <p:grpSpPr>
            <a:xfrm>
              <a:off x="5998445" y="932414"/>
              <a:ext cx="1537932" cy="1605139"/>
              <a:chOff x="5998445" y="932414"/>
              <a:chExt cx="1537932" cy="1605139"/>
            </a:xfrm>
          </p:grpSpPr>
          <p:grpSp>
            <p:nvGrpSpPr>
              <p:cNvPr id="8" name="Group 94"/>
              <p:cNvGrpSpPr/>
              <p:nvPr/>
            </p:nvGrpSpPr>
            <p:grpSpPr>
              <a:xfrm>
                <a:off x="5998445" y="932414"/>
                <a:ext cx="1537932" cy="1605139"/>
                <a:chOff x="5998445" y="932414"/>
                <a:chExt cx="1537932" cy="1605139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6668051" y="1635181"/>
                  <a:ext cx="868326" cy="902372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6762374" y="932414"/>
                  <a:ext cx="652328" cy="686374"/>
                </a:xfrm>
                <a:prstGeom prst="rect">
                  <a:avLst/>
                </a:prstGeom>
                <a:solidFill>
                  <a:srgbClr val="2F86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998445" y="1726788"/>
                  <a:ext cx="652328" cy="686374"/>
                </a:xfrm>
                <a:prstGeom prst="rect">
                  <a:avLst/>
                </a:prstGeom>
                <a:solidFill>
                  <a:srgbClr val="92D1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95"/>
              <p:cNvGrpSpPr/>
              <p:nvPr/>
            </p:nvGrpSpPr>
            <p:grpSpPr>
              <a:xfrm>
                <a:off x="5998445" y="932414"/>
                <a:ext cx="1440741" cy="1471482"/>
                <a:chOff x="5998445" y="932414"/>
                <a:chExt cx="1440741" cy="1471482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5998445" y="932414"/>
                  <a:ext cx="652328" cy="686374"/>
                </a:xfrm>
                <a:prstGeom prst="rect">
                  <a:avLst/>
                </a:prstGeom>
                <a:solidFill>
                  <a:srgbClr val="51A8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93"/>
                <p:cNvGrpSpPr/>
                <p:nvPr/>
              </p:nvGrpSpPr>
              <p:grpSpPr>
                <a:xfrm>
                  <a:off x="6002758" y="932414"/>
                  <a:ext cx="1436428" cy="1471482"/>
                  <a:chOff x="6002758" y="932414"/>
                  <a:chExt cx="1436428" cy="1471482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002758" y="932414"/>
                    <a:ext cx="665293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A</a:t>
                    </a:r>
                    <a:r>
                      <a:rPr lang="en-US" sz="2000" b="1" baseline="-2500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2</a:t>
                    </a:r>
                    <a:endParaRPr lang="en-US" sz="20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  <a:p>
                    <a:endParaRPr lang="en-US" dirty="0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773893" y="932414"/>
                    <a:ext cx="665293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A</a:t>
                    </a:r>
                    <a:r>
                      <a:rPr lang="en-US" sz="2000" b="1" baseline="-25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3</a:t>
                    </a:r>
                    <a:endParaRPr lang="en-US" sz="20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  <a:p>
                    <a:endParaRPr lang="en-US" dirty="0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002758" y="1726788"/>
                    <a:ext cx="665293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A</a:t>
                    </a:r>
                    <a:r>
                      <a:rPr lang="en-US" sz="2000" b="1" baseline="-2500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1</a:t>
                    </a:r>
                    <a:endParaRPr lang="en-US" sz="20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  <a:p>
                    <a:endParaRPr lang="en-US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773893" y="1726788"/>
                    <a:ext cx="665293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A</a:t>
                    </a:r>
                    <a:r>
                      <a:rPr lang="en-US" sz="2000" b="1" baseline="-25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rPr>
                      <a:t>4</a:t>
                    </a:r>
                    <a:endParaRPr lang="en-US" sz="20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  <a:p>
                    <a:endParaRPr lang="en-US" dirty="0"/>
                  </a:p>
                </p:txBody>
              </p:sp>
            </p:grpSp>
          </p:grpSp>
        </p:grpSp>
      </p:grpSp>
      <p:cxnSp>
        <p:nvCxnSpPr>
          <p:cNvPr id="46" name="Straight Connector 45"/>
          <p:cNvCxnSpPr/>
          <p:nvPr/>
        </p:nvCxnSpPr>
        <p:spPr>
          <a:xfrm>
            <a:off x="3160383" y="2069327"/>
            <a:ext cx="0" cy="2440955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2743506" y="1893798"/>
            <a:ext cx="359997" cy="21599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350526" y="2069327"/>
            <a:ext cx="15120" cy="2411129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>
            <a:off x="5876964" y="1893798"/>
            <a:ext cx="372550" cy="18839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Группа 22"/>
          <p:cNvGrpSpPr/>
          <p:nvPr/>
        </p:nvGrpSpPr>
        <p:grpSpPr>
          <a:xfrm>
            <a:off x="6001934" y="2249797"/>
            <a:ext cx="1267710" cy="2230659"/>
            <a:chOff x="6001934" y="2249797"/>
            <a:chExt cx="1267710" cy="2230659"/>
          </a:xfrm>
        </p:grpSpPr>
        <p:sp>
          <p:nvSpPr>
            <p:cNvPr id="108" name="Rectangle 107"/>
            <p:cNvSpPr/>
            <p:nvPr/>
          </p:nvSpPr>
          <p:spPr>
            <a:xfrm>
              <a:off x="6418115" y="4311253"/>
              <a:ext cx="183093" cy="1692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18115" y="3934027"/>
              <a:ext cx="183093" cy="1692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742003" y="4294450"/>
              <a:ext cx="183093" cy="1692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742003" y="3934027"/>
              <a:ext cx="183093" cy="1692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6418116" y="3240554"/>
              <a:ext cx="506981" cy="546429"/>
              <a:chOff x="6585635" y="5071141"/>
              <a:chExt cx="506981" cy="54642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85635" y="5448367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85635" y="5071141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909523" y="5431564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909523" y="5071141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7086551" y="3934027"/>
              <a:ext cx="183093" cy="1692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086551" y="4294450"/>
              <a:ext cx="183093" cy="1692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8116" y="2899880"/>
              <a:ext cx="183093" cy="1692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18115" y="2558269"/>
              <a:ext cx="183093" cy="1692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001934" y="2530935"/>
              <a:ext cx="183094" cy="1922187"/>
              <a:chOff x="4657053" y="1688573"/>
              <a:chExt cx="183094" cy="19221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4657053" y="3441557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657053" y="3064331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657054" y="2748084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657054" y="2370858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657054" y="2030184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657053" y="1688573"/>
                <a:ext cx="183093" cy="16920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6001935" y="2249797"/>
              <a:ext cx="183093" cy="1692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6" name="Right Arrow 135"/>
          <p:cNvSpPr/>
          <p:nvPr/>
        </p:nvSpPr>
        <p:spPr>
          <a:xfrm flipH="1">
            <a:off x="5395374" y="1893798"/>
            <a:ext cx="287286" cy="188396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69786" y="1269815"/>
            <a:ext cx="13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alpha val="25000"/>
                  </a:schemeClr>
                </a:solidFill>
              </a:rPr>
              <a:t>electorate</a:t>
            </a:r>
            <a:endParaRPr lang="en-US" dirty="0">
              <a:solidFill>
                <a:schemeClr val="accent1">
                  <a:alpha val="25000"/>
                </a:schemeClr>
              </a:solidFill>
            </a:endParaRPr>
          </a:p>
        </p:txBody>
      </p:sp>
      <p:cxnSp>
        <p:nvCxnSpPr>
          <p:cNvPr id="75" name="Straight Arrow Connector 71"/>
          <p:cNvCxnSpPr/>
          <p:nvPr/>
        </p:nvCxnSpPr>
        <p:spPr>
          <a:xfrm flipV="1">
            <a:off x="269786" y="1251072"/>
            <a:ext cx="0" cy="3247705"/>
          </a:xfrm>
          <a:prstGeom prst="straightConnector1">
            <a:avLst/>
          </a:prstGeom>
          <a:ln w="76200" cap="flat" cmpd="sng" algn="ctr">
            <a:solidFill>
              <a:schemeClr val="accent1">
                <a:alpha val="24000"/>
              </a:schemeClr>
            </a:solidFill>
            <a:prstDash val="solid"/>
            <a:round/>
            <a:headEnd type="none" w="med" len="med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Демократический дрейф</a:t>
            </a:r>
            <a:r>
              <a:rPr lang="en-US" dirty="0"/>
              <a:t> (N=5)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 animBg="1"/>
      <p:bldP spid="1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706524" y="4484264"/>
            <a:ext cx="7556313" cy="158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300955" y="3112664"/>
            <a:ext cx="6265333" cy="135467"/>
          </a:xfrm>
          <a:custGeom>
            <a:avLst/>
            <a:gdLst>
              <a:gd name="connsiteX0" fmla="*/ 0 w 6265333"/>
              <a:gd name="connsiteY0" fmla="*/ 135467 h 135467"/>
              <a:gd name="connsiteX1" fmla="*/ 237067 w 6265333"/>
              <a:gd name="connsiteY1" fmla="*/ 101600 h 135467"/>
              <a:gd name="connsiteX2" fmla="*/ 338667 w 6265333"/>
              <a:gd name="connsiteY2" fmla="*/ 84667 h 135467"/>
              <a:gd name="connsiteX3" fmla="*/ 541867 w 6265333"/>
              <a:gd name="connsiteY3" fmla="*/ 67734 h 135467"/>
              <a:gd name="connsiteX4" fmla="*/ 660400 w 6265333"/>
              <a:gd name="connsiteY4" fmla="*/ 50800 h 135467"/>
              <a:gd name="connsiteX5" fmla="*/ 829733 w 6265333"/>
              <a:gd name="connsiteY5" fmla="*/ 33867 h 135467"/>
              <a:gd name="connsiteX6" fmla="*/ 1032933 w 6265333"/>
              <a:gd name="connsiteY6" fmla="*/ 0 h 135467"/>
              <a:gd name="connsiteX7" fmla="*/ 2404533 w 6265333"/>
              <a:gd name="connsiteY7" fmla="*/ 16934 h 135467"/>
              <a:gd name="connsiteX8" fmla="*/ 2506133 w 6265333"/>
              <a:gd name="connsiteY8" fmla="*/ 50800 h 135467"/>
              <a:gd name="connsiteX9" fmla="*/ 2844800 w 6265333"/>
              <a:gd name="connsiteY9" fmla="*/ 67734 h 135467"/>
              <a:gd name="connsiteX10" fmla="*/ 2895600 w 6265333"/>
              <a:gd name="connsiteY10" fmla="*/ 84667 h 135467"/>
              <a:gd name="connsiteX11" fmla="*/ 3048000 w 6265333"/>
              <a:gd name="connsiteY11" fmla="*/ 118534 h 135467"/>
              <a:gd name="connsiteX12" fmla="*/ 3251200 w 6265333"/>
              <a:gd name="connsiteY12" fmla="*/ 101600 h 135467"/>
              <a:gd name="connsiteX13" fmla="*/ 3352800 w 6265333"/>
              <a:gd name="connsiteY13" fmla="*/ 84667 h 135467"/>
              <a:gd name="connsiteX14" fmla="*/ 3556000 w 6265333"/>
              <a:gd name="connsiteY14" fmla="*/ 67734 h 135467"/>
              <a:gd name="connsiteX15" fmla="*/ 3606800 w 6265333"/>
              <a:gd name="connsiteY15" fmla="*/ 50800 h 135467"/>
              <a:gd name="connsiteX16" fmla="*/ 3826933 w 6265333"/>
              <a:gd name="connsiteY16" fmla="*/ 16934 h 135467"/>
              <a:gd name="connsiteX17" fmla="*/ 4267200 w 6265333"/>
              <a:gd name="connsiteY17" fmla="*/ 50800 h 135467"/>
              <a:gd name="connsiteX18" fmla="*/ 4385733 w 6265333"/>
              <a:gd name="connsiteY18" fmla="*/ 67734 h 135467"/>
              <a:gd name="connsiteX19" fmla="*/ 4775200 w 6265333"/>
              <a:gd name="connsiteY19" fmla="*/ 101600 h 135467"/>
              <a:gd name="connsiteX20" fmla="*/ 4961467 w 6265333"/>
              <a:gd name="connsiteY20" fmla="*/ 118534 h 135467"/>
              <a:gd name="connsiteX21" fmla="*/ 5080000 w 6265333"/>
              <a:gd name="connsiteY21" fmla="*/ 135467 h 135467"/>
              <a:gd name="connsiteX22" fmla="*/ 5249333 w 6265333"/>
              <a:gd name="connsiteY22" fmla="*/ 118534 h 135467"/>
              <a:gd name="connsiteX23" fmla="*/ 5350933 w 6265333"/>
              <a:gd name="connsiteY23" fmla="*/ 84667 h 135467"/>
              <a:gd name="connsiteX24" fmla="*/ 5401733 w 6265333"/>
              <a:gd name="connsiteY24" fmla="*/ 67734 h 135467"/>
              <a:gd name="connsiteX25" fmla="*/ 6265333 w 6265333"/>
              <a:gd name="connsiteY25" fmla="*/ 84667 h 13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65333" h="135467">
                <a:moveTo>
                  <a:pt x="0" y="135467"/>
                </a:moveTo>
                <a:cubicBezTo>
                  <a:pt x="79022" y="124178"/>
                  <a:pt x="158328" y="114723"/>
                  <a:pt x="237067" y="101600"/>
                </a:cubicBezTo>
                <a:cubicBezTo>
                  <a:pt x="270934" y="95956"/>
                  <a:pt x="304543" y="88458"/>
                  <a:pt x="338667" y="84667"/>
                </a:cubicBezTo>
                <a:cubicBezTo>
                  <a:pt x="406219" y="77161"/>
                  <a:pt x="474272" y="74849"/>
                  <a:pt x="541867" y="67734"/>
                </a:cubicBezTo>
                <a:cubicBezTo>
                  <a:pt x="581560" y="63556"/>
                  <a:pt x="620761" y="55463"/>
                  <a:pt x="660400" y="50800"/>
                </a:cubicBezTo>
                <a:cubicBezTo>
                  <a:pt x="716737" y="44172"/>
                  <a:pt x="773396" y="40495"/>
                  <a:pt x="829733" y="33867"/>
                </a:cubicBezTo>
                <a:cubicBezTo>
                  <a:pt x="931759" y="21864"/>
                  <a:pt x="941579" y="18272"/>
                  <a:pt x="1032933" y="0"/>
                </a:cubicBezTo>
                <a:cubicBezTo>
                  <a:pt x="1490133" y="5645"/>
                  <a:pt x="1947570" y="1177"/>
                  <a:pt x="2404533" y="16934"/>
                </a:cubicBezTo>
                <a:cubicBezTo>
                  <a:pt x="2440210" y="18164"/>
                  <a:pt x="2470479" y="49017"/>
                  <a:pt x="2506133" y="50800"/>
                </a:cubicBezTo>
                <a:lnTo>
                  <a:pt x="2844800" y="67734"/>
                </a:lnTo>
                <a:cubicBezTo>
                  <a:pt x="2861733" y="73378"/>
                  <a:pt x="2878437" y="79764"/>
                  <a:pt x="2895600" y="84667"/>
                </a:cubicBezTo>
                <a:cubicBezTo>
                  <a:pt x="2951394" y="100608"/>
                  <a:pt x="2989808" y="106895"/>
                  <a:pt x="3048000" y="118534"/>
                </a:cubicBezTo>
                <a:cubicBezTo>
                  <a:pt x="3115733" y="112889"/>
                  <a:pt x="3183648" y="109106"/>
                  <a:pt x="3251200" y="101600"/>
                </a:cubicBezTo>
                <a:cubicBezTo>
                  <a:pt x="3285324" y="97808"/>
                  <a:pt x="3318676" y="88458"/>
                  <a:pt x="3352800" y="84667"/>
                </a:cubicBezTo>
                <a:cubicBezTo>
                  <a:pt x="3420352" y="77161"/>
                  <a:pt x="3488267" y="73378"/>
                  <a:pt x="3556000" y="67734"/>
                </a:cubicBezTo>
                <a:cubicBezTo>
                  <a:pt x="3572933" y="62089"/>
                  <a:pt x="3589158" y="53514"/>
                  <a:pt x="3606800" y="50800"/>
                </a:cubicBezTo>
                <a:cubicBezTo>
                  <a:pt x="3850028" y="13380"/>
                  <a:pt x="3704655" y="57693"/>
                  <a:pt x="3826933" y="16934"/>
                </a:cubicBezTo>
                <a:lnTo>
                  <a:pt x="4267200" y="50800"/>
                </a:lnTo>
                <a:cubicBezTo>
                  <a:pt x="4306893" y="54978"/>
                  <a:pt x="4346019" y="63763"/>
                  <a:pt x="4385733" y="67734"/>
                </a:cubicBezTo>
                <a:cubicBezTo>
                  <a:pt x="4515398" y="80701"/>
                  <a:pt x="4645392" y="90146"/>
                  <a:pt x="4775200" y="101600"/>
                </a:cubicBezTo>
                <a:cubicBezTo>
                  <a:pt x="4837304" y="107080"/>
                  <a:pt x="4899749" y="109717"/>
                  <a:pt x="4961467" y="118534"/>
                </a:cubicBezTo>
                <a:lnTo>
                  <a:pt x="5080000" y="135467"/>
                </a:lnTo>
                <a:cubicBezTo>
                  <a:pt x="5136444" y="129823"/>
                  <a:pt x="5193579" y="128988"/>
                  <a:pt x="5249333" y="118534"/>
                </a:cubicBezTo>
                <a:cubicBezTo>
                  <a:pt x="5284420" y="111955"/>
                  <a:pt x="5317066" y="95956"/>
                  <a:pt x="5350933" y="84667"/>
                </a:cubicBezTo>
                <a:lnTo>
                  <a:pt x="5401733" y="67734"/>
                </a:lnTo>
                <a:lnTo>
                  <a:pt x="6265333" y="8466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050848" y="2934171"/>
            <a:ext cx="3051600" cy="15120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584208" y="1785264"/>
            <a:ext cx="795867" cy="5315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773221" y="1785263"/>
            <a:ext cx="795867" cy="5315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355595" y="2964798"/>
            <a:ext cx="3051600" cy="15120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237995" y="2934171"/>
            <a:ext cx="3051600" cy="15120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18128" y="2964798"/>
            <a:ext cx="3051600" cy="15120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98715" y="2964798"/>
            <a:ext cx="3051600" cy="15120"/>
          </a:xfrm>
          <a:prstGeom prst="line">
            <a:avLst/>
          </a:prstGeom>
          <a:ln w="127000" cap="flat" cmpd="tri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60009" y="1415534"/>
            <a:ext cx="39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 smtClean="0">
                <a:solidFill>
                  <a:schemeClr val="bg1"/>
                </a:solidFill>
              </a:rPr>
              <a:t>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786" y="1269815"/>
            <a:ext cx="13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alpha val="25000"/>
                  </a:schemeClr>
                </a:solidFill>
              </a:rPr>
              <a:t>electorate</a:t>
            </a:r>
            <a:endParaRPr lang="en-US" dirty="0">
              <a:solidFill>
                <a:schemeClr val="accent1">
                  <a:alpha val="25000"/>
                </a:schemeClr>
              </a:solidFill>
            </a:endParaRPr>
          </a:p>
        </p:txBody>
      </p:sp>
      <p:cxnSp>
        <p:nvCxnSpPr>
          <p:cNvPr id="17" name="Straight Arrow Connector 71"/>
          <p:cNvCxnSpPr/>
          <p:nvPr/>
        </p:nvCxnSpPr>
        <p:spPr>
          <a:xfrm flipV="1">
            <a:off x="269786" y="1251072"/>
            <a:ext cx="0" cy="3247705"/>
          </a:xfrm>
          <a:prstGeom prst="straightConnector1">
            <a:avLst/>
          </a:prstGeom>
          <a:ln w="76200" cap="flat" cmpd="sng" algn="ctr">
            <a:solidFill>
              <a:schemeClr val="accent1">
                <a:alpha val="24000"/>
              </a:schemeClr>
            </a:solidFill>
            <a:prstDash val="solid"/>
            <a:round/>
            <a:headEnd type="none" w="med" len="med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Ровный </a:t>
            </a:r>
            <a:r>
              <a:rPr lang="ru-RU" dirty="0" smtClean="0"/>
              <a:t>ландшафт</a:t>
            </a:r>
            <a:endParaRPr lang="ru-RU" dirty="0"/>
          </a:p>
        </p:txBody>
      </p:sp>
      <p:sp>
        <p:nvSpPr>
          <p:cNvPr id="20" name="Freeform 6"/>
          <p:cNvSpPr/>
          <p:nvPr/>
        </p:nvSpPr>
        <p:spPr>
          <a:xfrm>
            <a:off x="4450321" y="2504228"/>
            <a:ext cx="3426088" cy="163936"/>
          </a:xfrm>
          <a:custGeom>
            <a:avLst/>
            <a:gdLst>
              <a:gd name="connsiteX0" fmla="*/ 0 w 6265333"/>
              <a:gd name="connsiteY0" fmla="*/ 135467 h 135467"/>
              <a:gd name="connsiteX1" fmla="*/ 237067 w 6265333"/>
              <a:gd name="connsiteY1" fmla="*/ 101600 h 135467"/>
              <a:gd name="connsiteX2" fmla="*/ 338667 w 6265333"/>
              <a:gd name="connsiteY2" fmla="*/ 84667 h 135467"/>
              <a:gd name="connsiteX3" fmla="*/ 541867 w 6265333"/>
              <a:gd name="connsiteY3" fmla="*/ 67734 h 135467"/>
              <a:gd name="connsiteX4" fmla="*/ 660400 w 6265333"/>
              <a:gd name="connsiteY4" fmla="*/ 50800 h 135467"/>
              <a:gd name="connsiteX5" fmla="*/ 829733 w 6265333"/>
              <a:gd name="connsiteY5" fmla="*/ 33867 h 135467"/>
              <a:gd name="connsiteX6" fmla="*/ 1032933 w 6265333"/>
              <a:gd name="connsiteY6" fmla="*/ 0 h 135467"/>
              <a:gd name="connsiteX7" fmla="*/ 2404533 w 6265333"/>
              <a:gd name="connsiteY7" fmla="*/ 16934 h 135467"/>
              <a:gd name="connsiteX8" fmla="*/ 2506133 w 6265333"/>
              <a:gd name="connsiteY8" fmla="*/ 50800 h 135467"/>
              <a:gd name="connsiteX9" fmla="*/ 2844800 w 6265333"/>
              <a:gd name="connsiteY9" fmla="*/ 67734 h 135467"/>
              <a:gd name="connsiteX10" fmla="*/ 2895600 w 6265333"/>
              <a:gd name="connsiteY10" fmla="*/ 84667 h 135467"/>
              <a:gd name="connsiteX11" fmla="*/ 3048000 w 6265333"/>
              <a:gd name="connsiteY11" fmla="*/ 118534 h 135467"/>
              <a:gd name="connsiteX12" fmla="*/ 3251200 w 6265333"/>
              <a:gd name="connsiteY12" fmla="*/ 101600 h 135467"/>
              <a:gd name="connsiteX13" fmla="*/ 3352800 w 6265333"/>
              <a:gd name="connsiteY13" fmla="*/ 84667 h 135467"/>
              <a:gd name="connsiteX14" fmla="*/ 3556000 w 6265333"/>
              <a:gd name="connsiteY14" fmla="*/ 67734 h 135467"/>
              <a:gd name="connsiteX15" fmla="*/ 3606800 w 6265333"/>
              <a:gd name="connsiteY15" fmla="*/ 50800 h 135467"/>
              <a:gd name="connsiteX16" fmla="*/ 3826933 w 6265333"/>
              <a:gd name="connsiteY16" fmla="*/ 16934 h 135467"/>
              <a:gd name="connsiteX17" fmla="*/ 4267200 w 6265333"/>
              <a:gd name="connsiteY17" fmla="*/ 50800 h 135467"/>
              <a:gd name="connsiteX18" fmla="*/ 4385733 w 6265333"/>
              <a:gd name="connsiteY18" fmla="*/ 67734 h 135467"/>
              <a:gd name="connsiteX19" fmla="*/ 4775200 w 6265333"/>
              <a:gd name="connsiteY19" fmla="*/ 101600 h 135467"/>
              <a:gd name="connsiteX20" fmla="*/ 4961467 w 6265333"/>
              <a:gd name="connsiteY20" fmla="*/ 118534 h 135467"/>
              <a:gd name="connsiteX21" fmla="*/ 5080000 w 6265333"/>
              <a:gd name="connsiteY21" fmla="*/ 135467 h 135467"/>
              <a:gd name="connsiteX22" fmla="*/ 5249333 w 6265333"/>
              <a:gd name="connsiteY22" fmla="*/ 118534 h 135467"/>
              <a:gd name="connsiteX23" fmla="*/ 5350933 w 6265333"/>
              <a:gd name="connsiteY23" fmla="*/ 84667 h 135467"/>
              <a:gd name="connsiteX24" fmla="*/ 5401733 w 6265333"/>
              <a:gd name="connsiteY24" fmla="*/ 67734 h 135467"/>
              <a:gd name="connsiteX25" fmla="*/ 6265333 w 6265333"/>
              <a:gd name="connsiteY25" fmla="*/ 84667 h 13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65333" h="135467">
                <a:moveTo>
                  <a:pt x="0" y="135467"/>
                </a:moveTo>
                <a:cubicBezTo>
                  <a:pt x="79022" y="124178"/>
                  <a:pt x="158328" y="114723"/>
                  <a:pt x="237067" y="101600"/>
                </a:cubicBezTo>
                <a:cubicBezTo>
                  <a:pt x="270934" y="95956"/>
                  <a:pt x="304543" y="88458"/>
                  <a:pt x="338667" y="84667"/>
                </a:cubicBezTo>
                <a:cubicBezTo>
                  <a:pt x="406219" y="77161"/>
                  <a:pt x="474272" y="74849"/>
                  <a:pt x="541867" y="67734"/>
                </a:cubicBezTo>
                <a:cubicBezTo>
                  <a:pt x="581560" y="63556"/>
                  <a:pt x="620761" y="55463"/>
                  <a:pt x="660400" y="50800"/>
                </a:cubicBezTo>
                <a:cubicBezTo>
                  <a:pt x="716737" y="44172"/>
                  <a:pt x="773396" y="40495"/>
                  <a:pt x="829733" y="33867"/>
                </a:cubicBezTo>
                <a:cubicBezTo>
                  <a:pt x="931759" y="21864"/>
                  <a:pt x="941579" y="18272"/>
                  <a:pt x="1032933" y="0"/>
                </a:cubicBezTo>
                <a:cubicBezTo>
                  <a:pt x="1490133" y="5645"/>
                  <a:pt x="1947570" y="1177"/>
                  <a:pt x="2404533" y="16934"/>
                </a:cubicBezTo>
                <a:cubicBezTo>
                  <a:pt x="2440210" y="18164"/>
                  <a:pt x="2470479" y="49017"/>
                  <a:pt x="2506133" y="50800"/>
                </a:cubicBezTo>
                <a:lnTo>
                  <a:pt x="2844800" y="67734"/>
                </a:lnTo>
                <a:cubicBezTo>
                  <a:pt x="2861733" y="73378"/>
                  <a:pt x="2878437" y="79764"/>
                  <a:pt x="2895600" y="84667"/>
                </a:cubicBezTo>
                <a:cubicBezTo>
                  <a:pt x="2951394" y="100608"/>
                  <a:pt x="2989808" y="106895"/>
                  <a:pt x="3048000" y="118534"/>
                </a:cubicBezTo>
                <a:cubicBezTo>
                  <a:pt x="3115733" y="112889"/>
                  <a:pt x="3183648" y="109106"/>
                  <a:pt x="3251200" y="101600"/>
                </a:cubicBezTo>
                <a:cubicBezTo>
                  <a:pt x="3285324" y="97808"/>
                  <a:pt x="3318676" y="88458"/>
                  <a:pt x="3352800" y="84667"/>
                </a:cubicBezTo>
                <a:cubicBezTo>
                  <a:pt x="3420352" y="77161"/>
                  <a:pt x="3488267" y="73378"/>
                  <a:pt x="3556000" y="67734"/>
                </a:cubicBezTo>
                <a:cubicBezTo>
                  <a:pt x="3572933" y="62089"/>
                  <a:pt x="3589158" y="53514"/>
                  <a:pt x="3606800" y="50800"/>
                </a:cubicBezTo>
                <a:cubicBezTo>
                  <a:pt x="3850028" y="13380"/>
                  <a:pt x="3704655" y="57693"/>
                  <a:pt x="3826933" y="16934"/>
                </a:cubicBezTo>
                <a:lnTo>
                  <a:pt x="4267200" y="50800"/>
                </a:lnTo>
                <a:cubicBezTo>
                  <a:pt x="4306893" y="54978"/>
                  <a:pt x="4346019" y="63763"/>
                  <a:pt x="4385733" y="67734"/>
                </a:cubicBezTo>
                <a:cubicBezTo>
                  <a:pt x="4515398" y="80701"/>
                  <a:pt x="4645392" y="90146"/>
                  <a:pt x="4775200" y="101600"/>
                </a:cubicBezTo>
                <a:cubicBezTo>
                  <a:pt x="4837304" y="107080"/>
                  <a:pt x="4899749" y="109717"/>
                  <a:pt x="4961467" y="118534"/>
                </a:cubicBezTo>
                <a:lnTo>
                  <a:pt x="5080000" y="135467"/>
                </a:lnTo>
                <a:cubicBezTo>
                  <a:pt x="5136444" y="129823"/>
                  <a:pt x="5193579" y="128988"/>
                  <a:pt x="5249333" y="118534"/>
                </a:cubicBezTo>
                <a:cubicBezTo>
                  <a:pt x="5284420" y="111955"/>
                  <a:pt x="5317066" y="95956"/>
                  <a:pt x="5350933" y="84667"/>
                </a:cubicBezTo>
                <a:lnTo>
                  <a:pt x="5401733" y="67734"/>
                </a:lnTo>
                <a:lnTo>
                  <a:pt x="6265333" y="8466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«Якорь»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10 человек – уже партия</a:t>
            </a:r>
          </a:p>
          <a:p>
            <a:pPr lvl="0"/>
            <a:r>
              <a:rPr lang="ru-RU" dirty="0" smtClean="0"/>
              <a:t>Плата за голос</a:t>
            </a:r>
          </a:p>
          <a:p>
            <a:r>
              <a:rPr lang="ru-RU" dirty="0" smtClean="0"/>
              <a:t>Плата за «прямой голос»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0009" y="1415534"/>
            <a:ext cx="39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 smtClean="0">
                <a:solidFill>
                  <a:schemeClr val="bg1"/>
                </a:solidFill>
              </a:rPr>
              <a:t>8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1.bp.blogspot.com/_A8SKI4MEuXY/TMUvyTFQpgI/AAAAAAAAAPQ/E8DKPNhHAbQ/s320/anch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4107" y="269687"/>
            <a:ext cx="470624" cy="55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4986" y="6286500"/>
            <a:ext cx="256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rakviashvili@gmail.com</a:t>
            </a: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Advantag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490</TotalTime>
  <Words>215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Демократический дрейф к свободе</vt:lpstr>
      <vt:lpstr>Демократия и рыночная экономика</vt:lpstr>
      <vt:lpstr>Ограничения демократии</vt:lpstr>
      <vt:lpstr>Демократия, легитимность и власть</vt:lpstr>
      <vt:lpstr>Демократический дрейф</vt:lpstr>
      <vt:lpstr>Демократический дрейф (N=5)</vt:lpstr>
      <vt:lpstr>Демократический дрейф (N=5)</vt:lpstr>
      <vt:lpstr>Ровный ландшафт</vt:lpstr>
      <vt:lpstr>«Якорь»</vt:lpstr>
    </vt:vector>
  </TitlesOfParts>
  <Company>rakviashvili@gmail.com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Демократический дрейф с свободе</dc:title>
  <dc:creator>Alexandr Rakviashvili</dc:creator>
  <cp:lastModifiedBy>Alexandr Rakviashvili</cp:lastModifiedBy>
  <cp:revision>25</cp:revision>
  <dcterms:created xsi:type="dcterms:W3CDTF">2012-05-19T06:17:26Z</dcterms:created>
  <dcterms:modified xsi:type="dcterms:W3CDTF">2012-05-19T08:59:57Z</dcterms:modified>
</cp:coreProperties>
</file>