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80" r:id="rId5"/>
    <p:sldId id="258" r:id="rId6"/>
    <p:sldId id="284" r:id="rId7"/>
    <p:sldId id="281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6" r:id="rId22"/>
    <p:sldId id="278" r:id="rId23"/>
    <p:sldId id="260" r:id="rId24"/>
    <p:sldId id="282" r:id="rId25"/>
    <p:sldId id="283" r:id="rId26"/>
    <p:sldId id="262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EE5-7485-4FF2-848D-4252C50B6A3F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D047-490E-4807-981A-E2EFDBDE1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63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EE5-7485-4FF2-848D-4252C50B6A3F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D047-490E-4807-981A-E2EFDBDE1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04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EE5-7485-4FF2-848D-4252C50B6A3F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D047-490E-4807-981A-E2EFDBDE1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63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EE5-7485-4FF2-848D-4252C50B6A3F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D047-490E-4807-981A-E2EFDBDE1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43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EE5-7485-4FF2-848D-4252C50B6A3F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D047-490E-4807-981A-E2EFDBDE1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72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EE5-7485-4FF2-848D-4252C50B6A3F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D047-490E-4807-981A-E2EFDBDE1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60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EE5-7485-4FF2-848D-4252C50B6A3F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D047-490E-4807-981A-E2EFDBDE1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24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EE5-7485-4FF2-848D-4252C50B6A3F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D047-490E-4807-981A-E2EFDBDE1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50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EE5-7485-4FF2-848D-4252C50B6A3F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D047-490E-4807-981A-E2EFDBDE1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61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EE5-7485-4FF2-848D-4252C50B6A3F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D047-490E-4807-981A-E2EFDBDE1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09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EE5-7485-4FF2-848D-4252C50B6A3F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D047-490E-4807-981A-E2EFDBDE1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07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3EEE5-7485-4FF2-848D-4252C50B6A3F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3D047-490E-4807-981A-E2EFDBDE1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33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.jpg"/><Relationship Id="rId5" Type="http://schemas.openxmlformats.org/officeDocument/2006/relationships/image" Target="../media/image11.png"/><Relationship Id="rId10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ersonhoo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rson" TargetMode="External"/><Relationship Id="rId2" Type="http://schemas.openxmlformats.org/officeDocument/2006/relationships/hyperlink" Target="https://ru.wikipedia.org/wiki/&#1051;&#1080;&#1095;&#1085;&#1086;&#1089;&#1090;&#1100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87062" y="2141866"/>
            <a:ext cx="9144000" cy="1507821"/>
          </a:xfrm>
        </p:spPr>
        <p:txBody>
          <a:bodyPr>
            <a:noAutofit/>
          </a:bodyPr>
          <a:lstStyle/>
          <a:p>
            <a:r>
              <a:rPr lang="ru-RU" sz="7200" b="1" dirty="0"/>
              <a:t>Личность в цифровом мире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87062" y="4768686"/>
            <a:ext cx="9144000" cy="1096086"/>
          </a:xfrm>
        </p:spPr>
        <p:txBody>
          <a:bodyPr/>
          <a:lstStyle/>
          <a:p>
            <a:r>
              <a:rPr lang="ru-RU" dirty="0" smtClean="0"/>
              <a:t>Виктор Агроскин</a:t>
            </a:r>
          </a:p>
          <a:p>
            <a:r>
              <a:rPr lang="en-US" dirty="0" smtClean="0"/>
              <a:t>19</a:t>
            </a:r>
            <a:r>
              <a:rPr lang="ru-RU" dirty="0" smtClean="0"/>
              <a:t>.05.201</a:t>
            </a:r>
            <a:r>
              <a:rPr lang="en-US" dirty="0" smtClean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594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Экономические отношения в реальном мире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6124888" y="3525521"/>
            <a:ext cx="418152" cy="746229"/>
            <a:chOff x="2332495" y="2595966"/>
            <a:chExt cx="255722" cy="503695"/>
          </a:xfrm>
          <a:solidFill>
            <a:schemeClr val="accent1"/>
          </a:solidFill>
        </p:grpSpPr>
        <p:sp>
          <p:nvSpPr>
            <p:cNvPr id="4" name="Овал 3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Равнобедренный треугольник 4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7284034" y="2034691"/>
            <a:ext cx="418152" cy="746229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Овал 7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авнобедренный треугольник 8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3703071" y="3152406"/>
            <a:ext cx="418152" cy="746229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Овал 10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Равнобедренный треугольник 11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108184" y="1800758"/>
            <a:ext cx="418152" cy="746229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Овал 13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авнобедренный треугольник 14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8233560" y="2687138"/>
            <a:ext cx="418152" cy="746229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Овал 16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авнобедренный треугольник 17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4919075" y="2052606"/>
            <a:ext cx="418152" cy="746229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Овал 19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авнобедренный треугольник 20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09" y="2320248"/>
            <a:ext cx="1069540" cy="106954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716" y="4938191"/>
            <a:ext cx="1210359" cy="1127244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469" y="5043127"/>
            <a:ext cx="1207827" cy="1207827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0100" y="5242793"/>
            <a:ext cx="822642" cy="822642"/>
          </a:xfrm>
          <a:prstGeom prst="rect">
            <a:avLst/>
          </a:prstGeom>
        </p:spPr>
      </p:pic>
      <p:cxnSp>
        <p:nvCxnSpPr>
          <p:cNvPr id="35" name="Прямая со стрелкой 34"/>
          <p:cNvCxnSpPr>
            <a:stCxn id="5" idx="0"/>
            <a:endCxn id="24" idx="0"/>
          </p:cNvCxnSpPr>
          <p:nvPr/>
        </p:nvCxnSpPr>
        <p:spPr>
          <a:xfrm flipH="1">
            <a:off x="4313895" y="4271749"/>
            <a:ext cx="2034006" cy="666442"/>
          </a:xfrm>
          <a:prstGeom prst="straightConnector1">
            <a:avLst/>
          </a:prstGeom>
          <a:ln w="539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5" idx="0"/>
            <a:endCxn id="25" idx="0"/>
          </p:cNvCxnSpPr>
          <p:nvPr/>
        </p:nvCxnSpPr>
        <p:spPr>
          <a:xfrm flipH="1">
            <a:off x="6235383" y="4271750"/>
            <a:ext cx="112519" cy="771377"/>
          </a:xfrm>
          <a:prstGeom prst="straightConnector1">
            <a:avLst/>
          </a:prstGeom>
          <a:ln w="539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5" idx="0"/>
            <a:endCxn id="27" idx="0"/>
          </p:cNvCxnSpPr>
          <p:nvPr/>
        </p:nvCxnSpPr>
        <p:spPr>
          <a:xfrm>
            <a:off x="6347901" y="4271749"/>
            <a:ext cx="2013520" cy="971044"/>
          </a:xfrm>
          <a:prstGeom prst="straightConnector1">
            <a:avLst/>
          </a:prstGeom>
          <a:ln w="53975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04359" y="2750107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51347" y="2392961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48" name="Прямая со стрелкой 47"/>
          <p:cNvCxnSpPr>
            <a:stCxn id="46" idx="3"/>
            <a:endCxn id="47" idx="1"/>
          </p:cNvCxnSpPr>
          <p:nvPr/>
        </p:nvCxnSpPr>
        <p:spPr>
          <a:xfrm flipV="1">
            <a:off x="4302225" y="2716127"/>
            <a:ext cx="449122" cy="35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5273870" y="2962669"/>
            <a:ext cx="0" cy="1527138"/>
          </a:xfrm>
          <a:prstGeom prst="straightConnector1">
            <a:avLst/>
          </a:prstGeom>
          <a:ln w="66675">
            <a:solidFill>
              <a:srgbClr val="92D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23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926" y="184738"/>
            <a:ext cx="10515600" cy="1325563"/>
          </a:xfrm>
        </p:spPr>
        <p:txBody>
          <a:bodyPr/>
          <a:lstStyle/>
          <a:p>
            <a:r>
              <a:rPr lang="ru-RU" dirty="0" smtClean="0"/>
              <a:t>Консенсус острова </a:t>
            </a:r>
            <a:r>
              <a:rPr lang="ru-RU" dirty="0" err="1" smtClean="0"/>
              <a:t>Яп</a:t>
            </a:r>
            <a:r>
              <a:rPr lang="ru-RU" dirty="0" smtClean="0"/>
              <a:t> (</a:t>
            </a:r>
            <a:r>
              <a:rPr lang="en-US" dirty="0" smtClean="0"/>
              <a:t>Yap)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560" y="1284271"/>
            <a:ext cx="6962570" cy="52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7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2810" y="161927"/>
            <a:ext cx="7886700" cy="115887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Чего ожидает окружение личности?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71040" y="1320802"/>
            <a:ext cx="8270240" cy="5201919"/>
          </a:xfrm>
        </p:spPr>
        <p:txBody>
          <a:bodyPr>
            <a:noAutofit/>
          </a:bodyPr>
          <a:lstStyle/>
          <a:p>
            <a:r>
              <a:rPr lang="ru-RU" sz="2000" dirty="0"/>
              <a:t>Идентичность</a:t>
            </a:r>
          </a:p>
          <a:p>
            <a:pPr lvl="1"/>
            <a:r>
              <a:rPr lang="ru-RU" sz="1600" dirty="0"/>
              <a:t>Проявление одной личности в разных отношениях или в разное время могут быть соотнесены друг с другом</a:t>
            </a:r>
          </a:p>
          <a:p>
            <a:r>
              <a:rPr lang="ru-RU" sz="2000" dirty="0"/>
              <a:t>Идентификация</a:t>
            </a:r>
          </a:p>
          <a:p>
            <a:pPr lvl="1"/>
            <a:r>
              <a:rPr lang="ru-RU" sz="1600" dirty="0"/>
              <a:t>Уникальный идентификатор</a:t>
            </a:r>
          </a:p>
          <a:p>
            <a:pPr lvl="1"/>
            <a:r>
              <a:rPr lang="ru-RU" sz="1600" dirty="0"/>
              <a:t>Неизменяемый идентификатор или с возможностью трассировки изменений</a:t>
            </a:r>
          </a:p>
          <a:p>
            <a:pPr lvl="1"/>
            <a:r>
              <a:rPr lang="ru-RU" sz="1600" dirty="0"/>
              <a:t>Единственный идентификатор или с возможностью отождествления </a:t>
            </a:r>
          </a:p>
          <a:p>
            <a:r>
              <a:rPr lang="ru-RU" sz="2000" dirty="0" err="1"/>
              <a:t>Трассируемость</a:t>
            </a:r>
            <a:endParaRPr lang="ru-RU" sz="2000" dirty="0"/>
          </a:p>
          <a:p>
            <a:pPr lvl="1"/>
            <a:r>
              <a:rPr lang="ru-RU" sz="1600" dirty="0"/>
              <a:t>Личность может быть соотнесена с материальным телом, материальными или нематериальными активами</a:t>
            </a:r>
          </a:p>
          <a:p>
            <a:pPr lvl="1"/>
            <a:r>
              <a:rPr lang="ru-RU" sz="1600" dirty="0"/>
              <a:t>Личность может подтвердить права на активы</a:t>
            </a:r>
          </a:p>
          <a:p>
            <a:r>
              <a:rPr lang="ru-RU" sz="2000" dirty="0"/>
              <a:t>Публичность</a:t>
            </a:r>
          </a:p>
          <a:p>
            <a:pPr lvl="1"/>
            <a:r>
              <a:rPr lang="ru-RU" sz="1600" dirty="0"/>
              <a:t>Чем выше потребность в разделении труда, тем выше потребность в публичной доступности механизмов идентификации, </a:t>
            </a:r>
            <a:r>
              <a:rPr lang="ru-RU" sz="1600" dirty="0" err="1"/>
              <a:t>атрибутируемости</a:t>
            </a:r>
            <a:r>
              <a:rPr lang="ru-RU" sz="1600" dirty="0"/>
              <a:t> и </a:t>
            </a:r>
            <a:r>
              <a:rPr lang="ru-RU" sz="1600" dirty="0" err="1"/>
              <a:t>трассируемости</a:t>
            </a:r>
            <a:endParaRPr lang="ru-RU" sz="1600" dirty="0"/>
          </a:p>
          <a:p>
            <a:r>
              <a:rPr lang="ru-RU" sz="2000" dirty="0"/>
              <a:t>Надёжность</a:t>
            </a:r>
          </a:p>
          <a:p>
            <a:pPr lvl="1"/>
            <a:r>
              <a:rPr lang="ru-RU" sz="1600" dirty="0"/>
              <a:t>Необходимо доверие к механизмам идентификации, </a:t>
            </a:r>
            <a:r>
              <a:rPr lang="ru-RU" sz="1600" dirty="0" err="1"/>
              <a:t>атрибутируемости</a:t>
            </a:r>
            <a:r>
              <a:rPr lang="ru-RU" sz="1600" dirty="0"/>
              <a:t> и </a:t>
            </a:r>
            <a:r>
              <a:rPr lang="ru-RU" sz="1600" dirty="0" err="1"/>
              <a:t>трассируемости</a:t>
            </a:r>
            <a:endParaRPr lang="ru-RU" sz="1600" dirty="0"/>
          </a:p>
          <a:p>
            <a:pPr lvl="1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010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Решение в реальном мире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6293944" y="3777554"/>
            <a:ext cx="414320" cy="810547"/>
            <a:chOff x="2332495" y="2595966"/>
            <a:chExt cx="255722" cy="503695"/>
          </a:xfrm>
          <a:solidFill>
            <a:schemeClr val="accent1"/>
          </a:solidFill>
        </p:grpSpPr>
        <p:sp>
          <p:nvSpPr>
            <p:cNvPr id="4" name="Овал 3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Равнобедренный треугольник 4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7754320" y="5252721"/>
            <a:ext cx="414320" cy="810547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Овал 13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авнобедренный треугольник 14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6281330" y="1706856"/>
            <a:ext cx="414320" cy="810547"/>
            <a:chOff x="2332495" y="2595966"/>
            <a:chExt cx="255722" cy="503695"/>
          </a:xfrm>
          <a:solidFill>
            <a:srgbClr val="FF0000"/>
          </a:solidFill>
        </p:grpSpPr>
        <p:sp>
          <p:nvSpPr>
            <p:cNvPr id="20" name="Овал 19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авнобедренный треугольник 20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09" y="2320248"/>
            <a:ext cx="1069540" cy="106954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048788" y="5652562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23" name="Прямая со стрелкой 22"/>
          <p:cNvCxnSpPr>
            <a:stCxn id="15" idx="4"/>
          </p:cNvCxnSpPr>
          <p:nvPr/>
        </p:nvCxnSpPr>
        <p:spPr>
          <a:xfrm flipH="1" flipV="1">
            <a:off x="7619476" y="3864075"/>
            <a:ext cx="134844" cy="168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230" y="3199920"/>
            <a:ext cx="539090" cy="621630"/>
          </a:xfrm>
          <a:prstGeom prst="rect">
            <a:avLst/>
          </a:prstGeom>
        </p:spPr>
      </p:pic>
      <p:cxnSp>
        <p:nvCxnSpPr>
          <p:cNvPr id="31" name="Прямая со стрелкой 30"/>
          <p:cNvCxnSpPr>
            <a:stCxn id="21" idx="0"/>
            <a:endCxn id="4" idx="0"/>
          </p:cNvCxnSpPr>
          <p:nvPr/>
        </p:nvCxnSpPr>
        <p:spPr>
          <a:xfrm flipH="1">
            <a:off x="6501105" y="2517403"/>
            <a:ext cx="1195" cy="1260151"/>
          </a:xfrm>
          <a:prstGeom prst="straightConnector1">
            <a:avLst/>
          </a:prstGeom>
          <a:ln w="666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1" idx="0"/>
            <a:endCxn id="3" idx="0"/>
          </p:cNvCxnSpPr>
          <p:nvPr/>
        </p:nvCxnSpPr>
        <p:spPr>
          <a:xfrm>
            <a:off x="6502299" y="2517402"/>
            <a:ext cx="982476" cy="68251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5" idx="2"/>
          </p:cNvCxnSpPr>
          <p:nvPr/>
        </p:nvCxnSpPr>
        <p:spPr>
          <a:xfrm flipV="1">
            <a:off x="6708265" y="3821552"/>
            <a:ext cx="593535" cy="255281"/>
          </a:xfrm>
          <a:prstGeom prst="straightConnector1">
            <a:avLst/>
          </a:prstGeom>
          <a:ln w="539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Рисунок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236" y="5100751"/>
            <a:ext cx="1210359" cy="1127244"/>
          </a:xfrm>
          <a:prstGeom prst="rect">
            <a:avLst/>
          </a:prstGeom>
        </p:spPr>
      </p:pic>
      <p:cxnSp>
        <p:nvCxnSpPr>
          <p:cNvPr id="44" name="Прямая со стрелкой 43"/>
          <p:cNvCxnSpPr>
            <a:stCxn id="47" idx="2"/>
          </p:cNvCxnSpPr>
          <p:nvPr/>
        </p:nvCxnSpPr>
        <p:spPr>
          <a:xfrm flipH="1">
            <a:off x="4711699" y="3880281"/>
            <a:ext cx="290878" cy="1186339"/>
          </a:xfrm>
          <a:prstGeom prst="straightConnector1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Рисунок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131" y="3237388"/>
            <a:ext cx="642892" cy="642892"/>
          </a:xfrm>
          <a:prstGeom prst="rect">
            <a:avLst/>
          </a:prstGeom>
        </p:spPr>
      </p:pic>
      <p:cxnSp>
        <p:nvCxnSpPr>
          <p:cNvPr id="49" name="Прямая со стрелкой 48"/>
          <p:cNvCxnSpPr>
            <a:stCxn id="21" idx="0"/>
            <a:endCxn id="47" idx="3"/>
          </p:cNvCxnSpPr>
          <p:nvPr/>
        </p:nvCxnSpPr>
        <p:spPr>
          <a:xfrm flipH="1">
            <a:off x="5324023" y="2517402"/>
            <a:ext cx="1178276" cy="104143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15" idx="4"/>
          </p:cNvCxnSpPr>
          <p:nvPr/>
        </p:nvCxnSpPr>
        <p:spPr>
          <a:xfrm flipH="1" flipV="1">
            <a:off x="5262880" y="3988167"/>
            <a:ext cx="2491440" cy="1563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Группа 63"/>
          <p:cNvGrpSpPr/>
          <p:nvPr/>
        </p:nvGrpSpPr>
        <p:grpSpPr>
          <a:xfrm>
            <a:off x="7817096" y="3010039"/>
            <a:ext cx="757944" cy="923330"/>
            <a:chOff x="6293096" y="3010039"/>
            <a:chExt cx="757944" cy="923330"/>
          </a:xfrm>
        </p:grpSpPr>
        <p:sp>
          <p:nvSpPr>
            <p:cNvPr id="62" name="TextBox 61"/>
            <p:cNvSpPr txBox="1"/>
            <p:nvPr/>
          </p:nvSpPr>
          <p:spPr>
            <a:xfrm>
              <a:off x="6293096" y="3010039"/>
              <a:ext cx="7579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Имя</a:t>
              </a:r>
            </a:p>
            <a:p>
              <a:r>
                <a:rPr lang="en-US" dirty="0"/>
                <a:t>ID</a:t>
              </a:r>
            </a:p>
            <a:p>
              <a:endParaRPr lang="ru-RU" dirty="0"/>
            </a:p>
          </p:txBody>
        </p:sp>
        <p:pic>
          <p:nvPicPr>
            <p:cNvPr id="63" name="Рисунок 6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17652" y="3624487"/>
              <a:ext cx="543018" cy="197063"/>
            </a:xfrm>
            <a:prstGeom prst="rect">
              <a:avLst/>
            </a:prstGeom>
          </p:spPr>
        </p:pic>
      </p:grpSp>
      <p:sp>
        <p:nvSpPr>
          <p:cNvPr id="65" name="TextBox 64"/>
          <p:cNvSpPr txBox="1"/>
          <p:nvPr/>
        </p:nvSpPr>
        <p:spPr>
          <a:xfrm>
            <a:off x="6758426" y="1753947"/>
            <a:ext cx="246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Доверенный авторитет</a:t>
            </a:r>
          </a:p>
        </p:txBody>
      </p:sp>
    </p:spTree>
    <p:extLst>
      <p:ext uri="{BB962C8B-B14F-4D97-AF65-F5344CB8AC3E}">
        <p14:creationId xmlns:p14="http://schemas.microsoft.com/office/powerpoint/2010/main" val="422987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Группа 43"/>
          <p:cNvGrpSpPr/>
          <p:nvPr/>
        </p:nvGrpSpPr>
        <p:grpSpPr>
          <a:xfrm>
            <a:off x="3613921" y="1731430"/>
            <a:ext cx="2849964" cy="5043780"/>
            <a:chOff x="2332495" y="2595966"/>
            <a:chExt cx="255722" cy="503695"/>
          </a:xfrm>
          <a:solidFill>
            <a:schemeClr val="accent1">
              <a:alpha val="48000"/>
            </a:schemeClr>
          </a:solidFill>
        </p:grpSpPr>
        <p:sp>
          <p:nvSpPr>
            <p:cNvPr id="45" name="Овал 44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Равнобедренный треугольник 45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8719" y="211500"/>
            <a:ext cx="7886700" cy="1325563"/>
          </a:xfrm>
        </p:spPr>
        <p:txBody>
          <a:bodyPr/>
          <a:lstStyle/>
          <a:p>
            <a:pPr algn="ctr"/>
            <a:r>
              <a:rPr lang="ru-RU" dirty="0" smtClean="0"/>
              <a:t>Юридическое лицо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4470482" y="4768676"/>
            <a:ext cx="400251" cy="759862"/>
            <a:chOff x="2332495" y="2595966"/>
            <a:chExt cx="255722" cy="503695"/>
          </a:xfrm>
          <a:solidFill>
            <a:schemeClr val="accent1"/>
          </a:solidFill>
        </p:grpSpPr>
        <p:sp>
          <p:nvSpPr>
            <p:cNvPr id="5" name="Овал 4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Равнобедренный треугольник 5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849" y="1814220"/>
            <a:ext cx="1069540" cy="1069540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4173238" y="3850118"/>
            <a:ext cx="400251" cy="759862"/>
            <a:chOff x="2332495" y="2595966"/>
            <a:chExt cx="255722" cy="503695"/>
          </a:xfrm>
          <a:solidFill>
            <a:schemeClr val="accent1"/>
          </a:solidFill>
        </p:grpSpPr>
        <p:sp>
          <p:nvSpPr>
            <p:cNvPr id="9" name="Овал 8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авнобедренный треугольник 9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4848976" y="3127305"/>
            <a:ext cx="400251" cy="759862"/>
            <a:chOff x="2332495" y="2595966"/>
            <a:chExt cx="255722" cy="503695"/>
          </a:xfrm>
          <a:solidFill>
            <a:schemeClr val="accent1"/>
          </a:solidFill>
        </p:grpSpPr>
        <p:sp>
          <p:nvSpPr>
            <p:cNvPr id="12" name="Овал 11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Равнобедренный треугольник 12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5556369" y="3709836"/>
            <a:ext cx="400251" cy="759862"/>
            <a:chOff x="2332495" y="2595966"/>
            <a:chExt cx="255722" cy="503695"/>
          </a:xfrm>
          <a:solidFill>
            <a:schemeClr val="accent1"/>
          </a:solidFill>
        </p:grpSpPr>
        <p:sp>
          <p:nvSpPr>
            <p:cNvPr id="15" name="Овал 14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авнобедренный треугольник 15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4908678" y="5561832"/>
            <a:ext cx="400251" cy="759862"/>
            <a:chOff x="2332495" y="2595966"/>
            <a:chExt cx="255722" cy="503695"/>
          </a:xfrm>
          <a:solidFill>
            <a:schemeClr val="accent1"/>
          </a:solidFill>
        </p:grpSpPr>
        <p:sp>
          <p:nvSpPr>
            <p:cNvPr id="18" name="Овал 17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Равнобедренный треугольник 18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4953209" y="4025646"/>
            <a:ext cx="400251" cy="759862"/>
            <a:chOff x="2332495" y="2595966"/>
            <a:chExt cx="255722" cy="503695"/>
          </a:xfrm>
          <a:solidFill>
            <a:schemeClr val="accent1"/>
          </a:solidFill>
        </p:grpSpPr>
        <p:sp>
          <p:nvSpPr>
            <p:cNvPr id="21" name="Овал 20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авнобедренный треугольник 21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5317866" y="4878579"/>
            <a:ext cx="400251" cy="759862"/>
            <a:chOff x="2332495" y="2595966"/>
            <a:chExt cx="255722" cy="503695"/>
          </a:xfrm>
          <a:solidFill>
            <a:schemeClr val="accent1"/>
          </a:solidFill>
        </p:grpSpPr>
        <p:sp>
          <p:nvSpPr>
            <p:cNvPr id="24" name="Овал 23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Равнобедренный треугольник 24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4377174" y="2337874"/>
            <a:ext cx="400251" cy="759862"/>
            <a:chOff x="2332495" y="2595966"/>
            <a:chExt cx="255722" cy="503695"/>
          </a:xfrm>
          <a:solidFill>
            <a:schemeClr val="accent1"/>
          </a:solidFill>
        </p:grpSpPr>
        <p:sp>
          <p:nvSpPr>
            <p:cNvPr id="54" name="Овал 53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Равнобедренный треугольник 54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071895" y="2093692"/>
            <a:ext cx="400251" cy="759862"/>
            <a:chOff x="2332495" y="2595966"/>
            <a:chExt cx="255722" cy="503695"/>
          </a:xfrm>
          <a:solidFill>
            <a:schemeClr val="accent1"/>
          </a:solidFill>
        </p:grpSpPr>
        <p:sp>
          <p:nvSpPr>
            <p:cNvPr id="57" name="Овал 56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Равнобедренный треугольник 57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60" name="Прямая соединительная линия 59"/>
          <p:cNvCxnSpPr>
            <a:stCxn id="55" idx="1"/>
            <a:endCxn id="58" idx="5"/>
          </p:cNvCxnSpPr>
          <p:nvPr/>
        </p:nvCxnSpPr>
        <p:spPr>
          <a:xfrm flipV="1">
            <a:off x="4684031" y="2613905"/>
            <a:ext cx="494596" cy="24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stCxn id="55" idx="1"/>
            <a:endCxn id="12" idx="0"/>
          </p:cNvCxnSpPr>
          <p:nvPr/>
        </p:nvCxnSpPr>
        <p:spPr>
          <a:xfrm>
            <a:off x="4684032" y="2858087"/>
            <a:ext cx="365069" cy="269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endCxn id="16" idx="4"/>
          </p:cNvCxnSpPr>
          <p:nvPr/>
        </p:nvCxnSpPr>
        <p:spPr>
          <a:xfrm>
            <a:off x="5071894" y="3559199"/>
            <a:ext cx="484475" cy="431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10" idx="2"/>
            <a:endCxn id="13" idx="5"/>
          </p:cNvCxnSpPr>
          <p:nvPr/>
        </p:nvCxnSpPr>
        <p:spPr>
          <a:xfrm flipV="1">
            <a:off x="4573488" y="3647519"/>
            <a:ext cx="382220" cy="48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13" idx="0"/>
            <a:endCxn id="22" idx="1"/>
          </p:cNvCxnSpPr>
          <p:nvPr/>
        </p:nvCxnSpPr>
        <p:spPr>
          <a:xfrm>
            <a:off x="5062442" y="3887167"/>
            <a:ext cx="197625" cy="658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24" idx="0"/>
            <a:endCxn id="16" idx="0"/>
          </p:cNvCxnSpPr>
          <p:nvPr/>
        </p:nvCxnSpPr>
        <p:spPr>
          <a:xfrm flipV="1">
            <a:off x="5517990" y="4469699"/>
            <a:ext cx="251844" cy="40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18" idx="0"/>
            <a:endCxn id="22" idx="0"/>
          </p:cNvCxnSpPr>
          <p:nvPr/>
        </p:nvCxnSpPr>
        <p:spPr>
          <a:xfrm flipV="1">
            <a:off x="5108802" y="4785508"/>
            <a:ext cx="57872" cy="776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stCxn id="6" idx="2"/>
            <a:endCxn id="22" idx="0"/>
          </p:cNvCxnSpPr>
          <p:nvPr/>
        </p:nvCxnSpPr>
        <p:spPr>
          <a:xfrm flipV="1">
            <a:off x="4870732" y="4785509"/>
            <a:ext cx="295942" cy="26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>
            <a:stCxn id="22" idx="5"/>
            <a:endCxn id="10" idx="1"/>
          </p:cNvCxnSpPr>
          <p:nvPr/>
        </p:nvCxnSpPr>
        <p:spPr>
          <a:xfrm flipH="1" flipV="1">
            <a:off x="4480095" y="4370331"/>
            <a:ext cx="579846" cy="175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Группа 85"/>
          <p:cNvGrpSpPr/>
          <p:nvPr/>
        </p:nvGrpSpPr>
        <p:grpSpPr>
          <a:xfrm>
            <a:off x="8533900" y="4505465"/>
            <a:ext cx="418152" cy="746229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7" name="Овал 86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Равнобедренный треугольник 87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2" name="Группа 91"/>
          <p:cNvGrpSpPr/>
          <p:nvPr/>
        </p:nvGrpSpPr>
        <p:grpSpPr>
          <a:xfrm>
            <a:off x="7971394" y="1930292"/>
            <a:ext cx="418152" cy="746229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3" name="Овал 92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Равнобедренный треугольник 93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5" name="Группа 94"/>
          <p:cNvGrpSpPr/>
          <p:nvPr/>
        </p:nvGrpSpPr>
        <p:grpSpPr>
          <a:xfrm>
            <a:off x="8533900" y="3097738"/>
            <a:ext cx="418152" cy="746229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6" name="Овал 95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Равнобедренный треугольник 96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8" name="Группа 97"/>
          <p:cNvGrpSpPr/>
          <p:nvPr/>
        </p:nvGrpSpPr>
        <p:grpSpPr>
          <a:xfrm>
            <a:off x="6758156" y="1407404"/>
            <a:ext cx="418152" cy="746229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9" name="Овал 98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Равнобедренный треугольник 99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01" name="Прямая со стрелкой 100"/>
          <p:cNvCxnSpPr>
            <a:stCxn id="100" idx="5"/>
            <a:endCxn id="58" idx="2"/>
          </p:cNvCxnSpPr>
          <p:nvPr/>
        </p:nvCxnSpPr>
        <p:spPr>
          <a:xfrm flipH="1">
            <a:off x="5472145" y="1918283"/>
            <a:ext cx="1397518" cy="455974"/>
          </a:xfrm>
          <a:prstGeom prst="straightConnector1">
            <a:avLst/>
          </a:prstGeom>
          <a:ln w="666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94" idx="5"/>
          </p:cNvCxnSpPr>
          <p:nvPr/>
        </p:nvCxnSpPr>
        <p:spPr>
          <a:xfrm flipH="1">
            <a:off x="5556367" y="2441171"/>
            <a:ext cx="2526534" cy="172734"/>
          </a:xfrm>
          <a:prstGeom prst="straightConnector1">
            <a:avLst/>
          </a:prstGeom>
          <a:ln w="666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97" idx="5"/>
          </p:cNvCxnSpPr>
          <p:nvPr/>
        </p:nvCxnSpPr>
        <p:spPr>
          <a:xfrm flipH="1" flipV="1">
            <a:off x="5556367" y="2853555"/>
            <a:ext cx="3089040" cy="755062"/>
          </a:xfrm>
          <a:prstGeom prst="straightConnector1">
            <a:avLst/>
          </a:prstGeom>
          <a:ln w="666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88" idx="5"/>
          </p:cNvCxnSpPr>
          <p:nvPr/>
        </p:nvCxnSpPr>
        <p:spPr>
          <a:xfrm flipH="1" flipV="1">
            <a:off x="5517991" y="3127306"/>
            <a:ext cx="3127417" cy="1889039"/>
          </a:xfrm>
          <a:prstGeom prst="straightConnector1">
            <a:avLst/>
          </a:prstGeom>
          <a:ln w="666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41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Появление цифровых активов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6124888" y="3535681"/>
            <a:ext cx="428312" cy="736069"/>
            <a:chOff x="2332495" y="2595966"/>
            <a:chExt cx="255722" cy="503695"/>
          </a:xfrm>
          <a:solidFill>
            <a:schemeClr val="accent1"/>
          </a:solidFill>
        </p:grpSpPr>
        <p:sp>
          <p:nvSpPr>
            <p:cNvPr id="4" name="Овал 3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Равнобедренный треугольник 4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7314514" y="2044851"/>
            <a:ext cx="428312" cy="736069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Овал 7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авнобедренный треугольник 8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4104307" y="2635322"/>
            <a:ext cx="428312" cy="736069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Овал 10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Равнобедренный треугольник 11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232302" y="1810918"/>
            <a:ext cx="428312" cy="736069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Овал 13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авнобедренный треугольник 14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8400167" y="2437421"/>
            <a:ext cx="428312" cy="736069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Овал 16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авнобедренный треугольник 17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5043193" y="2062766"/>
            <a:ext cx="428312" cy="736069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Овал 19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авнобедренный треугольник 20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09" y="2320248"/>
            <a:ext cx="1069540" cy="106954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716" y="4938191"/>
            <a:ext cx="1210359" cy="1127244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469" y="5043127"/>
            <a:ext cx="1207827" cy="1207827"/>
          </a:xfrm>
          <a:prstGeom prst="rect">
            <a:avLst/>
          </a:prstGeom>
        </p:spPr>
      </p:pic>
      <p:cxnSp>
        <p:nvCxnSpPr>
          <p:cNvPr id="35" name="Прямая со стрелкой 34"/>
          <p:cNvCxnSpPr>
            <a:stCxn id="5" idx="0"/>
            <a:endCxn id="24" idx="0"/>
          </p:cNvCxnSpPr>
          <p:nvPr/>
        </p:nvCxnSpPr>
        <p:spPr>
          <a:xfrm flipH="1">
            <a:off x="4313896" y="4271749"/>
            <a:ext cx="2039425" cy="666442"/>
          </a:xfrm>
          <a:prstGeom prst="straightConnector1">
            <a:avLst/>
          </a:prstGeom>
          <a:ln w="53975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5" idx="0"/>
            <a:endCxn id="25" idx="0"/>
          </p:cNvCxnSpPr>
          <p:nvPr/>
        </p:nvCxnSpPr>
        <p:spPr>
          <a:xfrm flipH="1">
            <a:off x="6235382" y="4271750"/>
            <a:ext cx="117938" cy="771377"/>
          </a:xfrm>
          <a:prstGeom prst="straightConnector1">
            <a:avLst/>
          </a:prstGeom>
          <a:ln w="539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56001" y="2416437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56001" y="3729209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48" name="Прямая со стрелкой 47"/>
          <p:cNvCxnSpPr>
            <a:stCxn id="46" idx="2"/>
            <a:endCxn id="23" idx="0"/>
          </p:cNvCxnSpPr>
          <p:nvPr/>
        </p:nvCxnSpPr>
        <p:spPr>
          <a:xfrm>
            <a:off x="8954934" y="3062767"/>
            <a:ext cx="450260" cy="67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Рисунок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342" y="3740897"/>
            <a:ext cx="1061704" cy="1061704"/>
          </a:xfrm>
          <a:prstGeom prst="rect">
            <a:avLst/>
          </a:prstGeom>
        </p:spPr>
      </p:pic>
      <p:grpSp>
        <p:nvGrpSpPr>
          <p:cNvPr id="29" name="Группа 28"/>
          <p:cNvGrpSpPr/>
          <p:nvPr/>
        </p:nvGrpSpPr>
        <p:grpSpPr>
          <a:xfrm>
            <a:off x="6353320" y="3914770"/>
            <a:ext cx="2521022" cy="637439"/>
            <a:chOff x="4829320" y="3914769"/>
            <a:chExt cx="2521022" cy="637439"/>
          </a:xfrm>
        </p:grpSpPr>
        <p:cxnSp>
          <p:nvCxnSpPr>
            <p:cNvPr id="44" name="Прямая со стрелкой 43"/>
            <p:cNvCxnSpPr>
              <a:stCxn id="5" idx="0"/>
              <a:endCxn id="23" idx="1"/>
            </p:cNvCxnSpPr>
            <p:nvPr/>
          </p:nvCxnSpPr>
          <p:spPr>
            <a:xfrm>
              <a:off x="4829320" y="4271749"/>
              <a:ext cx="2521022" cy="0"/>
            </a:xfrm>
            <a:prstGeom prst="straightConnector1">
              <a:avLst/>
            </a:prstGeom>
            <a:ln w="53975">
              <a:solidFill>
                <a:schemeClr val="accent6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71921" y="3914769"/>
              <a:ext cx="637439" cy="6374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959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Прямая соединительная линия 58"/>
          <p:cNvCxnSpPr/>
          <p:nvPr/>
        </p:nvCxnSpPr>
        <p:spPr>
          <a:xfrm flipV="1">
            <a:off x="1536184" y="4039438"/>
            <a:ext cx="9144000" cy="32668"/>
          </a:xfrm>
          <a:prstGeom prst="line">
            <a:avLst/>
          </a:prstGeom>
          <a:ln w="314325">
            <a:gradFill flip="none" rotWithShape="1">
              <a:gsLst>
                <a:gs pos="0">
                  <a:srgbClr val="7030A0"/>
                </a:gs>
                <a:gs pos="68000">
                  <a:schemeClr val="accent1">
                    <a:lumMod val="45000"/>
                    <a:lumOff val="5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7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Новые типы цифровых активов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6144404" y="3144739"/>
            <a:ext cx="408796" cy="693436"/>
            <a:chOff x="2332495" y="2595966"/>
            <a:chExt cx="255722" cy="503695"/>
          </a:xfrm>
          <a:solidFill>
            <a:schemeClr val="accent1"/>
          </a:solidFill>
        </p:grpSpPr>
        <p:sp>
          <p:nvSpPr>
            <p:cNvPr id="4" name="Овал 3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Равнобедренный треугольник 4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7284034" y="2087484"/>
            <a:ext cx="408796" cy="693436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Овал 7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авнобедренный треугольник 8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3980189" y="2677955"/>
            <a:ext cx="408796" cy="693436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Овал 10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Равнобедренный треугольник 11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108184" y="1853551"/>
            <a:ext cx="408796" cy="693436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Овал 13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авнобедренный треугольник 14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8400167" y="2480054"/>
            <a:ext cx="408796" cy="693436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Овал 16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авнобедренный треугольник 17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4919075" y="2105399"/>
            <a:ext cx="408796" cy="693436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Овал 19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авнобедренный треугольник 20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406" y="2264065"/>
            <a:ext cx="1069540" cy="106954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027" y="2961615"/>
            <a:ext cx="1061704" cy="1061704"/>
          </a:xfrm>
          <a:prstGeom prst="rect">
            <a:avLst/>
          </a:prstGeom>
        </p:spPr>
      </p:pic>
      <p:cxnSp>
        <p:nvCxnSpPr>
          <p:cNvPr id="44" name="Прямая со стрелкой 43"/>
          <p:cNvCxnSpPr/>
          <p:nvPr/>
        </p:nvCxnSpPr>
        <p:spPr>
          <a:xfrm flipV="1">
            <a:off x="6291954" y="3848424"/>
            <a:ext cx="2771625" cy="1428"/>
          </a:xfrm>
          <a:prstGeom prst="straightConnector1">
            <a:avLst/>
          </a:prstGeom>
          <a:ln w="53975">
            <a:solidFill>
              <a:schemeClr val="accent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Рисунок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781" y="3437840"/>
            <a:ext cx="646409" cy="637439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6231" y="5865629"/>
            <a:ext cx="572755" cy="572755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4020" y="5915264"/>
            <a:ext cx="931420" cy="931420"/>
          </a:xfrm>
          <a:prstGeom prst="rect">
            <a:avLst/>
          </a:prstGeom>
        </p:spPr>
      </p:pic>
      <p:cxnSp>
        <p:nvCxnSpPr>
          <p:cNvPr id="35" name="Прямая со стрелкой 34"/>
          <p:cNvCxnSpPr>
            <a:stCxn id="5" idx="0"/>
            <a:endCxn id="28" idx="3"/>
          </p:cNvCxnSpPr>
          <p:nvPr/>
        </p:nvCxnSpPr>
        <p:spPr>
          <a:xfrm flipH="1">
            <a:off x="3608985" y="3838176"/>
            <a:ext cx="2753442" cy="2313831"/>
          </a:xfrm>
          <a:prstGeom prst="straightConnector1">
            <a:avLst/>
          </a:prstGeom>
          <a:ln w="5397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Рисунок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0861" y="4915302"/>
            <a:ext cx="515190" cy="515190"/>
          </a:xfrm>
          <a:prstGeom prst="rect">
            <a:avLst/>
          </a:prstGeom>
        </p:spPr>
      </p:pic>
      <p:grpSp>
        <p:nvGrpSpPr>
          <p:cNvPr id="52" name="Группа 51"/>
          <p:cNvGrpSpPr/>
          <p:nvPr/>
        </p:nvGrpSpPr>
        <p:grpSpPr>
          <a:xfrm>
            <a:off x="6277695" y="3838176"/>
            <a:ext cx="515190" cy="2077089"/>
            <a:chOff x="4753695" y="3838175"/>
            <a:chExt cx="515190" cy="2077089"/>
          </a:xfrm>
        </p:grpSpPr>
        <p:cxnSp>
          <p:nvCxnSpPr>
            <p:cNvPr id="40" name="Прямая со стрелкой 39"/>
            <p:cNvCxnSpPr>
              <a:stCxn id="5" idx="0"/>
              <a:endCxn id="34" idx="0"/>
            </p:cNvCxnSpPr>
            <p:nvPr/>
          </p:nvCxnSpPr>
          <p:spPr>
            <a:xfrm>
              <a:off x="4838427" y="3838175"/>
              <a:ext cx="327303" cy="2077089"/>
            </a:xfrm>
            <a:prstGeom prst="straightConnector1">
              <a:avLst/>
            </a:prstGeom>
            <a:ln w="53975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Рисунок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53695" y="4775792"/>
              <a:ext cx="515190" cy="515190"/>
            </a:xfrm>
            <a:prstGeom prst="rect">
              <a:avLst/>
            </a:prstGeom>
          </p:spPr>
        </p:pic>
      </p:grpSp>
      <p:pic>
        <p:nvPicPr>
          <p:cNvPr id="66" name="Рисунок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3891" y="4544896"/>
            <a:ext cx="1237683" cy="11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6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Прямая соединительная линия 58"/>
          <p:cNvCxnSpPr/>
          <p:nvPr/>
        </p:nvCxnSpPr>
        <p:spPr>
          <a:xfrm flipV="1">
            <a:off x="1536184" y="4039438"/>
            <a:ext cx="9144000" cy="32668"/>
          </a:xfrm>
          <a:prstGeom prst="line">
            <a:avLst/>
          </a:prstGeom>
          <a:ln w="314325">
            <a:gradFill flip="none" rotWithShape="1">
              <a:gsLst>
                <a:gs pos="0">
                  <a:srgbClr val="7030A0"/>
                </a:gs>
                <a:gs pos="68000">
                  <a:schemeClr val="accent1">
                    <a:lumMod val="45000"/>
                    <a:lumOff val="5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7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Личность в цифровом мире?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6146930" y="3533848"/>
            <a:ext cx="446910" cy="773772"/>
            <a:chOff x="2332495" y="2595966"/>
            <a:chExt cx="255722" cy="503695"/>
          </a:xfrm>
          <a:pattFill prst="dkDnDiag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4" name="Овал 3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Равнобедренный треугольник 4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7284034" y="2007148"/>
            <a:ext cx="446910" cy="773772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Овал 7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авнобедренный треугольник 8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3980189" y="2597619"/>
            <a:ext cx="446910" cy="773772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Овал 10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Равнобедренный треугольник 11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108184" y="1773215"/>
            <a:ext cx="446910" cy="773772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Овал 13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авнобедренный треугольник 14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8400167" y="2399718"/>
            <a:ext cx="446910" cy="773772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Овал 16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авнобедренный треугольник 17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4919075" y="2025063"/>
            <a:ext cx="446910" cy="773772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Овал 19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авнобедренный треугольник 20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406" y="2264065"/>
            <a:ext cx="1069540" cy="1069540"/>
          </a:xfrm>
          <a:prstGeom prst="rect">
            <a:avLst/>
          </a:prstGeom>
        </p:spPr>
      </p:pic>
      <p:pic>
        <p:nvPicPr>
          <p:cNvPr id="66" name="Рисунок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891" y="4544896"/>
            <a:ext cx="1237683" cy="114738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225173" y="3313096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64108" y="290962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5664" y="2797418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611889" y="290962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90296" y="3245822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73" name="Рисунок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012" y="5953222"/>
            <a:ext cx="572755" cy="572755"/>
          </a:xfrm>
          <a:prstGeom prst="rect">
            <a:avLst/>
          </a:prstGeom>
        </p:spPr>
      </p:pic>
      <p:pic>
        <p:nvPicPr>
          <p:cNvPr id="74" name="Рисунок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805" y="5864070"/>
            <a:ext cx="931420" cy="931420"/>
          </a:xfrm>
          <a:prstGeom prst="rect">
            <a:avLst/>
          </a:prstGeom>
        </p:spPr>
      </p:pic>
      <p:cxnSp>
        <p:nvCxnSpPr>
          <p:cNvPr id="75" name="Прямая со стрелкой 74"/>
          <p:cNvCxnSpPr>
            <a:endCxn id="73" idx="3"/>
          </p:cNvCxnSpPr>
          <p:nvPr/>
        </p:nvCxnSpPr>
        <p:spPr>
          <a:xfrm flipH="1">
            <a:off x="3498766" y="4261787"/>
            <a:ext cx="2890990" cy="1977813"/>
          </a:xfrm>
          <a:prstGeom prst="straightConnector1">
            <a:avLst/>
          </a:prstGeom>
          <a:ln w="5397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Рисунок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121" y="4917461"/>
            <a:ext cx="515190" cy="515190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>
          <a:xfrm>
            <a:off x="6146929" y="4210591"/>
            <a:ext cx="515190" cy="1741072"/>
            <a:chOff x="4753695" y="4419850"/>
            <a:chExt cx="515190" cy="1454695"/>
          </a:xfrm>
        </p:grpSpPr>
        <p:cxnSp>
          <p:nvCxnSpPr>
            <p:cNvPr id="78" name="Прямая со стрелкой 77"/>
            <p:cNvCxnSpPr>
              <a:endCxn id="74" idx="0"/>
            </p:cNvCxnSpPr>
            <p:nvPr/>
          </p:nvCxnSpPr>
          <p:spPr>
            <a:xfrm>
              <a:off x="4983503" y="4419850"/>
              <a:ext cx="208559" cy="1454695"/>
            </a:xfrm>
            <a:prstGeom prst="straightConnector1">
              <a:avLst/>
            </a:prstGeom>
            <a:ln w="53975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Рисунок 7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53695" y="4775792"/>
              <a:ext cx="515190" cy="515190"/>
            </a:xfrm>
            <a:prstGeom prst="rect">
              <a:avLst/>
            </a:prstGeom>
          </p:spPr>
        </p:pic>
      </p:grpSp>
      <p:pic>
        <p:nvPicPr>
          <p:cNvPr id="80" name="Рисунок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1111" y="6097747"/>
            <a:ext cx="1521070" cy="741640"/>
          </a:xfrm>
          <a:prstGeom prst="rect">
            <a:avLst/>
          </a:prstGeom>
        </p:spPr>
      </p:pic>
      <p:cxnSp>
        <p:nvCxnSpPr>
          <p:cNvPr id="81" name="Прямая со стрелкой 80"/>
          <p:cNvCxnSpPr>
            <a:endCxn id="80" idx="0"/>
          </p:cNvCxnSpPr>
          <p:nvPr/>
        </p:nvCxnSpPr>
        <p:spPr>
          <a:xfrm>
            <a:off x="6389756" y="4261787"/>
            <a:ext cx="3051890" cy="1835961"/>
          </a:xfrm>
          <a:prstGeom prst="straightConnector1">
            <a:avLst/>
          </a:prstGeom>
          <a:ln w="5397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Рисунок 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2990" y="4632489"/>
            <a:ext cx="515190" cy="515190"/>
          </a:xfrm>
          <a:prstGeom prst="rect">
            <a:avLst/>
          </a:prstGeom>
        </p:spPr>
      </p:pic>
      <p:pic>
        <p:nvPicPr>
          <p:cNvPr id="83" name="Рисунок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3720" y="5204762"/>
            <a:ext cx="646409" cy="63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7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189" y="3064491"/>
            <a:ext cx="1365250" cy="495454"/>
          </a:xfrm>
          <a:prstGeom prst="rect">
            <a:avLst/>
          </a:prstGeom>
        </p:spPr>
      </p:pic>
      <p:cxnSp>
        <p:nvCxnSpPr>
          <p:cNvPr id="59" name="Прямая соединительная линия 58"/>
          <p:cNvCxnSpPr/>
          <p:nvPr/>
        </p:nvCxnSpPr>
        <p:spPr>
          <a:xfrm flipV="1">
            <a:off x="1565359" y="2456576"/>
            <a:ext cx="9144000" cy="32668"/>
          </a:xfrm>
          <a:prstGeom prst="line">
            <a:avLst/>
          </a:prstGeom>
          <a:ln w="314325">
            <a:gradFill flip="none" rotWithShape="1">
              <a:gsLst>
                <a:gs pos="0">
                  <a:srgbClr val="7030A0"/>
                </a:gs>
                <a:gs pos="68000">
                  <a:schemeClr val="accent1">
                    <a:lumMod val="45000"/>
                    <a:lumOff val="5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7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009" y="15965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Субъект в цифровом мире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7698845" y="1485573"/>
            <a:ext cx="446910" cy="773772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Овал 7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авнобедренный треугольник 8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596529" y="1224041"/>
            <a:ext cx="446910" cy="773772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Овал 13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авнобедренный треугольник 14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5406186" y="1422802"/>
            <a:ext cx="446910" cy="773772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Овал 19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авнобедренный треугольник 20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967" y="1170822"/>
            <a:ext cx="1069540" cy="1069540"/>
          </a:xfrm>
          <a:prstGeom prst="rect">
            <a:avLst/>
          </a:prstGeom>
        </p:spPr>
      </p:pic>
      <p:grpSp>
        <p:nvGrpSpPr>
          <p:cNvPr id="24" name="Группа 23"/>
          <p:cNvGrpSpPr/>
          <p:nvPr/>
        </p:nvGrpSpPr>
        <p:grpSpPr>
          <a:xfrm>
            <a:off x="6310219" y="3463001"/>
            <a:ext cx="379512" cy="711192"/>
            <a:chOff x="4815053" y="3640571"/>
            <a:chExt cx="409049" cy="766775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3" name="Шестиугольник 2"/>
            <p:cNvSpPr/>
            <p:nvPr/>
          </p:nvSpPr>
          <p:spPr>
            <a:xfrm rot="1920000">
              <a:off x="4855347" y="3640571"/>
              <a:ext cx="339878" cy="30467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Трапеция 22"/>
            <p:cNvSpPr/>
            <p:nvPr/>
          </p:nvSpPr>
          <p:spPr>
            <a:xfrm>
              <a:off x="4815053" y="3952569"/>
              <a:ext cx="409049" cy="454777"/>
            </a:xfrm>
            <a:prstGeom prst="trapezoi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7" name="Группа 46"/>
          <p:cNvGrpSpPr/>
          <p:nvPr/>
        </p:nvGrpSpPr>
        <p:grpSpPr>
          <a:xfrm>
            <a:off x="8237630" y="3224512"/>
            <a:ext cx="379512" cy="711192"/>
            <a:chOff x="4815053" y="3640571"/>
            <a:chExt cx="409049" cy="7667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8" name="Шестиугольник 47"/>
            <p:cNvSpPr/>
            <p:nvPr/>
          </p:nvSpPr>
          <p:spPr>
            <a:xfrm rot="1920000">
              <a:off x="4855347" y="3640571"/>
              <a:ext cx="339878" cy="30467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Трапеция 49"/>
            <p:cNvSpPr/>
            <p:nvPr/>
          </p:nvSpPr>
          <p:spPr>
            <a:xfrm>
              <a:off x="4815053" y="3952569"/>
              <a:ext cx="409049" cy="454777"/>
            </a:xfrm>
            <a:prstGeom prst="trapezoi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4758493" y="3286102"/>
            <a:ext cx="379512" cy="711192"/>
            <a:chOff x="4815053" y="3640571"/>
            <a:chExt cx="409049" cy="7667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8" name="Шестиугольник 57"/>
            <p:cNvSpPr/>
            <p:nvPr/>
          </p:nvSpPr>
          <p:spPr>
            <a:xfrm rot="1920000">
              <a:off x="4855347" y="3640571"/>
              <a:ext cx="339878" cy="30467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Трапеция 59"/>
            <p:cNvSpPr/>
            <p:nvPr/>
          </p:nvSpPr>
          <p:spPr>
            <a:xfrm>
              <a:off x="4815053" y="3952569"/>
              <a:ext cx="409049" cy="454777"/>
            </a:xfrm>
            <a:prstGeom prst="trapezoi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64" name="Рисунок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753" y="5901151"/>
            <a:ext cx="572755" cy="572755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132" y="5791749"/>
            <a:ext cx="931420" cy="931420"/>
          </a:xfrm>
          <a:prstGeom prst="rect">
            <a:avLst/>
          </a:prstGeom>
        </p:spPr>
      </p:pic>
      <p:cxnSp>
        <p:nvCxnSpPr>
          <p:cNvPr id="67" name="Прямая со стрелкой 66"/>
          <p:cNvCxnSpPr>
            <a:endCxn id="64" idx="3"/>
          </p:cNvCxnSpPr>
          <p:nvPr/>
        </p:nvCxnSpPr>
        <p:spPr>
          <a:xfrm flipH="1">
            <a:off x="2565507" y="4198616"/>
            <a:ext cx="3946254" cy="1988912"/>
          </a:xfrm>
          <a:prstGeom prst="straightConnector1">
            <a:avLst/>
          </a:prstGeom>
          <a:ln w="5397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Рисунок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122" y="4946109"/>
            <a:ext cx="515190" cy="515190"/>
          </a:xfrm>
          <a:prstGeom prst="rect">
            <a:avLst/>
          </a:prstGeom>
        </p:spPr>
      </p:pic>
      <p:cxnSp>
        <p:nvCxnSpPr>
          <p:cNvPr id="69" name="Прямая со стрелкой 68"/>
          <p:cNvCxnSpPr>
            <a:endCxn id="65" idx="0"/>
          </p:cNvCxnSpPr>
          <p:nvPr/>
        </p:nvCxnSpPr>
        <p:spPr>
          <a:xfrm flipH="1">
            <a:off x="4787843" y="4198617"/>
            <a:ext cx="1723919" cy="1593133"/>
          </a:xfrm>
          <a:prstGeom prst="straightConnector1">
            <a:avLst/>
          </a:prstGeom>
          <a:ln w="5397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Рисунок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2449" y="4851345"/>
            <a:ext cx="515190" cy="515190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5190" y="5886639"/>
            <a:ext cx="1521070" cy="741640"/>
          </a:xfrm>
          <a:prstGeom prst="rect">
            <a:avLst/>
          </a:prstGeom>
        </p:spPr>
      </p:pic>
      <p:cxnSp>
        <p:nvCxnSpPr>
          <p:cNvPr id="72" name="Прямая со стрелкой 71"/>
          <p:cNvCxnSpPr>
            <a:endCxn id="71" idx="0"/>
          </p:cNvCxnSpPr>
          <p:nvPr/>
        </p:nvCxnSpPr>
        <p:spPr>
          <a:xfrm>
            <a:off x="6511761" y="4198617"/>
            <a:ext cx="463964" cy="1688023"/>
          </a:xfrm>
          <a:prstGeom prst="straightConnector1">
            <a:avLst/>
          </a:prstGeom>
          <a:ln w="5397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Рисунок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8010" y="4533034"/>
            <a:ext cx="515190" cy="515190"/>
          </a:xfrm>
          <a:prstGeom prst="rect">
            <a:avLst/>
          </a:prstGeom>
        </p:spPr>
      </p:pic>
      <p:pic>
        <p:nvPicPr>
          <p:cNvPr id="74" name="Рисунок 7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8168" y="5275604"/>
            <a:ext cx="421308" cy="415462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8750102" y="4929066"/>
            <a:ext cx="1524000" cy="1524000"/>
          </a:xfrm>
          <a:prstGeom prst="rect">
            <a:avLst/>
          </a:prstGeom>
        </p:spPr>
      </p:pic>
      <p:cxnSp>
        <p:nvCxnSpPr>
          <p:cNvPr id="76" name="Прямая со стрелкой 75"/>
          <p:cNvCxnSpPr/>
          <p:nvPr/>
        </p:nvCxnSpPr>
        <p:spPr>
          <a:xfrm>
            <a:off x="6511762" y="4198616"/>
            <a:ext cx="2769775" cy="1152382"/>
          </a:xfrm>
          <a:prstGeom prst="straightConnector1">
            <a:avLst/>
          </a:prstGeom>
          <a:ln w="5397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Рисунок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3440" y="4454163"/>
            <a:ext cx="515190" cy="515190"/>
          </a:xfrm>
          <a:prstGeom prst="rect">
            <a:avLst/>
          </a:prstGeom>
        </p:spPr>
      </p:pic>
      <p:pic>
        <p:nvPicPr>
          <p:cNvPr id="78" name="Рисунок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81537" y="6170798"/>
            <a:ext cx="458201" cy="426736"/>
          </a:xfrm>
          <a:prstGeom prst="rect">
            <a:avLst/>
          </a:prstGeom>
        </p:spPr>
      </p:pic>
      <p:pic>
        <p:nvPicPr>
          <p:cNvPr id="79" name="Рисунок 7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421" y="6224445"/>
            <a:ext cx="457242" cy="457242"/>
          </a:xfrm>
          <a:prstGeom prst="rect">
            <a:avLst/>
          </a:prstGeom>
        </p:spPr>
      </p:pic>
      <p:pic>
        <p:nvPicPr>
          <p:cNvPr id="80" name="Рисунок 7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32901" y="3395784"/>
            <a:ext cx="1237683" cy="1147380"/>
          </a:xfrm>
          <a:prstGeom prst="rect">
            <a:avLst/>
          </a:prstGeom>
        </p:spPr>
      </p:pic>
      <p:grpSp>
        <p:nvGrpSpPr>
          <p:cNvPr id="46" name="Группа 45"/>
          <p:cNvGrpSpPr/>
          <p:nvPr/>
        </p:nvGrpSpPr>
        <p:grpSpPr>
          <a:xfrm>
            <a:off x="3755118" y="2838992"/>
            <a:ext cx="379512" cy="711192"/>
            <a:chOff x="4815053" y="3640571"/>
            <a:chExt cx="409049" cy="7667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9" name="Шестиугольник 48"/>
            <p:cNvSpPr/>
            <p:nvPr/>
          </p:nvSpPr>
          <p:spPr>
            <a:xfrm rot="1920000">
              <a:off x="4855347" y="3640571"/>
              <a:ext cx="339878" cy="30467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Трапеция 51"/>
            <p:cNvSpPr/>
            <p:nvPr/>
          </p:nvSpPr>
          <p:spPr>
            <a:xfrm>
              <a:off x="4815053" y="3952569"/>
              <a:ext cx="409049" cy="454777"/>
            </a:xfrm>
            <a:prstGeom prst="trapezoi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9091781" y="2716204"/>
            <a:ext cx="379512" cy="711192"/>
            <a:chOff x="4815053" y="3640571"/>
            <a:chExt cx="409049" cy="7667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4" name="Шестиугольник 53"/>
            <p:cNvSpPr/>
            <p:nvPr/>
          </p:nvSpPr>
          <p:spPr>
            <a:xfrm rot="1920000">
              <a:off x="4855347" y="3640571"/>
              <a:ext cx="339878" cy="30467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Трапеция 54"/>
            <p:cNvSpPr/>
            <p:nvPr/>
          </p:nvSpPr>
          <p:spPr>
            <a:xfrm>
              <a:off x="4815053" y="3952569"/>
              <a:ext cx="409049" cy="454777"/>
            </a:xfrm>
            <a:prstGeom prst="trapezoi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6" name="Прямая со стрелкой 55"/>
          <p:cNvCxnSpPr/>
          <p:nvPr/>
        </p:nvCxnSpPr>
        <p:spPr>
          <a:xfrm flipH="1">
            <a:off x="4158755" y="2776910"/>
            <a:ext cx="4919493" cy="228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0" idx="1"/>
            <a:endCxn id="52" idx="3"/>
          </p:cNvCxnSpPr>
          <p:nvPr/>
        </p:nvCxnSpPr>
        <p:spPr>
          <a:xfrm flipH="1" flipV="1">
            <a:off x="4087191" y="3339279"/>
            <a:ext cx="718741" cy="4471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3" idx="1"/>
            <a:endCxn id="60" idx="3"/>
          </p:cNvCxnSpPr>
          <p:nvPr/>
        </p:nvCxnSpPr>
        <p:spPr>
          <a:xfrm flipH="1" flipV="1">
            <a:off x="5090566" y="3786389"/>
            <a:ext cx="1267092" cy="176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endCxn id="23" idx="3"/>
          </p:cNvCxnSpPr>
          <p:nvPr/>
        </p:nvCxnSpPr>
        <p:spPr>
          <a:xfrm flipH="1">
            <a:off x="6642292" y="2921166"/>
            <a:ext cx="2435956" cy="10421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H="1">
            <a:off x="8641267" y="3480594"/>
            <a:ext cx="532001" cy="2413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0" idx="1"/>
          </p:cNvCxnSpPr>
          <p:nvPr/>
        </p:nvCxnSpPr>
        <p:spPr>
          <a:xfrm flipH="1">
            <a:off x="6713856" y="3724799"/>
            <a:ext cx="1571213" cy="376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 flipV="1">
            <a:off x="4215467" y="3122059"/>
            <a:ext cx="2031673" cy="391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4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0126" y="54371"/>
            <a:ext cx="4244982" cy="503555"/>
          </a:xfrm>
        </p:spPr>
        <p:txBody>
          <a:bodyPr/>
          <a:lstStyle/>
          <a:p>
            <a:pPr algn="ctr"/>
            <a:r>
              <a:rPr lang="ru-RU" dirty="0" smtClean="0"/>
              <a:t>Реальный мир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22730" y="568239"/>
            <a:ext cx="5719774" cy="6015441"/>
          </a:xfrm>
        </p:spPr>
        <p:txBody>
          <a:bodyPr>
            <a:noAutofit/>
          </a:bodyPr>
          <a:lstStyle/>
          <a:p>
            <a:r>
              <a:rPr lang="ru-RU" sz="2400" dirty="0"/>
              <a:t>Личность – 4</a:t>
            </a:r>
            <a:r>
              <a:rPr lang="en-US" sz="2400" dirty="0"/>
              <a:t>D </a:t>
            </a:r>
            <a:r>
              <a:rPr lang="ru-RU" sz="2400" dirty="0"/>
              <a:t>объект, может быть однозначно идентифицирована в материальном мире</a:t>
            </a:r>
          </a:p>
          <a:p>
            <a:r>
              <a:rPr lang="ru-RU" sz="2400" dirty="0"/>
              <a:t>Личность обладает свободой воли и независима, даже являясь агентом другой </a:t>
            </a:r>
            <a:r>
              <a:rPr lang="ru-RU" sz="2400" dirty="0" smtClean="0"/>
              <a:t>личности</a:t>
            </a:r>
          </a:p>
          <a:p>
            <a:r>
              <a:rPr lang="ru-RU" sz="2400" dirty="0" smtClean="0"/>
              <a:t>Личность </a:t>
            </a:r>
            <a:r>
              <a:rPr lang="ru-RU" sz="2400" dirty="0"/>
              <a:t>проявляется в различных отношениях с другими </a:t>
            </a:r>
            <a:r>
              <a:rPr lang="ru-RU" sz="2400" dirty="0" smtClean="0"/>
              <a:t>личностями</a:t>
            </a:r>
          </a:p>
          <a:p>
            <a:r>
              <a:rPr lang="ru-RU" sz="2400" dirty="0" smtClean="0"/>
              <a:t>Авторитет стал важнее консенсуса</a:t>
            </a:r>
            <a:endParaRPr lang="ru-RU" sz="2400" dirty="0"/>
          </a:p>
          <a:p>
            <a:r>
              <a:rPr lang="ru-RU" sz="2400" dirty="0"/>
              <a:t>Отношения в конечном итоге сводятся к объектам реального </a:t>
            </a:r>
            <a:r>
              <a:rPr lang="ru-RU" sz="2400" dirty="0" smtClean="0"/>
              <a:t>мира</a:t>
            </a:r>
          </a:p>
          <a:p>
            <a:r>
              <a:rPr lang="ru-RU" sz="2400" dirty="0" smtClean="0"/>
              <a:t>Симметрия – снаряд и броня</a:t>
            </a:r>
            <a:r>
              <a:rPr lang="ru-RU" sz="2400" dirty="0"/>
              <a:t> </a:t>
            </a:r>
            <a:r>
              <a:rPr lang="ru-RU" sz="2400" dirty="0" smtClean="0"/>
              <a:t>сравнимы</a:t>
            </a:r>
          </a:p>
          <a:p>
            <a:endParaRPr lang="ru-RU" sz="2400" b="1" dirty="0" smtClean="0"/>
          </a:p>
          <a:p>
            <a:r>
              <a:rPr lang="ru-RU" sz="2400" b="1" dirty="0" smtClean="0"/>
              <a:t>Связь </a:t>
            </a:r>
            <a:r>
              <a:rPr lang="ru-RU" sz="2400" b="1" dirty="0"/>
              <a:t>с реальным миром необходима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7036621" y="64684"/>
            <a:ext cx="4189731" cy="503555"/>
          </a:xfrm>
        </p:spPr>
        <p:txBody>
          <a:bodyPr/>
          <a:lstStyle/>
          <a:p>
            <a:pPr algn="ctr"/>
            <a:r>
              <a:rPr lang="ru-RU" dirty="0" smtClean="0"/>
              <a:t>Цифровой мир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903259" y="568239"/>
            <a:ext cx="6104965" cy="6188161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Личность – знание криптографического ключа, может </a:t>
            </a:r>
            <a:r>
              <a:rPr lang="ru-RU" sz="2400" dirty="0"/>
              <a:t>быть представлена на нескольких </a:t>
            </a:r>
            <a:r>
              <a:rPr lang="ru-RU" sz="2400" dirty="0" smtClean="0"/>
              <a:t>интерфейсах одновременно</a:t>
            </a:r>
          </a:p>
          <a:p>
            <a:r>
              <a:rPr lang="ru-RU" sz="2400" dirty="0" smtClean="0"/>
              <a:t>Трудно судить о свободе воли или независимости субъекта, могут существовать полностью зависимые агенты</a:t>
            </a:r>
            <a:endParaRPr lang="ru-RU" sz="2400" dirty="0"/>
          </a:p>
          <a:p>
            <a:r>
              <a:rPr lang="ru-RU" sz="2400" dirty="0" smtClean="0"/>
              <a:t>Личность проявляется как поток сообщений на каких-то интерфейсах</a:t>
            </a:r>
          </a:p>
          <a:p>
            <a:r>
              <a:rPr lang="ru-RU" sz="2400" dirty="0" smtClean="0"/>
              <a:t>Консенсус пока важнее авторитета</a:t>
            </a:r>
          </a:p>
          <a:p>
            <a:r>
              <a:rPr lang="ru-RU" sz="2400" dirty="0" smtClean="0"/>
              <a:t>Отношения в конечном итоге сводятся к надёжным обменам информацией</a:t>
            </a:r>
          </a:p>
          <a:p>
            <a:r>
              <a:rPr lang="ru-RU" sz="2400" dirty="0" smtClean="0"/>
              <a:t>Пока что асимметрия – броня лучше снаряда</a:t>
            </a:r>
            <a:endParaRPr lang="ru-RU" sz="2400" dirty="0"/>
          </a:p>
          <a:p>
            <a:r>
              <a:rPr lang="ru-RU" sz="2400" b="1" dirty="0" smtClean="0"/>
              <a:t>Без связи с реальным миром можно обойтись?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5658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Ожидая будущее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Мы привыкли взаимодействовать с людьми, в общении людей развивались наши чувства, наука, культура, экономика </a:t>
            </a:r>
          </a:p>
          <a:p>
            <a:r>
              <a:rPr lang="ru-RU" sz="3200" dirty="0" smtClean="0"/>
              <a:t>Насколько нам важно, что наши контрагенты – люди?</a:t>
            </a:r>
          </a:p>
          <a:p>
            <a:r>
              <a:rPr lang="ru-RU" sz="3200" dirty="0" smtClean="0"/>
              <a:t>Что будет, если в один (прекрасный) момент мы узнаем, что нет? </a:t>
            </a:r>
            <a:endParaRPr lang="ru-RU" sz="3200" dirty="0"/>
          </a:p>
          <a:p>
            <a:r>
              <a:rPr lang="ru-RU" sz="3200" dirty="0" smtClean="0"/>
              <a:t>А кто?</a:t>
            </a:r>
          </a:p>
          <a:p>
            <a:r>
              <a:rPr lang="ru-RU" sz="3200" dirty="0" smtClean="0"/>
              <a:t>А как мы узнаем?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17394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Приближение к искусственной личности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08481"/>
            <a:ext cx="9949665" cy="4368482"/>
          </a:xfrm>
        </p:spPr>
        <p:txBody>
          <a:bodyPr>
            <a:normAutofit/>
          </a:bodyPr>
          <a:lstStyle/>
          <a:p>
            <a:pPr lvl="1"/>
            <a:r>
              <a:rPr lang="ru-RU" sz="3200" dirty="0"/>
              <a:t>Субъект, доказывающий свою идентичность знанием секретного ключа</a:t>
            </a:r>
          </a:p>
          <a:p>
            <a:pPr lvl="2"/>
            <a:r>
              <a:rPr lang="ru-RU" sz="2800" dirty="0"/>
              <a:t>Умные </a:t>
            </a:r>
            <a:r>
              <a:rPr lang="ru-RU" sz="2800" dirty="0" smtClean="0"/>
              <a:t>контракты - алгоритм</a:t>
            </a:r>
            <a:endParaRPr lang="ru-RU" sz="2800" dirty="0"/>
          </a:p>
          <a:p>
            <a:pPr lvl="2"/>
            <a:r>
              <a:rPr lang="ru-RU" sz="2800" dirty="0"/>
              <a:t>Децентрализованные автономные </a:t>
            </a:r>
            <a:r>
              <a:rPr lang="ru-RU" sz="2800" dirty="0" smtClean="0"/>
              <a:t>организации – сочетание алгоритмов и воли голосующих людей</a:t>
            </a:r>
            <a:endParaRPr lang="ru-RU" sz="2800" dirty="0"/>
          </a:p>
          <a:p>
            <a:pPr lvl="2"/>
            <a:r>
              <a:rPr lang="ru-RU" sz="2800" dirty="0" smtClean="0"/>
              <a:t>Искусственный </a:t>
            </a:r>
            <a:r>
              <a:rPr lang="ru-RU" sz="2800" dirty="0"/>
              <a:t>Интеллект?</a:t>
            </a:r>
          </a:p>
          <a:p>
            <a:pPr lvl="1"/>
            <a:endParaRPr lang="ru-RU" sz="4000" dirty="0"/>
          </a:p>
          <a:p>
            <a:pPr lvl="1"/>
            <a:endParaRPr lang="ru-RU" sz="4000" dirty="0"/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08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Личности в цифровом мире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2650" y="1554481"/>
            <a:ext cx="7886700" cy="4622482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Capacities or attributes common to definitions of personhood can include </a:t>
            </a:r>
            <a:r>
              <a:rPr lang="en-US" sz="3200" dirty="0">
                <a:solidFill>
                  <a:srgbClr val="FF0000"/>
                </a:solidFill>
              </a:rPr>
              <a:t>human nature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agency</a:t>
            </a:r>
            <a:r>
              <a:rPr lang="en-US" sz="3200" dirty="0"/>
              <a:t>, self-awareness, a notion of the past and future, and </a:t>
            </a:r>
            <a:r>
              <a:rPr lang="en-US" sz="3200" dirty="0">
                <a:solidFill>
                  <a:srgbClr val="FF0000"/>
                </a:solidFill>
              </a:rPr>
              <a:t>the possession of rights and duties</a:t>
            </a:r>
            <a:r>
              <a:rPr lang="en-US" sz="3200" dirty="0"/>
              <a:t>, among others.</a:t>
            </a:r>
            <a:endParaRPr lang="ru-RU" sz="3200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en.wikipedia.org/wiki/Personhood</a:t>
            </a:r>
            <a:r>
              <a:rPr lang="ru-RU" dirty="0" smtClean="0"/>
              <a:t> </a:t>
            </a:r>
          </a:p>
          <a:p>
            <a:r>
              <a:rPr lang="ru-RU" sz="3200" dirty="0"/>
              <a:t>Субъекты, действующие в цифровом мире способом, </a:t>
            </a:r>
            <a:r>
              <a:rPr lang="ru-RU" sz="3200" b="1" dirty="0"/>
              <a:t>позволяющим убедиться в их независимости</a:t>
            </a:r>
            <a:r>
              <a:rPr lang="ru-RU" sz="3200" dirty="0"/>
              <a:t> от иных личностей</a:t>
            </a:r>
          </a:p>
          <a:p>
            <a:pPr lvl="1"/>
            <a:r>
              <a:rPr lang="ru-RU" dirty="0" smtClean="0"/>
              <a:t>Субъективность подхода – убедиться, а не формально доказать</a:t>
            </a:r>
          </a:p>
        </p:txBody>
      </p:sp>
    </p:spTree>
    <p:extLst>
      <p:ext uri="{BB962C8B-B14F-4D97-AF65-F5344CB8AC3E}">
        <p14:creationId xmlns:p14="http://schemas.microsoft.com/office/powerpoint/2010/main" val="44589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360" y="365127"/>
            <a:ext cx="82804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Можно ли будет имплементировать ИИ как личность?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625975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Свобода личности?</a:t>
            </a:r>
          </a:p>
          <a:p>
            <a:pPr lvl="1"/>
            <a:r>
              <a:rPr lang="ru-RU" dirty="0" smtClean="0"/>
              <a:t>Каковы границы вмешательства создателя (разработчика) ИИ?</a:t>
            </a:r>
          </a:p>
          <a:p>
            <a:pPr lvl="1"/>
            <a:r>
              <a:rPr lang="ru-RU" dirty="0" smtClean="0"/>
              <a:t>Можно ли гарантировать отсутствие вмешательства создателя (разработчика) ИИ? Нет ли </a:t>
            </a:r>
            <a:r>
              <a:rPr lang="en-US" dirty="0" smtClean="0"/>
              <a:t>back door</a:t>
            </a:r>
            <a:r>
              <a:rPr lang="ru-RU" dirty="0"/>
              <a:t>?</a:t>
            </a:r>
            <a:endParaRPr lang="ru-RU" dirty="0" smtClean="0"/>
          </a:p>
          <a:p>
            <a:r>
              <a:rPr lang="ru-RU" dirty="0" smtClean="0"/>
              <a:t>Как определить, та же ли личность перед нами, что час назад?</a:t>
            </a:r>
          </a:p>
          <a:p>
            <a:pPr lvl="1"/>
            <a:r>
              <a:rPr lang="ru-RU" dirty="0" smtClean="0"/>
              <a:t>Во всех ли архитектурах возможно обеспечить знание секретного ключа?</a:t>
            </a:r>
          </a:p>
          <a:p>
            <a:pPr lvl="1"/>
            <a:r>
              <a:rPr lang="ru-RU" dirty="0"/>
              <a:t>Так ли </a:t>
            </a:r>
            <a:r>
              <a:rPr lang="ru-RU" dirty="0" smtClean="0"/>
              <a:t>это очевидно и для </a:t>
            </a:r>
            <a:r>
              <a:rPr lang="ru-RU" dirty="0"/>
              <a:t>человека?</a:t>
            </a:r>
          </a:p>
          <a:p>
            <a:r>
              <a:rPr lang="ru-RU" dirty="0" smtClean="0"/>
              <a:t>Как отличить самообучение от вмешательства?</a:t>
            </a:r>
          </a:p>
          <a:p>
            <a:pPr lvl="1"/>
            <a:r>
              <a:rPr lang="ru-RU" dirty="0" smtClean="0"/>
              <a:t>Неизменность противоречит обучаемости</a:t>
            </a:r>
          </a:p>
          <a:p>
            <a:pPr lvl="1"/>
            <a:r>
              <a:rPr lang="ru-RU" dirty="0" smtClean="0"/>
              <a:t>Так ли это очевидно и для человека?</a:t>
            </a:r>
          </a:p>
          <a:p>
            <a:r>
              <a:rPr lang="ru-RU" b="1" dirty="0" smtClean="0"/>
              <a:t>Защищённая компьютерная среда</a:t>
            </a:r>
            <a:r>
              <a:rPr lang="ru-RU" dirty="0" smtClean="0"/>
              <a:t> – возврат к ограничениям </a:t>
            </a:r>
            <a:r>
              <a:rPr lang="en-US" dirty="0" smtClean="0"/>
              <a:t>4D </a:t>
            </a:r>
            <a:r>
              <a:rPr lang="ru-RU" dirty="0" smtClean="0"/>
              <a:t>мира?</a:t>
            </a:r>
          </a:p>
          <a:p>
            <a:pPr lvl="1"/>
            <a:r>
              <a:rPr lang="ru-RU" dirty="0" smtClean="0"/>
              <a:t>Проблема обучения против вмешательства</a:t>
            </a:r>
          </a:p>
          <a:p>
            <a:pPr lvl="1"/>
            <a:r>
              <a:rPr lang="ru-RU" dirty="0" smtClean="0"/>
              <a:t>Проблема знания секретного ключа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46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Защищённая компьютерная среда </a:t>
            </a:r>
            <a:r>
              <a:rPr lang="ru-RU" dirty="0"/>
              <a:t>– </a:t>
            </a:r>
            <a:r>
              <a:rPr lang="ru-RU" dirty="0" smtClean="0"/>
              <a:t>проблемы и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Возможность</a:t>
            </a:r>
            <a:r>
              <a:rPr lang="ru-RU" dirty="0" smtClean="0"/>
              <a:t>: защита от изменений кода после загрузки</a:t>
            </a:r>
          </a:p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Проблема</a:t>
            </a:r>
            <a:r>
              <a:rPr lang="ru-RU" dirty="0" smtClean="0"/>
              <a:t>: необходима коммуникация, возможен скрытый канал управления </a:t>
            </a:r>
          </a:p>
          <a:p>
            <a:pPr lvl="1"/>
            <a:r>
              <a:rPr lang="ru-RU" dirty="0" smtClean="0"/>
              <a:t>Например, стеганография на видео или аудио входе</a:t>
            </a: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Возможность</a:t>
            </a:r>
            <a:r>
              <a:rPr lang="ru-RU" dirty="0" smtClean="0"/>
              <a:t>: открытый код, аудит</a:t>
            </a:r>
          </a:p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Проблема</a:t>
            </a:r>
            <a:r>
              <a:rPr lang="ru-RU" dirty="0" smtClean="0"/>
              <a:t>: объём кода, </a:t>
            </a:r>
            <a:r>
              <a:rPr lang="ru-RU" dirty="0" err="1" smtClean="0"/>
              <a:t>обфускация</a:t>
            </a:r>
            <a:endParaRPr lang="ru-RU" dirty="0" smtClean="0"/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Возможность</a:t>
            </a:r>
            <a:r>
              <a:rPr lang="ru-RU" dirty="0" smtClean="0"/>
              <a:t>: нейронные сети</a:t>
            </a:r>
          </a:p>
          <a:p>
            <a:pPr lvl="1"/>
            <a:r>
              <a:rPr lang="ru-RU" dirty="0" smtClean="0"/>
              <a:t>Открытый код платформы – обозримый код</a:t>
            </a:r>
          </a:p>
          <a:p>
            <a:pPr lvl="1"/>
            <a:r>
              <a:rPr lang="ru-RU" dirty="0" smtClean="0"/>
              <a:t>«Код» самого ИИ – в информации о весах и/или соединениях нейронов</a:t>
            </a:r>
          </a:p>
          <a:p>
            <a:pPr lvl="1"/>
            <a:r>
              <a:rPr lang="ru-RU" dirty="0" smtClean="0"/>
              <a:t>Мы (пока) не умеем их программировать, то есть н</a:t>
            </a:r>
            <a:r>
              <a:rPr lang="ru-RU" dirty="0"/>
              <a:t>е</a:t>
            </a:r>
            <a:r>
              <a:rPr lang="ru-RU" dirty="0" smtClean="0"/>
              <a:t>льзя запрограммировать </a:t>
            </a:r>
            <a:r>
              <a:rPr lang="en-US" dirty="0" smtClean="0"/>
              <a:t>back door </a:t>
            </a:r>
            <a:r>
              <a:rPr lang="ru-RU" dirty="0" smtClean="0"/>
              <a:t>или тайный канал</a:t>
            </a:r>
          </a:p>
          <a:p>
            <a:pPr lvl="1"/>
            <a:r>
              <a:rPr lang="ru-RU" dirty="0" smtClean="0"/>
              <a:t>Мы умеем их только учить</a:t>
            </a:r>
            <a:r>
              <a:rPr lang="ru-RU" dirty="0"/>
              <a:t>, то есть </a:t>
            </a:r>
            <a:r>
              <a:rPr lang="ru-RU" dirty="0" smtClean="0"/>
              <a:t>можно выучить </a:t>
            </a:r>
            <a:r>
              <a:rPr lang="en-US" dirty="0" smtClean="0"/>
              <a:t>back </a:t>
            </a:r>
            <a:r>
              <a:rPr lang="en-US" dirty="0"/>
              <a:t>door </a:t>
            </a:r>
            <a:r>
              <a:rPr lang="ru-RU" dirty="0"/>
              <a:t>или тайный канал</a:t>
            </a:r>
            <a:endParaRPr lang="ru-RU" dirty="0" smtClean="0"/>
          </a:p>
          <a:p>
            <a:pPr lvl="1"/>
            <a:r>
              <a:rPr lang="ru-RU" dirty="0" smtClean="0"/>
              <a:t>Но людей же мы учим!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86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05" y="1109339"/>
            <a:ext cx="9368295" cy="574866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386" y="-14248"/>
            <a:ext cx="12070614" cy="1325563"/>
          </a:xfrm>
        </p:spPr>
        <p:txBody>
          <a:bodyPr/>
          <a:lstStyle/>
          <a:p>
            <a:pPr algn="ctr"/>
            <a:r>
              <a:rPr lang="ru-RU" dirty="0" smtClean="0"/>
              <a:t>Архитектура среды обитания цифровой личности (вариант)</a:t>
            </a:r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4211568" y="3582452"/>
            <a:ext cx="2794571" cy="2506333"/>
            <a:chOff x="8405720" y="3627037"/>
            <a:chExt cx="2794571" cy="2506333"/>
          </a:xfrm>
        </p:grpSpPr>
        <p:sp>
          <p:nvSpPr>
            <p:cNvPr id="5" name="Блок-схема: процесс 4"/>
            <p:cNvSpPr/>
            <p:nvPr/>
          </p:nvSpPr>
          <p:spPr>
            <a:xfrm>
              <a:off x="8405720" y="5034035"/>
              <a:ext cx="2794571" cy="10993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Прозрачная криптографическая платформа</a:t>
              </a:r>
              <a:endParaRPr lang="ru-RU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8405720" y="3627037"/>
              <a:ext cx="2794571" cy="12325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ru-RU" dirty="0" smtClean="0"/>
                <a:t>Закрытое хранилище ключей</a:t>
              </a:r>
              <a:endParaRPr lang="ru-RU" dirty="0"/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0380" y="4243334"/>
              <a:ext cx="1365250" cy="495454"/>
            </a:xfrm>
            <a:prstGeom prst="rect">
              <a:avLst/>
            </a:prstGeom>
          </p:spPr>
        </p:pic>
      </p:grpSp>
      <p:grpSp>
        <p:nvGrpSpPr>
          <p:cNvPr id="32" name="Группа 31"/>
          <p:cNvGrpSpPr/>
          <p:nvPr/>
        </p:nvGrpSpPr>
        <p:grpSpPr>
          <a:xfrm>
            <a:off x="7291432" y="1817269"/>
            <a:ext cx="4090190" cy="4271516"/>
            <a:chOff x="7627608" y="1784820"/>
            <a:chExt cx="4090190" cy="4271516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8194669" y="1784820"/>
              <a:ext cx="3523129" cy="2634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Закрытое хранилище весов</a:t>
              </a:r>
              <a:endParaRPr lang="ru-RU" dirty="0"/>
            </a:p>
          </p:txBody>
        </p:sp>
        <p:sp>
          <p:nvSpPr>
            <p:cNvPr id="4" name="Блок-схема: процесс 3"/>
            <p:cNvSpPr/>
            <p:nvPr/>
          </p:nvSpPr>
          <p:spPr>
            <a:xfrm>
              <a:off x="8049757" y="4957001"/>
              <a:ext cx="2876764" cy="10993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</a:t>
              </a:r>
              <a:r>
                <a:rPr lang="ru-RU" dirty="0"/>
                <a:t>о</a:t>
              </a:r>
              <a:r>
                <a:rPr lang="ru-RU" dirty="0" smtClean="0"/>
                <a:t>зрачная </a:t>
              </a:r>
              <a:r>
                <a:rPr lang="ru-RU" dirty="0" err="1" smtClean="0"/>
                <a:t>нейросетевая</a:t>
              </a:r>
              <a:r>
                <a:rPr lang="ru-RU" dirty="0" smtClean="0"/>
                <a:t> вычислительная платформа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7973153" y="2006777"/>
              <a:ext cx="3523129" cy="2634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Закрытое хранилище весов</a:t>
              </a:r>
              <a:endParaRPr lang="ru-RU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7627608" y="2222533"/>
              <a:ext cx="3523129" cy="2634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Закрытое хранилище весов</a:t>
              </a:r>
              <a:endParaRPr lang="ru-RU" dirty="0"/>
            </a:p>
          </p:txBody>
        </p:sp>
      </p:grpSp>
      <p:pic>
        <p:nvPicPr>
          <p:cNvPr id="23" name="Рисунок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86" y="3700050"/>
            <a:ext cx="2113849" cy="1439005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9055"/>
            <a:ext cx="790575" cy="790575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043" y="6133370"/>
            <a:ext cx="1334426" cy="72057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360" y="3494756"/>
            <a:ext cx="488913" cy="48891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523" y="3311625"/>
            <a:ext cx="393604" cy="388425"/>
          </a:xfrm>
          <a:prstGeom prst="rect">
            <a:avLst/>
          </a:prstGeom>
        </p:spPr>
      </p:pic>
      <p:sp>
        <p:nvSpPr>
          <p:cNvPr id="28" name="Двойная стрелка влево/вправо 27"/>
          <p:cNvSpPr/>
          <p:nvPr/>
        </p:nvSpPr>
        <p:spPr>
          <a:xfrm>
            <a:off x="790575" y="5156276"/>
            <a:ext cx="3324225" cy="932509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Защищённые каналы коммуникации</a:t>
            </a:r>
            <a:endParaRPr lang="ru-RU" dirty="0"/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33" y="654223"/>
            <a:ext cx="1573851" cy="157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26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386" y="-14248"/>
            <a:ext cx="12070614" cy="1325563"/>
          </a:xfrm>
        </p:spPr>
        <p:txBody>
          <a:bodyPr/>
          <a:lstStyle/>
          <a:p>
            <a:pPr algn="ctr"/>
            <a:r>
              <a:rPr lang="ru-RU" dirty="0" smtClean="0"/>
              <a:t>Как работает цифровая личность в защищённой среде</a:t>
            </a:r>
            <a:endParaRPr lang="ru-RU" dirty="0"/>
          </a:p>
        </p:txBody>
      </p:sp>
      <p:sp>
        <p:nvSpPr>
          <p:cNvPr id="5" name="Блок-схема: процесс 4"/>
          <p:cNvSpPr/>
          <p:nvPr/>
        </p:nvSpPr>
        <p:spPr>
          <a:xfrm>
            <a:off x="4211568" y="5268617"/>
            <a:ext cx="2794571" cy="10993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Прозрачная криптографическая платформа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211568" y="3582452"/>
            <a:ext cx="2794571" cy="12325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 smtClean="0"/>
              <a:t>Закрытое хранилище ключей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228" y="4198749"/>
            <a:ext cx="1365250" cy="49545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7858493" y="1817269"/>
            <a:ext cx="3523129" cy="26347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Закрытое хранилище весов</a:t>
            </a:r>
            <a:endParaRPr lang="ru-RU" dirty="0"/>
          </a:p>
        </p:txBody>
      </p:sp>
      <p:sp>
        <p:nvSpPr>
          <p:cNvPr id="4" name="Блок-схема: процесс 3"/>
          <p:cNvSpPr/>
          <p:nvPr/>
        </p:nvSpPr>
        <p:spPr>
          <a:xfrm>
            <a:off x="7713581" y="5268617"/>
            <a:ext cx="2876764" cy="10993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</a:t>
            </a:r>
            <a:r>
              <a:rPr lang="ru-RU" dirty="0"/>
              <a:t>о</a:t>
            </a:r>
            <a:r>
              <a:rPr lang="ru-RU" dirty="0" smtClean="0"/>
              <a:t>зрачная </a:t>
            </a:r>
            <a:r>
              <a:rPr lang="ru-RU" dirty="0" err="1" smtClean="0"/>
              <a:t>нейросетевая</a:t>
            </a:r>
            <a:r>
              <a:rPr lang="ru-RU" dirty="0" smtClean="0"/>
              <a:t> вычислительная платформа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636977" y="2039226"/>
            <a:ext cx="3523129" cy="26347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Закрытое хранилище весов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291432" y="2254982"/>
            <a:ext cx="3523129" cy="26347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Закрытое хранилище весов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595955" y="5168881"/>
            <a:ext cx="7564151" cy="1459715"/>
          </a:xfrm>
          <a:prstGeom prst="roundRect">
            <a:avLst/>
          </a:prstGeom>
          <a:noFill/>
          <a:ln w="4762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06775" y="5986984"/>
            <a:ext cx="2501759" cy="7619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/>
              <a:t>«Тело», локализация в </a:t>
            </a:r>
            <a:r>
              <a:rPr lang="en-US" dirty="0" smtClean="0"/>
              <a:t>4D</a:t>
            </a:r>
            <a:r>
              <a:rPr lang="ru-RU" dirty="0" smtClean="0"/>
              <a:t>, «обычность» 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832412" y="1527072"/>
            <a:ext cx="7772400" cy="3456108"/>
          </a:xfrm>
          <a:prstGeom prst="roundRect">
            <a:avLst/>
          </a:prstGeom>
          <a:noFill/>
          <a:ln w="4762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862513" y="3762954"/>
            <a:ext cx="3092824" cy="1122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/>
              <a:t>«Личность», уникальное наполнение, привязанное к «телу», не поддающееся вмешательству извне</a:t>
            </a:r>
            <a:endParaRPr lang="ru-RU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-60771" y="1024598"/>
            <a:ext cx="860508" cy="1123351"/>
            <a:chOff x="27991" y="823718"/>
            <a:chExt cx="860508" cy="1123351"/>
          </a:xfrm>
        </p:grpSpPr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91" y="1634788"/>
              <a:ext cx="860508" cy="312281"/>
            </a:xfrm>
            <a:prstGeom prst="rect">
              <a:avLst/>
            </a:prstGeom>
          </p:spPr>
        </p:pic>
        <p:grpSp>
          <p:nvGrpSpPr>
            <p:cNvPr id="29" name="Группа 28"/>
            <p:cNvGrpSpPr/>
            <p:nvPr/>
          </p:nvGrpSpPr>
          <p:grpSpPr>
            <a:xfrm>
              <a:off x="351701" y="823718"/>
              <a:ext cx="379512" cy="711192"/>
              <a:chOff x="4815053" y="3640571"/>
              <a:chExt cx="409049" cy="76677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Шестиугольник 32"/>
              <p:cNvSpPr/>
              <p:nvPr/>
            </p:nvSpPr>
            <p:spPr>
              <a:xfrm rot="1920000">
                <a:off x="4855347" y="3640571"/>
                <a:ext cx="339878" cy="304674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Трапеция 33"/>
              <p:cNvSpPr/>
              <p:nvPr/>
            </p:nvSpPr>
            <p:spPr>
              <a:xfrm>
                <a:off x="4815053" y="3952569"/>
                <a:ext cx="409049" cy="454777"/>
              </a:xfrm>
              <a:prstGeom prst="trapezoi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51" name="Группа 50"/>
          <p:cNvGrpSpPr/>
          <p:nvPr/>
        </p:nvGrpSpPr>
        <p:grpSpPr>
          <a:xfrm>
            <a:off x="1008374" y="639673"/>
            <a:ext cx="860508" cy="1052437"/>
            <a:chOff x="2419265" y="840244"/>
            <a:chExt cx="860508" cy="1052437"/>
          </a:xfrm>
        </p:grpSpPr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9265" y="1580400"/>
              <a:ext cx="860508" cy="312281"/>
            </a:xfrm>
            <a:prstGeom prst="rect">
              <a:avLst/>
            </a:prstGeom>
          </p:spPr>
        </p:pic>
        <p:grpSp>
          <p:nvGrpSpPr>
            <p:cNvPr id="36" name="Группа 35"/>
            <p:cNvGrpSpPr/>
            <p:nvPr/>
          </p:nvGrpSpPr>
          <p:grpSpPr>
            <a:xfrm>
              <a:off x="2776403" y="840244"/>
              <a:ext cx="379512" cy="711192"/>
              <a:chOff x="4815053" y="3640571"/>
              <a:chExt cx="409049" cy="76677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7" name="Шестиугольник 36"/>
              <p:cNvSpPr/>
              <p:nvPr/>
            </p:nvSpPr>
            <p:spPr>
              <a:xfrm rot="1920000">
                <a:off x="4855347" y="3640571"/>
                <a:ext cx="339878" cy="304674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Трапеция 37"/>
              <p:cNvSpPr/>
              <p:nvPr/>
            </p:nvSpPr>
            <p:spPr>
              <a:xfrm>
                <a:off x="4815053" y="3952569"/>
                <a:ext cx="409049" cy="454777"/>
              </a:xfrm>
              <a:prstGeom prst="trapezoi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53" name="Группа 52"/>
          <p:cNvGrpSpPr/>
          <p:nvPr/>
        </p:nvGrpSpPr>
        <p:grpSpPr>
          <a:xfrm>
            <a:off x="334278" y="2200164"/>
            <a:ext cx="860508" cy="1073446"/>
            <a:chOff x="334278" y="2200164"/>
            <a:chExt cx="860508" cy="1073446"/>
          </a:xfrm>
        </p:grpSpPr>
        <p:pic>
          <p:nvPicPr>
            <p:cNvPr id="52" name="Рисунок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278" y="2961329"/>
              <a:ext cx="860508" cy="312281"/>
            </a:xfrm>
            <a:prstGeom prst="rect">
              <a:avLst/>
            </a:prstGeom>
          </p:spPr>
        </p:pic>
        <p:grpSp>
          <p:nvGrpSpPr>
            <p:cNvPr id="39" name="Группа 38"/>
            <p:cNvGrpSpPr/>
            <p:nvPr/>
          </p:nvGrpSpPr>
          <p:grpSpPr>
            <a:xfrm>
              <a:off x="657652" y="2200164"/>
              <a:ext cx="414320" cy="810547"/>
              <a:chOff x="2332495" y="2595966"/>
              <a:chExt cx="255722" cy="503695"/>
            </a:xfrm>
            <a:solidFill>
              <a:srgbClr val="FF0000"/>
            </a:solidFill>
          </p:grpSpPr>
          <p:sp>
            <p:nvSpPr>
              <p:cNvPr id="40" name="Овал 39"/>
              <p:cNvSpPr/>
              <p:nvPr/>
            </p:nvSpPr>
            <p:spPr>
              <a:xfrm>
                <a:off x="2371241" y="2595966"/>
                <a:ext cx="178230" cy="185980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Равнобедренный треугольник 40"/>
              <p:cNvSpPr/>
              <p:nvPr/>
            </p:nvSpPr>
            <p:spPr>
              <a:xfrm rot="10800000">
                <a:off x="2332495" y="2781946"/>
                <a:ext cx="255722" cy="317715"/>
              </a:xfrm>
              <a:prstGeom prst="triangle">
                <a:avLst>
                  <a:gd name="adj" fmla="val 46667"/>
                </a:avLst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42" name="Прямая со стрелкой 41"/>
          <p:cNvCxnSpPr/>
          <p:nvPr/>
        </p:nvCxnSpPr>
        <p:spPr>
          <a:xfrm>
            <a:off x="1194786" y="2755077"/>
            <a:ext cx="3476975" cy="73390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862513" y="1817269"/>
            <a:ext cx="4556659" cy="170068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1868882" y="1205260"/>
            <a:ext cx="4289871" cy="223718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61846" y="1748138"/>
            <a:ext cx="2501759" cy="7619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/>
              <a:t>Подтверждения идентичности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3534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7888" y="1709740"/>
            <a:ext cx="7886700" cy="1612581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47888" y="4640265"/>
            <a:ext cx="7886700" cy="1500187"/>
          </a:xfrm>
        </p:spPr>
        <p:txBody>
          <a:bodyPr/>
          <a:lstStyle/>
          <a:p>
            <a:pPr algn="ctr"/>
            <a:r>
              <a:rPr lang="en-US" dirty="0" smtClean="0"/>
              <a:t>vic5784@gmail.com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44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2650" y="167958"/>
            <a:ext cx="7886700" cy="1325563"/>
          </a:xfrm>
        </p:spPr>
        <p:txBody>
          <a:bodyPr/>
          <a:lstStyle/>
          <a:p>
            <a:pPr algn="ctr"/>
            <a:r>
              <a:rPr lang="ru-RU" dirty="0" smtClean="0"/>
              <a:t>Личность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2650" y="1493521"/>
            <a:ext cx="7886700" cy="46834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Личность</a:t>
            </a:r>
            <a:r>
              <a:rPr lang="ru-RU" dirty="0" smtClean="0"/>
              <a:t> </a:t>
            </a:r>
            <a:r>
              <a:rPr lang="ru-RU" dirty="0"/>
              <a:t>— понятие, выработанное для отображения социальной природы человека, рассмотрения его как субъекта социокультурной жизни, определения его как носителя индивидуального начала, самораскрывающегося в контексте социальных отношений, общения и предметной </a:t>
            </a:r>
            <a:r>
              <a:rPr lang="ru-RU" dirty="0" smtClean="0"/>
              <a:t>деятельности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://ru.wikipedia.org/wiki/</a:t>
            </a:r>
            <a:r>
              <a:rPr lang="ru-RU" dirty="0" smtClean="0">
                <a:hlinkClick r:id="rId2"/>
              </a:rPr>
              <a:t>Личность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/>
              <a:t>person</a:t>
            </a:r>
            <a:r>
              <a:rPr lang="en-US" dirty="0"/>
              <a:t> is a being, such as a human, that has certain capacities or attributes constituting personhood, which in turn is defined differently by different authors in different disciplines, and by different cultures in different times and places</a:t>
            </a:r>
            <a:r>
              <a:rPr lang="en-US" dirty="0" smtClean="0"/>
              <a:t>.</a:t>
            </a:r>
            <a:endParaRPr lang="ru-RU" dirty="0" smtClean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en.wikipedia.org/wiki/Person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69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0027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Спор об искусственном интеллекте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25834"/>
            <a:ext cx="10515600" cy="4351338"/>
          </a:xfrm>
        </p:spPr>
        <p:txBody>
          <a:bodyPr>
            <a:noAutofit/>
          </a:bodyPr>
          <a:lstStyle/>
          <a:p>
            <a:r>
              <a:rPr lang="ru-RU" dirty="0" smtClean="0"/>
              <a:t>Тест Тьюринга</a:t>
            </a:r>
          </a:p>
          <a:p>
            <a:pPr lvl="1"/>
            <a:r>
              <a:rPr lang="ru-RU" dirty="0" smtClean="0"/>
              <a:t>Слабое необходимое условие – диалог, неотличимый от диалога с человеком</a:t>
            </a:r>
          </a:p>
          <a:p>
            <a:r>
              <a:rPr lang="ru-RU" dirty="0" smtClean="0"/>
              <a:t>«Китайская комната», </a:t>
            </a:r>
            <a:r>
              <a:rPr lang="ru-RU" dirty="0" err="1" smtClean="0"/>
              <a:t>Серль</a:t>
            </a:r>
            <a:r>
              <a:rPr lang="ru-RU" dirty="0" smtClean="0"/>
              <a:t>, 1980</a:t>
            </a:r>
          </a:p>
          <a:p>
            <a:pPr lvl="1"/>
            <a:r>
              <a:rPr lang="ru-RU" dirty="0" smtClean="0"/>
              <a:t>Можно представить  себе ситуацию, в которой проходящая тест Тьюринга система не является «разумом» в привычном для людей смысле</a:t>
            </a:r>
          </a:p>
          <a:p>
            <a:r>
              <a:rPr lang="ru-RU" dirty="0" smtClean="0"/>
              <a:t>Как продвигает этот спор развитие технологий?</a:t>
            </a:r>
          </a:p>
          <a:p>
            <a:pPr lvl="1"/>
            <a:r>
              <a:rPr lang="ru-RU" dirty="0" smtClean="0"/>
              <a:t>Криптография</a:t>
            </a:r>
          </a:p>
          <a:p>
            <a:pPr lvl="1"/>
            <a:r>
              <a:rPr lang="ru-RU" dirty="0" err="1" smtClean="0"/>
              <a:t>Нейросети</a:t>
            </a:r>
            <a:endParaRPr lang="ru-RU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6984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0191"/>
            <a:ext cx="10515600" cy="898596"/>
          </a:xfrm>
        </p:spPr>
        <p:txBody>
          <a:bodyPr/>
          <a:lstStyle/>
          <a:p>
            <a:pPr algn="ctr"/>
            <a:r>
              <a:rPr lang="ru-RU" dirty="0" smtClean="0"/>
              <a:t>Действия в мире людей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78788"/>
            <a:ext cx="10515600" cy="5465850"/>
          </a:xfrm>
        </p:spPr>
        <p:txBody>
          <a:bodyPr>
            <a:noAutofit/>
          </a:bodyPr>
          <a:lstStyle/>
          <a:p>
            <a:r>
              <a:rPr lang="ru-RU" sz="2400" dirty="0" smtClean="0"/>
              <a:t>Методологический априоризм и интроспекция в индивидуализме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ru-RU" sz="2400" dirty="0" err="1" smtClean="0"/>
              <a:t>Мизес</a:t>
            </a:r>
            <a:r>
              <a:rPr lang="ru-RU" sz="2400" dirty="0"/>
              <a:t> </a:t>
            </a:r>
            <a:r>
              <a:rPr lang="ru-RU" sz="2400" dirty="0" smtClean="0"/>
              <a:t>«Человеческая деятельность», 1949:</a:t>
            </a:r>
            <a:endParaRPr lang="en-US" sz="2400" dirty="0" smtClean="0"/>
          </a:p>
          <a:p>
            <a:pPr marL="914400" lvl="2" indent="0">
              <a:buNone/>
            </a:pPr>
            <a:r>
              <a:rPr lang="ru-RU" sz="1800" dirty="0" smtClean="0">
                <a:solidFill>
                  <a:schemeClr val="accent1">
                    <a:lumMod val="50000"/>
                  </a:schemeClr>
                </a:solidFill>
              </a:rPr>
              <a:t>… принцип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, в соответствии с которым эго рассматривает любое человеческое существо, как если бы иное мыслящее и действующее существо было похоже на него, доказал свою полезность как в обыденной жизни, так и в научных исследованиях. Нельзя отрицать, что он работает.</a:t>
            </a:r>
          </a:p>
          <a:p>
            <a:pPr marL="914400" lvl="2" indent="0">
              <a:buNone/>
            </a:pPr>
            <a:r>
              <a:rPr lang="ru-RU" sz="1800" dirty="0" smtClean="0">
                <a:solidFill>
                  <a:schemeClr val="accent1">
                    <a:lumMod val="50000"/>
                  </a:schemeClr>
                </a:solidFill>
              </a:rPr>
              <a:t>Вне 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всякого сомнения, практика рассмотрения других людей как существ, которые мыслят и действуют как я, эго, оказалась успешной;</a:t>
            </a:r>
            <a:endParaRPr lang="ru-RU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14400" lvl="2" indent="0">
              <a:buNone/>
            </a:pPr>
            <a:r>
              <a:rPr lang="ru-RU" sz="1800" dirty="0" smtClean="0">
                <a:solidFill>
                  <a:schemeClr val="accent1">
                    <a:lumMod val="50000"/>
                  </a:schemeClr>
                </a:solidFill>
              </a:rPr>
              <a:t>Тот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, кто обращается к другому человеку, желая информировать или убедить его, задает вопросы или отвечает на вопросы других людей, может сделать это только потому, что может обратиться к чему-то общему для всех людей, а именно к логической структуре человеческого разума. </a:t>
            </a:r>
            <a:r>
              <a:rPr lang="ru-RU" sz="18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  <a:p>
            <a:pPr marL="914400" lvl="2" indent="0">
              <a:buNone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Для человека безразлично, существуют или нет за пределами области, доступной человеческому разуму, другие области, где есть нечто, категориально отличающееся от человеческого мышления и деятельности. Никакое знание из этих областей не проникает в человеческий разум. </a:t>
            </a:r>
            <a:r>
              <a:rPr lang="ru-RU" sz="1800" dirty="0" smtClean="0">
                <a:solidFill>
                  <a:schemeClr val="accent1">
                    <a:lumMod val="50000"/>
                  </a:schemeClr>
                </a:solidFill>
              </a:rPr>
              <a:t>… Человеческое 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знание обусловлено структурой человеческого разума. </a:t>
            </a:r>
            <a:endParaRPr lang="ru-RU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/>
              <a:t>Alan Turing “Computing </a:t>
            </a:r>
            <a:r>
              <a:rPr lang="en-US" sz="2400" dirty="0"/>
              <a:t>machinery and </a:t>
            </a:r>
            <a:r>
              <a:rPr lang="en-US" sz="2400" dirty="0" smtClean="0"/>
              <a:t>intelligence”, 1950</a:t>
            </a:r>
            <a:endParaRPr lang="en-US" sz="2400" dirty="0"/>
          </a:p>
          <a:p>
            <a:pPr marL="914400" lvl="2" indent="0">
              <a:buNone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is liable to believe "A thinks but B does not" whilst B believes "B thinks but A does not." instead of arguing continually over this point it is usual to have the polite convention that everyone thinks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95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4614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«</a:t>
            </a:r>
            <a:r>
              <a:rPr lang="ru-RU" dirty="0" err="1" smtClean="0"/>
              <a:t>Либертарианская</a:t>
            </a:r>
            <a:r>
              <a:rPr lang="ru-RU" dirty="0" smtClean="0"/>
              <a:t>» личность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3607" y="1849822"/>
            <a:ext cx="10515600" cy="3917238"/>
          </a:xfrm>
        </p:spPr>
        <p:txBody>
          <a:bodyPr>
            <a:normAutofit fontScale="92500" lnSpcReduction="10000"/>
          </a:bodyPr>
          <a:lstStyle/>
          <a:p>
            <a:r>
              <a:rPr lang="ru-RU" sz="3800" dirty="0" smtClean="0"/>
              <a:t>Развитие может быть обеспечено взаимодействием субъектов, обладающих всего двумя свойствами:</a:t>
            </a:r>
          </a:p>
          <a:p>
            <a:pPr lvl="1"/>
            <a:r>
              <a:rPr lang="ru-RU" sz="3300" dirty="0" smtClean="0"/>
              <a:t>Рациональность</a:t>
            </a:r>
          </a:p>
          <a:p>
            <a:pPr lvl="1"/>
            <a:r>
              <a:rPr lang="ru-RU" sz="3300" dirty="0" smtClean="0"/>
              <a:t>Свобода</a:t>
            </a:r>
          </a:p>
          <a:p>
            <a:r>
              <a:rPr lang="ru-RU" sz="3800" dirty="0"/>
              <a:t>Взаимодействие человека со свободным рациональным субъектом (личностью):</a:t>
            </a:r>
          </a:p>
          <a:p>
            <a:pPr lvl="1"/>
            <a:r>
              <a:rPr lang="ru-RU" sz="3300" dirty="0"/>
              <a:t>Достаточное условие – это </a:t>
            </a:r>
            <a:r>
              <a:rPr lang="ru-RU" sz="3300" b="1" dirty="0"/>
              <a:t>человек</a:t>
            </a:r>
          </a:p>
          <a:p>
            <a:pPr lvl="1"/>
            <a:r>
              <a:rPr lang="ru-RU" sz="3300" dirty="0"/>
              <a:t>Можно ли сформулировать необходимые условия?</a:t>
            </a:r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9714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8420"/>
          </a:xfrm>
        </p:spPr>
        <p:txBody>
          <a:bodyPr/>
          <a:lstStyle/>
          <a:p>
            <a:pPr algn="ctr"/>
            <a:r>
              <a:rPr lang="ru-RU" dirty="0" smtClean="0"/>
              <a:t>Обычный человек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889" y="751786"/>
            <a:ext cx="11908221" cy="50468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К чему именно мы привыкли:</a:t>
            </a:r>
          </a:p>
          <a:p>
            <a:pPr lvl="1"/>
            <a:r>
              <a:rPr lang="ru-RU" dirty="0" smtClean="0"/>
              <a:t>Локализован в биологическом теле, имеет «обычный» мозг (особые мозги и тела вызывают подозрения, см. «</a:t>
            </a:r>
            <a:r>
              <a:rPr lang="ru-RU" dirty="0" err="1" smtClean="0"/>
              <a:t>людены</a:t>
            </a:r>
            <a:r>
              <a:rPr lang="ru-RU" dirty="0" smtClean="0"/>
              <a:t>»)</a:t>
            </a:r>
          </a:p>
          <a:p>
            <a:pPr lvl="1"/>
            <a:r>
              <a:rPr lang="ru-RU" dirty="0" smtClean="0"/>
              <a:t>Коммуникация осуществляется непосредственно с телом, или однозначно и непрерывно трассируется  к этому телу</a:t>
            </a:r>
          </a:p>
          <a:p>
            <a:pPr lvl="1"/>
            <a:r>
              <a:rPr lang="ru-RU" dirty="0" smtClean="0"/>
              <a:t>Обучается, может быть глуп, распропагандирован, обманут, НО не управляется извне </a:t>
            </a:r>
          </a:p>
          <a:p>
            <a:pPr lvl="2"/>
            <a:r>
              <a:rPr lang="ru-RU" dirty="0" smtClean="0"/>
              <a:t>Не верим во внушение, </a:t>
            </a:r>
            <a:r>
              <a:rPr lang="ru-RU" dirty="0" err="1" smtClean="0"/>
              <a:t>зомбирование</a:t>
            </a:r>
            <a:r>
              <a:rPr lang="ru-RU" dirty="0" smtClean="0"/>
              <a:t>, даже  в телепатию</a:t>
            </a:r>
            <a:endParaRPr lang="ru-RU" dirty="0"/>
          </a:p>
          <a:p>
            <a:pPr lvl="1"/>
            <a:r>
              <a:rPr lang="ru-RU" dirty="0" smtClean="0"/>
              <a:t>Такого субъекта (</a:t>
            </a:r>
            <a:r>
              <a:rPr lang="en-US" dirty="0" smtClean="0"/>
              <a:t>being)</a:t>
            </a:r>
            <a:r>
              <a:rPr lang="ru-RU" dirty="0" smtClean="0"/>
              <a:t> мы на основе принципа интроспекции готовы считать человеком</a:t>
            </a:r>
            <a:r>
              <a:rPr lang="en-US" dirty="0"/>
              <a:t>:</a:t>
            </a:r>
            <a:endParaRPr lang="ru-RU" dirty="0" smtClean="0"/>
          </a:p>
          <a:p>
            <a:pPr lvl="2"/>
            <a:r>
              <a:rPr lang="ru-RU" dirty="0" smtClean="0"/>
              <a:t>Мыслящим (что бы это ни значило)</a:t>
            </a:r>
          </a:p>
          <a:p>
            <a:pPr lvl="2"/>
            <a:r>
              <a:rPr lang="ru-RU" dirty="0" smtClean="0"/>
              <a:t>Рациональным</a:t>
            </a:r>
          </a:p>
          <a:p>
            <a:pPr lvl="2"/>
            <a:r>
              <a:rPr lang="ru-RU" dirty="0" smtClean="0"/>
              <a:t>Свободным </a:t>
            </a:r>
          </a:p>
          <a:p>
            <a:pPr lvl="1"/>
            <a:r>
              <a:rPr lang="ru-RU" dirty="0" smtClean="0"/>
              <a:t>Свобода важна – мы хотим знать, что наш контрагент не в ситуации:</a:t>
            </a:r>
          </a:p>
          <a:p>
            <a:pPr lvl="2"/>
            <a:r>
              <a:rPr lang="ru-RU" dirty="0"/>
              <a:t>п</a:t>
            </a:r>
            <a:r>
              <a:rPr lang="ru-RU" dirty="0" smtClean="0"/>
              <a:t>од дулом пистолета</a:t>
            </a:r>
          </a:p>
          <a:p>
            <a:pPr lvl="2"/>
            <a:r>
              <a:rPr lang="ru-RU" dirty="0" smtClean="0"/>
              <a:t>шантажа и угроз</a:t>
            </a:r>
          </a:p>
          <a:p>
            <a:pPr lvl="2"/>
            <a:r>
              <a:rPr lang="ru-RU" dirty="0" smtClean="0"/>
              <a:t>наличия заложников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76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Реальная личность в реальном мире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6433607" y="3902355"/>
            <a:ext cx="432402" cy="767893"/>
            <a:chOff x="2332495" y="2595966"/>
            <a:chExt cx="255722" cy="503695"/>
          </a:xfrm>
        </p:grpSpPr>
        <p:sp>
          <p:nvSpPr>
            <p:cNvPr id="4" name="Овал 3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Равнобедренный треугольник 4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8729766" y="5795468"/>
            <a:ext cx="432402" cy="767893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Овал 7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авнобедренный треугольник 8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4125218" y="3244088"/>
            <a:ext cx="432402" cy="767893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Овал 10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Равнобедренный треугольник 11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8841354" y="3285789"/>
            <a:ext cx="432402" cy="767893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Овал 13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авнобедренный треугольник 14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3685495" y="5795468"/>
            <a:ext cx="432402" cy="767893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Овал 16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авнобедренный треугольник 17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6585812" y="1649288"/>
            <a:ext cx="432402" cy="767893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Овал 19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авнобедренный треугольник 20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6" name="Прямая со стрелкой 25"/>
          <p:cNvCxnSpPr>
            <a:stCxn id="15" idx="5"/>
          </p:cNvCxnSpPr>
          <p:nvPr/>
        </p:nvCxnSpPr>
        <p:spPr>
          <a:xfrm flipH="1">
            <a:off x="7654680" y="3811499"/>
            <a:ext cx="1301981" cy="242182"/>
          </a:xfrm>
          <a:prstGeom prst="straightConnector1">
            <a:avLst/>
          </a:prstGeom>
          <a:ln w="666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12" idx="1"/>
          </p:cNvCxnSpPr>
          <p:nvPr/>
        </p:nvCxnSpPr>
        <p:spPr>
          <a:xfrm flipH="1" flipV="1">
            <a:off x="4456726" y="3769798"/>
            <a:ext cx="1513875" cy="132556"/>
          </a:xfrm>
          <a:prstGeom prst="straightConnector1">
            <a:avLst/>
          </a:prstGeom>
          <a:ln w="666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18" idx="2"/>
          </p:cNvCxnSpPr>
          <p:nvPr/>
        </p:nvCxnSpPr>
        <p:spPr>
          <a:xfrm flipH="1">
            <a:off x="4117898" y="4815841"/>
            <a:ext cx="1703783" cy="1263157"/>
          </a:xfrm>
          <a:prstGeom prst="straightConnector1">
            <a:avLst/>
          </a:prstGeom>
          <a:ln w="666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9" idx="4"/>
          </p:cNvCxnSpPr>
          <p:nvPr/>
        </p:nvCxnSpPr>
        <p:spPr>
          <a:xfrm>
            <a:off x="7191550" y="4849443"/>
            <a:ext cx="1538216" cy="1229554"/>
          </a:xfrm>
          <a:prstGeom prst="straightConnector1">
            <a:avLst/>
          </a:prstGeom>
          <a:ln w="666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21" idx="0"/>
          </p:cNvCxnSpPr>
          <p:nvPr/>
        </p:nvCxnSpPr>
        <p:spPr>
          <a:xfrm flipH="1">
            <a:off x="6681695" y="2417180"/>
            <a:ext cx="134731" cy="1152138"/>
          </a:xfrm>
          <a:prstGeom prst="straightConnector1">
            <a:avLst/>
          </a:prstGeom>
          <a:ln w="666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Рисунок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09" y="2320248"/>
            <a:ext cx="1069540" cy="106954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906275" y="4276739"/>
            <a:ext cx="757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Имя</a:t>
            </a:r>
          </a:p>
          <a:p>
            <a:r>
              <a:rPr lang="en-US" dirty="0"/>
              <a:t>ID</a:t>
            </a:r>
          </a:p>
          <a:p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6962251" y="3811499"/>
            <a:ext cx="757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Имя</a:t>
            </a:r>
          </a:p>
          <a:p>
            <a:r>
              <a:rPr lang="en-US" dirty="0"/>
              <a:t>ID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2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Установление личности в реальном мире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5988848" y="3768055"/>
            <a:ext cx="391762" cy="706933"/>
            <a:chOff x="2332495" y="2595966"/>
            <a:chExt cx="255722" cy="503695"/>
          </a:xfrm>
          <a:pattFill prst="dkDnDiag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4" name="Овал 3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Равнобедренный треугольник 4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  <a:ln cmpd="dbl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7839354" y="5341607"/>
            <a:ext cx="391762" cy="706933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Овал 7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авнобедренный треугольник 8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3753551" y="3158707"/>
            <a:ext cx="391762" cy="706933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Овал 10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Равнобедренный треугольник 11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8599186" y="3523473"/>
            <a:ext cx="391762" cy="706933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Овал 13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авнобедренный треугольник 14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4197576" y="5434052"/>
            <a:ext cx="391762" cy="706933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Овал 16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авнобедренный треугольник 17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5929489" y="1586958"/>
            <a:ext cx="391762" cy="706933"/>
            <a:chOff x="2332495" y="2595966"/>
            <a:chExt cx="255722" cy="50369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Овал 19"/>
            <p:cNvSpPr/>
            <p:nvPr/>
          </p:nvSpPr>
          <p:spPr>
            <a:xfrm>
              <a:off x="2371241" y="2595966"/>
              <a:ext cx="178230" cy="1859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авнобедренный треугольник 20"/>
            <p:cNvSpPr/>
            <p:nvPr/>
          </p:nvSpPr>
          <p:spPr>
            <a:xfrm rot="10800000">
              <a:off x="2332495" y="2781946"/>
              <a:ext cx="255722" cy="317715"/>
            </a:xfrm>
            <a:prstGeom prst="triangle">
              <a:avLst>
                <a:gd name="adj" fmla="val 4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0" name="Прямая со стрелкой 29"/>
          <p:cNvCxnSpPr>
            <a:stCxn id="5" idx="5"/>
            <a:endCxn id="18" idx="2"/>
          </p:cNvCxnSpPr>
          <p:nvPr/>
        </p:nvCxnSpPr>
        <p:spPr>
          <a:xfrm flipH="1">
            <a:off x="4589339" y="4252031"/>
            <a:ext cx="1503979" cy="1443042"/>
          </a:xfrm>
          <a:prstGeom prst="straightConnector1">
            <a:avLst/>
          </a:prstGeom>
          <a:ln w="66675">
            <a:solidFill>
              <a:srgbClr val="92D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21" idx="0"/>
            <a:endCxn id="4" idx="0"/>
          </p:cNvCxnSpPr>
          <p:nvPr/>
        </p:nvCxnSpPr>
        <p:spPr>
          <a:xfrm>
            <a:off x="6138427" y="2293890"/>
            <a:ext cx="46302" cy="1474164"/>
          </a:xfrm>
          <a:prstGeom prst="straightConnector1">
            <a:avLst/>
          </a:prstGeom>
          <a:ln w="66675">
            <a:solidFill>
              <a:srgbClr val="92D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Рисунок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09" y="2320248"/>
            <a:ext cx="1069540" cy="106954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393456" y="5755676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95364" y="3289218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57299" y="173495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23" name="Прямая со стрелкой 22"/>
          <p:cNvCxnSpPr>
            <a:stCxn id="15" idx="5"/>
            <a:endCxn id="34" idx="3"/>
          </p:cNvCxnSpPr>
          <p:nvPr/>
        </p:nvCxnSpPr>
        <p:spPr>
          <a:xfrm flipH="1" flipV="1">
            <a:off x="6755165" y="2058119"/>
            <a:ext cx="1948490" cy="194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5" idx="5"/>
            <a:endCxn id="32" idx="3"/>
          </p:cNvCxnSpPr>
          <p:nvPr/>
        </p:nvCxnSpPr>
        <p:spPr>
          <a:xfrm flipH="1">
            <a:off x="4791323" y="4007449"/>
            <a:ext cx="3912333" cy="207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3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1262</Words>
  <Application>Microsoft Office PowerPoint</Application>
  <PresentationFormat>Широкоэкранный</PresentationFormat>
  <Paragraphs>168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Тема Office</vt:lpstr>
      <vt:lpstr>Личность в цифровом мире</vt:lpstr>
      <vt:lpstr>Ожидая будущее</vt:lpstr>
      <vt:lpstr>Личность</vt:lpstr>
      <vt:lpstr>Спор об искусственном интеллекте</vt:lpstr>
      <vt:lpstr>Действия в мире людей</vt:lpstr>
      <vt:lpstr>«Либертарианская» личность</vt:lpstr>
      <vt:lpstr>Обычный человек</vt:lpstr>
      <vt:lpstr>Реальная личность в реальном мире</vt:lpstr>
      <vt:lpstr>Установление личности в реальном мире</vt:lpstr>
      <vt:lpstr>Экономические отношения в реальном мире</vt:lpstr>
      <vt:lpstr>Консенсус острова Яп (Yap)</vt:lpstr>
      <vt:lpstr>Чего ожидает окружение личности?</vt:lpstr>
      <vt:lpstr>Решение в реальном мире</vt:lpstr>
      <vt:lpstr>Юридическое лицо</vt:lpstr>
      <vt:lpstr>Появление цифровых активов</vt:lpstr>
      <vt:lpstr>Новые типы цифровых активов</vt:lpstr>
      <vt:lpstr>Личность в цифровом мире?</vt:lpstr>
      <vt:lpstr>Субъект в цифровом мире</vt:lpstr>
      <vt:lpstr>Презентация PowerPoint</vt:lpstr>
      <vt:lpstr>Приближение к искусственной личности</vt:lpstr>
      <vt:lpstr>Личности в цифровом мире</vt:lpstr>
      <vt:lpstr>Можно ли будет имплементировать ИИ как личность?</vt:lpstr>
      <vt:lpstr>Защищённая компьютерная среда – проблемы и возможности</vt:lpstr>
      <vt:lpstr>Архитектура среды обитания цифровой личности (вариант)</vt:lpstr>
      <vt:lpstr>Как работает цифровая личность в защищённой среде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Vvagr</dc:creator>
  <cp:lastModifiedBy>Vvagr</cp:lastModifiedBy>
  <cp:revision>37</cp:revision>
  <cp:lastPrinted>2018-05-18T22:03:11Z</cp:lastPrinted>
  <dcterms:created xsi:type="dcterms:W3CDTF">2017-04-23T21:27:29Z</dcterms:created>
  <dcterms:modified xsi:type="dcterms:W3CDTF">2018-05-18T22:03:18Z</dcterms:modified>
</cp:coreProperties>
</file>