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0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Shape 11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Shape 1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Текст заголовка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" name="Уровень текста 1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61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Shape 62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Текст заголовка"/>
          <p:cNvSpPr txBox="1"/>
          <p:nvPr>
            <p:ph type="title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0" name="Уровень текста 1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7"/>
          <p:cNvSpPr/>
          <p:nvPr/>
        </p:nvSpPr>
        <p:spPr>
          <a:xfrm>
            <a:off x="425200" y="415650"/>
            <a:ext cx="8296801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hape 18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Текст заголовка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2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Shape 23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hape 2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9"/>
          <p:cNvSpPr/>
          <p:nvPr/>
        </p:nvSpPr>
        <p:spPr>
          <a:xfrm>
            <a:off x="2477723" y="415650"/>
            <a:ext cx="6244201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30"/>
          <p:cNvSpPr/>
          <p:nvPr/>
        </p:nvSpPr>
        <p:spPr>
          <a:xfrm>
            <a:off x="2477723" y="4739999"/>
            <a:ext cx="62442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hape 31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Shape 34"/>
          <p:cNvSpPr txBox="1"/>
          <p:nvPr>
            <p:ph type="body" sz="quarter" idx="13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4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Текст заголовка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8" name="Уровень текста 1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4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Текст заголовка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50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Текст заголовка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8" name="Уровень текста 1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9" name="Shape 53"/>
          <p:cNvSpPr txBox="1"/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56"/>
          <p:cNvSpPr/>
          <p:nvPr/>
        </p:nvSpPr>
        <p:spPr>
          <a:xfrm>
            <a:off x="425200" y="4739999"/>
            <a:ext cx="82968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hape 5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Уровень текста 1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709886" y="4717934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72"/>
          <p:cNvSpPr txBox="1"/>
          <p:nvPr>
            <p:ph type="ctrTitle"/>
          </p:nvPr>
        </p:nvSpPr>
        <p:spPr>
          <a:xfrm>
            <a:off x="2371725" y="630225"/>
            <a:ext cx="6331500" cy="3849900"/>
          </a:xfrm>
          <a:prstGeom prst="rect">
            <a:avLst/>
          </a:prstGeom>
        </p:spPr>
        <p:txBody>
          <a:bodyPr/>
          <a:lstStyle>
            <a:lvl1pPr>
              <a:defRPr b="0"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ИДЕЯ СВОБОДЫ В ТЕОРИИ ПРАВА</a:t>
            </a:r>
          </a:p>
        </p:txBody>
      </p:sp>
      <p:sp>
        <p:nvSpPr>
          <p:cNvPr id="128" name="Shape 73"/>
          <p:cNvSpPr txBox="1"/>
          <p:nvPr>
            <p:ph type="subTitle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/>
          <a:lstStyle>
            <a:lvl1pPr marL="0" indent="252095" algn="r">
              <a:defRPr b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Мартиросов Марлен Аркадьевич</a:t>
            </a:r>
          </a:p>
        </p:txBody>
      </p:sp>
      <p:pic>
        <p:nvPicPr>
          <p:cNvPr id="129" name="Shape 74" descr="Shape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732" y="1909312"/>
            <a:ext cx="2085466" cy="2221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79"/>
          <p:cNvSpPr txBox="1"/>
          <p:nvPr>
            <p:ph type="title"/>
          </p:nvPr>
        </p:nvSpPr>
        <p:spPr>
          <a:xfrm>
            <a:off x="1112027" y="394764"/>
            <a:ext cx="8296800" cy="1542002"/>
          </a:xfrm>
          <a:prstGeom prst="rect">
            <a:avLst/>
          </a:prstGeom>
        </p:spPr>
        <p:txBody>
          <a:bodyPr/>
          <a:lstStyle/>
          <a:p>
            <a:pPr algn="l" defTabSz="850391">
              <a:defRPr sz="4464"/>
            </a:pPr>
            <a:r>
              <a:t>Идеи</a:t>
            </a:r>
          </a:p>
          <a:p>
            <a:pPr algn="l" defTabSz="850391">
              <a:defRPr sz="4464"/>
            </a:pPr>
            <a:r>
              <a:t>свободы</a:t>
            </a:r>
          </a:p>
        </p:txBody>
      </p:sp>
      <p:pic>
        <p:nvPicPr>
          <p:cNvPr id="132" name="Shape 80" descr="Shape 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225055"/>
            <a:ext cx="7668826" cy="6368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85" descr="Shape 8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278" y="1048324"/>
            <a:ext cx="2221651" cy="152342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86"/>
          <p:cNvSpPr txBox="1"/>
          <p:nvPr/>
        </p:nvSpPr>
        <p:spPr>
          <a:xfrm>
            <a:off x="171199" y="2571750"/>
            <a:ext cx="2221802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Иммануил Кант</a:t>
            </a:r>
          </a:p>
        </p:txBody>
      </p:sp>
      <p:pic>
        <p:nvPicPr>
          <p:cNvPr id="136" name="Shape 87" descr="Shape 8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657602" y="2362837"/>
            <a:ext cx="1680676" cy="278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88"/>
          <p:cNvSpPr txBox="1"/>
          <p:nvPr>
            <p:ph type="title"/>
          </p:nvPr>
        </p:nvSpPr>
        <p:spPr>
          <a:xfrm>
            <a:off x="2392998" y="694800"/>
            <a:ext cx="5171102" cy="3753900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«Свобода (независимость от принуждающего произвола Другого), … и есть это единственное первоначальное право…»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99"/>
          <p:cNvSpPr txBox="1"/>
          <p:nvPr>
            <p:ph type="title"/>
          </p:nvPr>
        </p:nvSpPr>
        <p:spPr>
          <a:xfrm>
            <a:off x="1597649" y="0"/>
            <a:ext cx="5948701" cy="1704002"/>
          </a:xfrm>
          <a:prstGeom prst="rect">
            <a:avLst/>
          </a:prstGeom>
        </p:spPr>
        <p:txBody>
          <a:bodyPr/>
          <a:lstStyle>
            <a:lvl1pPr>
              <a:defRPr b="0" sz="51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Право VS Закон</a:t>
            </a:r>
          </a:p>
        </p:txBody>
      </p:sp>
      <p:pic>
        <p:nvPicPr>
          <p:cNvPr id="140" name="Shape 100" descr="Shape 10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8025"/>
            <a:ext cx="3486652" cy="348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hape 101" descr="Shape 10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378" y="1579962"/>
            <a:ext cx="3066997" cy="3134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93"/>
          <p:cNvSpPr txBox="1"/>
          <p:nvPr>
            <p:ph type="title"/>
          </p:nvPr>
        </p:nvSpPr>
        <p:spPr>
          <a:xfrm>
            <a:off x="2572674" y="492930"/>
            <a:ext cx="5948701" cy="3586502"/>
          </a:xfrm>
          <a:prstGeom prst="rect">
            <a:avLst/>
          </a:prstGeom>
        </p:spPr>
        <p:txBody>
          <a:bodyPr/>
          <a:lstStyle>
            <a:lvl1pPr algn="l">
              <a:defRPr b="0" sz="51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возможно ли универсальное понимание свободы?</a:t>
            </a:r>
          </a:p>
        </p:txBody>
      </p:sp>
      <p:pic>
        <p:nvPicPr>
          <p:cNvPr id="144" name="Shape 94" descr="Shape 9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60502"/>
            <a:ext cx="2572674" cy="2572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06"/>
          <p:cNvSpPr txBox="1"/>
          <p:nvPr>
            <p:ph type="title"/>
          </p:nvPr>
        </p:nvSpPr>
        <p:spPr>
          <a:xfrm>
            <a:off x="283299" y="630100"/>
            <a:ext cx="5001302" cy="3911401"/>
          </a:xfrm>
          <a:prstGeom prst="rect">
            <a:avLst/>
          </a:prstGeom>
        </p:spPr>
        <p:txBody>
          <a:bodyPr/>
          <a:lstStyle>
            <a:lvl1pPr algn="l">
              <a:defRPr b="0" sz="2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Свобода есть собственность на самого себя, а также на объекты, создаваемые трудом или получаемые в результате добровольных обменов</a:t>
            </a:r>
          </a:p>
        </p:txBody>
      </p:sp>
      <p:pic>
        <p:nvPicPr>
          <p:cNvPr id="147" name="Shape 107" descr="Shape 10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7821" y="630100"/>
            <a:ext cx="3816101" cy="3911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12" descr="Shape 1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08263"/>
            <a:ext cx="9144000" cy="576001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13"/>
          <p:cNvSpPr txBox="1"/>
          <p:nvPr>
            <p:ph type="title"/>
          </p:nvPr>
        </p:nvSpPr>
        <p:spPr>
          <a:xfrm>
            <a:off x="311699" y="4516825"/>
            <a:ext cx="8520602" cy="639601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Концепция права - программа на будущее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