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tiff" Extension="tif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366" r:id="rId3"/>
    <p:sldId id="368" r:id="rId4"/>
    <p:sldId id="367" r:id="rId5"/>
    <p:sldId id="315" r:id="rId6"/>
    <p:sldId id="316" r:id="rId7"/>
    <p:sldId id="317" r:id="rId8"/>
    <p:sldId id="318" r:id="rId9"/>
    <p:sldId id="369" r:id="rId10"/>
    <p:sldId id="365" r:id="rId11"/>
    <p:sldId id="371" r:id="rId12"/>
    <p:sldId id="330" r:id="rId13"/>
    <p:sldId id="321" r:id="rId14"/>
    <p:sldId id="399" r:id="rId15"/>
    <p:sldId id="396" r:id="rId16"/>
    <p:sldId id="370" r:id="rId17"/>
    <p:sldId id="322" r:id="rId18"/>
    <p:sldId id="398" r:id="rId19"/>
    <p:sldId id="362" r:id="rId20"/>
    <p:sldId id="324" r:id="rId21"/>
    <p:sldId id="329" r:id="rId22"/>
    <p:sldId id="395" r:id="rId23"/>
    <p:sldId id="400" r:id="rId24"/>
    <p:sldId id="401" r:id="rId25"/>
    <p:sldId id="325" r:id="rId26"/>
    <p:sldId id="333" r:id="rId27"/>
    <p:sldId id="326" r:id="rId28"/>
    <p:sldId id="332" r:id="rId29"/>
    <p:sldId id="373" r:id="rId30"/>
    <p:sldId id="328" r:id="rId31"/>
    <p:sldId id="363" r:id="rId32"/>
    <p:sldId id="335" r:id="rId33"/>
    <p:sldId id="336" r:id="rId34"/>
    <p:sldId id="374" r:id="rId35"/>
    <p:sldId id="360" r:id="rId36"/>
    <p:sldId id="375" r:id="rId37"/>
    <p:sldId id="402" r:id="rId38"/>
    <p:sldId id="394" r:id="rId39"/>
    <p:sldId id="338" r:id="rId40"/>
    <p:sldId id="397" r:id="rId41"/>
    <p:sldId id="376" r:id="rId42"/>
    <p:sldId id="339" r:id="rId43"/>
    <p:sldId id="350" r:id="rId44"/>
    <p:sldId id="343" r:id="rId45"/>
    <p:sldId id="377" r:id="rId46"/>
    <p:sldId id="378" r:id="rId47"/>
    <p:sldId id="351" r:id="rId48"/>
    <p:sldId id="379" r:id="rId49"/>
    <p:sldId id="380" r:id="rId50"/>
    <p:sldId id="382" r:id="rId51"/>
    <p:sldId id="383" r:id="rId52"/>
    <p:sldId id="384" r:id="rId53"/>
    <p:sldId id="381" r:id="rId54"/>
    <p:sldId id="385" r:id="rId55"/>
    <p:sldId id="357" r:id="rId56"/>
    <p:sldId id="387" r:id="rId57"/>
    <p:sldId id="388" r:id="rId58"/>
    <p:sldId id="390" r:id="rId59"/>
    <p:sldId id="389" r:id="rId6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F87CA1A-C9B9-4455-B7C4-EB96DF0E2C07}">
          <p14:sldIdLst>
            <p14:sldId id="256"/>
            <p14:sldId id="366"/>
            <p14:sldId id="368"/>
            <p14:sldId id="367"/>
            <p14:sldId id="315"/>
            <p14:sldId id="316"/>
            <p14:sldId id="317"/>
            <p14:sldId id="318"/>
            <p14:sldId id="369"/>
            <p14:sldId id="365"/>
            <p14:sldId id="371"/>
            <p14:sldId id="330"/>
            <p14:sldId id="321"/>
            <p14:sldId id="399"/>
            <p14:sldId id="396"/>
            <p14:sldId id="370"/>
            <p14:sldId id="322"/>
            <p14:sldId id="398"/>
            <p14:sldId id="362"/>
            <p14:sldId id="324"/>
            <p14:sldId id="329"/>
            <p14:sldId id="395"/>
            <p14:sldId id="400"/>
            <p14:sldId id="401"/>
            <p14:sldId id="325"/>
            <p14:sldId id="333"/>
            <p14:sldId id="326"/>
            <p14:sldId id="332"/>
            <p14:sldId id="373"/>
            <p14:sldId id="328"/>
            <p14:sldId id="363"/>
            <p14:sldId id="335"/>
            <p14:sldId id="336"/>
            <p14:sldId id="374"/>
            <p14:sldId id="360"/>
            <p14:sldId id="375"/>
            <p14:sldId id="402"/>
            <p14:sldId id="394"/>
            <p14:sldId id="338"/>
            <p14:sldId id="397"/>
            <p14:sldId id="376"/>
            <p14:sldId id="339"/>
            <p14:sldId id="350"/>
            <p14:sldId id="343"/>
            <p14:sldId id="377"/>
            <p14:sldId id="378"/>
            <p14:sldId id="351"/>
            <p14:sldId id="379"/>
            <p14:sldId id="380"/>
            <p14:sldId id="382"/>
            <p14:sldId id="383"/>
            <p14:sldId id="384"/>
            <p14:sldId id="381"/>
            <p14:sldId id="385"/>
            <p14:sldId id="357"/>
            <p14:sldId id="387"/>
            <p14:sldId id="388"/>
            <p14:sldId id="390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93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1519" userDrawn="1">
          <p15:clr>
            <a:srgbClr val="A4A3A4"/>
          </p15:clr>
        </p15:guide>
        <p15:guide id="5" pos="42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6F3E1"/>
              </a:solidFill>
              <a:prstDash val="solid"/>
              <a:bevel/>
            </a:ln>
          </a:left>
          <a:right>
            <a:ln w="12700" cap="flat">
              <a:solidFill>
                <a:srgbClr val="F6F3E1"/>
              </a:solidFill>
              <a:prstDash val="solid"/>
              <a:bevel/>
            </a:ln>
          </a:right>
          <a:top>
            <a:ln w="12700" cap="flat">
              <a:solidFill>
                <a:srgbClr val="F6F3E1"/>
              </a:solidFill>
              <a:prstDash val="solid"/>
              <a:bevel/>
            </a:ln>
          </a:top>
          <a:bottom>
            <a:ln w="12700" cap="flat">
              <a:solidFill>
                <a:srgbClr val="F6F3E1"/>
              </a:solidFill>
              <a:prstDash val="solid"/>
              <a:bevel/>
            </a:ln>
          </a:bottom>
          <a:insideH>
            <a:ln w="12700" cap="flat">
              <a:solidFill>
                <a:srgbClr val="F6F3E1"/>
              </a:solidFill>
              <a:prstDash val="solid"/>
              <a:bevel/>
            </a:ln>
          </a:insideH>
          <a:insideV>
            <a:ln w="12700" cap="flat">
              <a:solidFill>
                <a:srgbClr val="F6F3E1"/>
              </a:solidFill>
              <a:prstDash val="solid"/>
              <a:bevel/>
            </a:ln>
          </a:insideV>
        </a:tcBdr>
        <a:fill>
          <a:solidFill>
            <a:srgbClr val="E0CDCD"/>
          </a:solidFill>
        </a:fill>
      </a:tcStyle>
    </a:wholeTbl>
    <a:band2H>
      <a:tcTxStyle/>
      <a:tcStyle>
        <a:tcBdr/>
        <a:fill>
          <a:solidFill>
            <a:srgbClr val="F0E8E7"/>
          </a:solidFill>
        </a:fill>
      </a:tcStyle>
    </a:band2H>
    <a:firstCol>
      <a:tcTxStyle b="on" i="on">
        <a:fontRef idx="minor">
          <a:srgbClr val="F6F3E1"/>
        </a:fontRef>
        <a:srgbClr val="F6F3E1"/>
      </a:tcTxStyle>
      <a:tcStyle>
        <a:tcBdr>
          <a:left>
            <a:ln w="12700" cap="flat">
              <a:solidFill>
                <a:srgbClr val="F6F3E1"/>
              </a:solidFill>
              <a:prstDash val="solid"/>
              <a:bevel/>
            </a:ln>
          </a:left>
          <a:right>
            <a:ln w="12700" cap="flat">
              <a:solidFill>
                <a:srgbClr val="F6F3E1"/>
              </a:solidFill>
              <a:prstDash val="solid"/>
              <a:bevel/>
            </a:ln>
          </a:right>
          <a:top>
            <a:ln w="12700" cap="flat">
              <a:solidFill>
                <a:srgbClr val="F6F3E1"/>
              </a:solidFill>
              <a:prstDash val="solid"/>
              <a:bevel/>
            </a:ln>
          </a:top>
          <a:bottom>
            <a:ln w="12700" cap="flat">
              <a:solidFill>
                <a:srgbClr val="F6F3E1"/>
              </a:solidFill>
              <a:prstDash val="solid"/>
              <a:bevel/>
            </a:ln>
          </a:bottom>
          <a:insideH>
            <a:ln w="12700" cap="flat">
              <a:solidFill>
                <a:srgbClr val="F6F3E1"/>
              </a:solidFill>
              <a:prstDash val="solid"/>
              <a:bevel/>
            </a:ln>
          </a:insideH>
          <a:insideV>
            <a:ln w="12700" cap="flat">
              <a:solidFill>
                <a:srgbClr val="F6F3E1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6F3E1"/>
        </a:fontRef>
        <a:srgbClr val="F6F3E1"/>
      </a:tcTxStyle>
      <a:tcStyle>
        <a:tcBdr>
          <a:left>
            <a:ln w="12700" cap="flat">
              <a:solidFill>
                <a:srgbClr val="F6F3E1"/>
              </a:solidFill>
              <a:prstDash val="solid"/>
              <a:bevel/>
            </a:ln>
          </a:left>
          <a:right>
            <a:ln w="12700" cap="flat">
              <a:solidFill>
                <a:srgbClr val="F6F3E1"/>
              </a:solidFill>
              <a:prstDash val="solid"/>
              <a:bevel/>
            </a:ln>
          </a:right>
          <a:top>
            <a:ln w="38100" cap="flat">
              <a:solidFill>
                <a:srgbClr val="F6F3E1"/>
              </a:solidFill>
              <a:prstDash val="solid"/>
              <a:bevel/>
            </a:ln>
          </a:top>
          <a:bottom>
            <a:ln w="12700" cap="flat">
              <a:solidFill>
                <a:srgbClr val="F6F3E1"/>
              </a:solidFill>
              <a:prstDash val="solid"/>
              <a:bevel/>
            </a:ln>
          </a:bottom>
          <a:insideH>
            <a:ln w="12700" cap="flat">
              <a:solidFill>
                <a:srgbClr val="F6F3E1"/>
              </a:solidFill>
              <a:prstDash val="solid"/>
              <a:bevel/>
            </a:ln>
          </a:insideH>
          <a:insideV>
            <a:ln w="12700" cap="flat">
              <a:solidFill>
                <a:srgbClr val="F6F3E1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6F3E1"/>
        </a:fontRef>
        <a:srgbClr val="F6F3E1"/>
      </a:tcTxStyle>
      <a:tcStyle>
        <a:tcBdr>
          <a:left>
            <a:ln w="12700" cap="flat">
              <a:solidFill>
                <a:srgbClr val="F6F3E1"/>
              </a:solidFill>
              <a:prstDash val="solid"/>
              <a:bevel/>
            </a:ln>
          </a:left>
          <a:right>
            <a:ln w="12700" cap="flat">
              <a:solidFill>
                <a:srgbClr val="F6F3E1"/>
              </a:solidFill>
              <a:prstDash val="solid"/>
              <a:bevel/>
            </a:ln>
          </a:right>
          <a:top>
            <a:ln w="12700" cap="flat">
              <a:solidFill>
                <a:srgbClr val="F6F3E1"/>
              </a:solidFill>
              <a:prstDash val="solid"/>
              <a:bevel/>
            </a:ln>
          </a:top>
          <a:bottom>
            <a:ln w="38100" cap="flat">
              <a:solidFill>
                <a:srgbClr val="F6F3E1"/>
              </a:solidFill>
              <a:prstDash val="solid"/>
              <a:bevel/>
            </a:ln>
          </a:bottom>
          <a:insideH>
            <a:ln w="12700" cap="flat">
              <a:solidFill>
                <a:srgbClr val="F6F3E1"/>
              </a:solidFill>
              <a:prstDash val="solid"/>
              <a:bevel/>
            </a:ln>
          </a:insideH>
          <a:insideV>
            <a:ln w="12700" cap="flat">
              <a:solidFill>
                <a:srgbClr val="F6F3E1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6F3E1"/>
              </a:solidFill>
              <a:prstDash val="solid"/>
              <a:bevel/>
            </a:ln>
          </a:left>
          <a:right>
            <a:ln w="12700" cap="flat">
              <a:solidFill>
                <a:srgbClr val="F6F3E1"/>
              </a:solidFill>
              <a:prstDash val="solid"/>
              <a:bevel/>
            </a:ln>
          </a:right>
          <a:top>
            <a:ln w="12700" cap="flat">
              <a:solidFill>
                <a:srgbClr val="F6F3E1"/>
              </a:solidFill>
              <a:prstDash val="solid"/>
              <a:bevel/>
            </a:ln>
          </a:top>
          <a:bottom>
            <a:ln w="12700" cap="flat">
              <a:solidFill>
                <a:srgbClr val="F6F3E1"/>
              </a:solidFill>
              <a:prstDash val="solid"/>
              <a:bevel/>
            </a:ln>
          </a:bottom>
          <a:insideH>
            <a:ln w="12700" cap="flat">
              <a:solidFill>
                <a:srgbClr val="F6F3E1"/>
              </a:solidFill>
              <a:prstDash val="solid"/>
              <a:bevel/>
            </a:ln>
          </a:insideH>
          <a:insideV>
            <a:ln w="12700" cap="flat">
              <a:solidFill>
                <a:srgbClr val="F6F3E1"/>
              </a:solidFill>
              <a:prstDash val="solid"/>
              <a:bevel/>
            </a:ln>
          </a:insideV>
        </a:tcBdr>
        <a:fill>
          <a:solidFill>
            <a:srgbClr val="D2D8CE"/>
          </a:solidFill>
        </a:fill>
      </a:tcStyle>
    </a:wholeTbl>
    <a:band2H>
      <a:tcTxStyle/>
      <a:tcStyle>
        <a:tcBdr/>
        <a:fill>
          <a:solidFill>
            <a:srgbClr val="EAECE8"/>
          </a:solidFill>
        </a:fill>
      </a:tcStyle>
    </a:band2H>
    <a:firstCol>
      <a:tcTxStyle b="on" i="on">
        <a:fontRef idx="minor">
          <a:srgbClr val="F6F3E1"/>
        </a:fontRef>
        <a:srgbClr val="F6F3E1"/>
      </a:tcTxStyle>
      <a:tcStyle>
        <a:tcBdr>
          <a:left>
            <a:ln w="12700" cap="flat">
              <a:solidFill>
                <a:srgbClr val="F6F3E1"/>
              </a:solidFill>
              <a:prstDash val="solid"/>
              <a:bevel/>
            </a:ln>
          </a:left>
          <a:right>
            <a:ln w="12700" cap="flat">
              <a:solidFill>
                <a:srgbClr val="F6F3E1"/>
              </a:solidFill>
              <a:prstDash val="solid"/>
              <a:bevel/>
            </a:ln>
          </a:right>
          <a:top>
            <a:ln w="12700" cap="flat">
              <a:solidFill>
                <a:srgbClr val="F6F3E1"/>
              </a:solidFill>
              <a:prstDash val="solid"/>
              <a:bevel/>
            </a:ln>
          </a:top>
          <a:bottom>
            <a:ln w="12700" cap="flat">
              <a:solidFill>
                <a:srgbClr val="F6F3E1"/>
              </a:solidFill>
              <a:prstDash val="solid"/>
              <a:bevel/>
            </a:ln>
          </a:bottom>
          <a:insideH>
            <a:ln w="12700" cap="flat">
              <a:solidFill>
                <a:srgbClr val="F6F3E1"/>
              </a:solidFill>
              <a:prstDash val="solid"/>
              <a:bevel/>
            </a:ln>
          </a:insideH>
          <a:insideV>
            <a:ln w="12700" cap="flat">
              <a:solidFill>
                <a:srgbClr val="F6F3E1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inor">
          <a:srgbClr val="F6F3E1"/>
        </a:fontRef>
        <a:srgbClr val="F6F3E1"/>
      </a:tcTxStyle>
      <a:tcStyle>
        <a:tcBdr>
          <a:left>
            <a:ln w="12700" cap="flat">
              <a:solidFill>
                <a:srgbClr val="F6F3E1"/>
              </a:solidFill>
              <a:prstDash val="solid"/>
              <a:bevel/>
            </a:ln>
          </a:left>
          <a:right>
            <a:ln w="12700" cap="flat">
              <a:solidFill>
                <a:srgbClr val="F6F3E1"/>
              </a:solidFill>
              <a:prstDash val="solid"/>
              <a:bevel/>
            </a:ln>
          </a:right>
          <a:top>
            <a:ln w="38100" cap="flat">
              <a:solidFill>
                <a:srgbClr val="F6F3E1"/>
              </a:solidFill>
              <a:prstDash val="solid"/>
              <a:bevel/>
            </a:ln>
          </a:top>
          <a:bottom>
            <a:ln w="12700" cap="flat">
              <a:solidFill>
                <a:srgbClr val="F6F3E1"/>
              </a:solidFill>
              <a:prstDash val="solid"/>
              <a:bevel/>
            </a:ln>
          </a:bottom>
          <a:insideH>
            <a:ln w="12700" cap="flat">
              <a:solidFill>
                <a:srgbClr val="F6F3E1"/>
              </a:solidFill>
              <a:prstDash val="solid"/>
              <a:bevel/>
            </a:ln>
          </a:insideH>
          <a:insideV>
            <a:ln w="12700" cap="flat">
              <a:solidFill>
                <a:srgbClr val="F6F3E1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inor">
          <a:srgbClr val="F6F3E1"/>
        </a:fontRef>
        <a:srgbClr val="F6F3E1"/>
      </a:tcTxStyle>
      <a:tcStyle>
        <a:tcBdr>
          <a:left>
            <a:ln w="12700" cap="flat">
              <a:solidFill>
                <a:srgbClr val="F6F3E1"/>
              </a:solidFill>
              <a:prstDash val="solid"/>
              <a:bevel/>
            </a:ln>
          </a:left>
          <a:right>
            <a:ln w="12700" cap="flat">
              <a:solidFill>
                <a:srgbClr val="F6F3E1"/>
              </a:solidFill>
              <a:prstDash val="solid"/>
              <a:bevel/>
            </a:ln>
          </a:right>
          <a:top>
            <a:ln w="12700" cap="flat">
              <a:solidFill>
                <a:srgbClr val="F6F3E1"/>
              </a:solidFill>
              <a:prstDash val="solid"/>
              <a:bevel/>
            </a:ln>
          </a:top>
          <a:bottom>
            <a:ln w="38100" cap="flat">
              <a:solidFill>
                <a:srgbClr val="F6F3E1"/>
              </a:solidFill>
              <a:prstDash val="solid"/>
              <a:bevel/>
            </a:ln>
          </a:bottom>
          <a:insideH>
            <a:ln w="12700" cap="flat">
              <a:solidFill>
                <a:srgbClr val="F6F3E1"/>
              </a:solidFill>
              <a:prstDash val="solid"/>
              <a:bevel/>
            </a:ln>
          </a:insideH>
          <a:insideV>
            <a:ln w="12700" cap="flat">
              <a:solidFill>
                <a:srgbClr val="F6F3E1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6F3E1"/>
              </a:solidFill>
              <a:prstDash val="solid"/>
              <a:bevel/>
            </a:ln>
          </a:left>
          <a:right>
            <a:ln w="12700" cap="flat">
              <a:solidFill>
                <a:srgbClr val="F6F3E1"/>
              </a:solidFill>
              <a:prstDash val="solid"/>
              <a:bevel/>
            </a:ln>
          </a:right>
          <a:top>
            <a:ln w="12700" cap="flat">
              <a:solidFill>
                <a:srgbClr val="F6F3E1"/>
              </a:solidFill>
              <a:prstDash val="solid"/>
              <a:bevel/>
            </a:ln>
          </a:top>
          <a:bottom>
            <a:ln w="12700" cap="flat">
              <a:solidFill>
                <a:srgbClr val="F6F3E1"/>
              </a:solidFill>
              <a:prstDash val="solid"/>
              <a:bevel/>
            </a:ln>
          </a:bottom>
          <a:insideH>
            <a:ln w="12700" cap="flat">
              <a:solidFill>
                <a:srgbClr val="F6F3E1"/>
              </a:solidFill>
              <a:prstDash val="solid"/>
              <a:bevel/>
            </a:ln>
          </a:insideH>
          <a:insideV>
            <a:ln w="12700" cap="flat">
              <a:solidFill>
                <a:srgbClr val="F6F3E1"/>
              </a:solidFill>
              <a:prstDash val="solid"/>
              <a:bevel/>
            </a:ln>
          </a:insideV>
        </a:tcBdr>
        <a:fill>
          <a:solidFill>
            <a:srgbClr val="F8EBCE"/>
          </a:solidFill>
        </a:fill>
      </a:tcStyle>
    </a:wholeTbl>
    <a:band2H>
      <a:tcTxStyle/>
      <a:tcStyle>
        <a:tcBdr/>
        <a:fill>
          <a:solidFill>
            <a:srgbClr val="FCF5E8"/>
          </a:solidFill>
        </a:fill>
      </a:tcStyle>
    </a:band2H>
    <a:firstCol>
      <a:tcTxStyle b="on" i="on">
        <a:fontRef idx="minor">
          <a:srgbClr val="F6F3E1"/>
        </a:fontRef>
        <a:srgbClr val="F6F3E1"/>
      </a:tcTxStyle>
      <a:tcStyle>
        <a:tcBdr>
          <a:left>
            <a:ln w="12700" cap="flat">
              <a:solidFill>
                <a:srgbClr val="F6F3E1"/>
              </a:solidFill>
              <a:prstDash val="solid"/>
              <a:bevel/>
            </a:ln>
          </a:left>
          <a:right>
            <a:ln w="12700" cap="flat">
              <a:solidFill>
                <a:srgbClr val="F6F3E1"/>
              </a:solidFill>
              <a:prstDash val="solid"/>
              <a:bevel/>
            </a:ln>
          </a:right>
          <a:top>
            <a:ln w="12700" cap="flat">
              <a:solidFill>
                <a:srgbClr val="F6F3E1"/>
              </a:solidFill>
              <a:prstDash val="solid"/>
              <a:bevel/>
            </a:ln>
          </a:top>
          <a:bottom>
            <a:ln w="12700" cap="flat">
              <a:solidFill>
                <a:srgbClr val="F6F3E1"/>
              </a:solidFill>
              <a:prstDash val="solid"/>
              <a:bevel/>
            </a:ln>
          </a:bottom>
          <a:insideH>
            <a:ln w="12700" cap="flat">
              <a:solidFill>
                <a:srgbClr val="F6F3E1"/>
              </a:solidFill>
              <a:prstDash val="solid"/>
              <a:bevel/>
            </a:ln>
          </a:insideH>
          <a:insideV>
            <a:ln w="12700" cap="flat">
              <a:solidFill>
                <a:srgbClr val="F6F3E1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rgbClr val="F6F3E1"/>
        </a:fontRef>
        <a:srgbClr val="F6F3E1"/>
      </a:tcTxStyle>
      <a:tcStyle>
        <a:tcBdr>
          <a:left>
            <a:ln w="12700" cap="flat">
              <a:solidFill>
                <a:srgbClr val="F6F3E1"/>
              </a:solidFill>
              <a:prstDash val="solid"/>
              <a:bevel/>
            </a:ln>
          </a:left>
          <a:right>
            <a:ln w="12700" cap="flat">
              <a:solidFill>
                <a:srgbClr val="F6F3E1"/>
              </a:solidFill>
              <a:prstDash val="solid"/>
              <a:bevel/>
            </a:ln>
          </a:right>
          <a:top>
            <a:ln w="38100" cap="flat">
              <a:solidFill>
                <a:srgbClr val="F6F3E1"/>
              </a:solidFill>
              <a:prstDash val="solid"/>
              <a:bevel/>
            </a:ln>
          </a:top>
          <a:bottom>
            <a:ln w="12700" cap="flat">
              <a:solidFill>
                <a:srgbClr val="F6F3E1"/>
              </a:solidFill>
              <a:prstDash val="solid"/>
              <a:bevel/>
            </a:ln>
          </a:bottom>
          <a:insideH>
            <a:ln w="12700" cap="flat">
              <a:solidFill>
                <a:srgbClr val="F6F3E1"/>
              </a:solidFill>
              <a:prstDash val="solid"/>
              <a:bevel/>
            </a:ln>
          </a:insideH>
          <a:insideV>
            <a:ln w="12700" cap="flat">
              <a:solidFill>
                <a:srgbClr val="F6F3E1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rgbClr val="F6F3E1"/>
        </a:fontRef>
        <a:srgbClr val="F6F3E1"/>
      </a:tcTxStyle>
      <a:tcStyle>
        <a:tcBdr>
          <a:left>
            <a:ln w="12700" cap="flat">
              <a:solidFill>
                <a:srgbClr val="F6F3E1"/>
              </a:solidFill>
              <a:prstDash val="solid"/>
              <a:bevel/>
            </a:ln>
          </a:left>
          <a:right>
            <a:ln w="12700" cap="flat">
              <a:solidFill>
                <a:srgbClr val="F6F3E1"/>
              </a:solidFill>
              <a:prstDash val="solid"/>
              <a:bevel/>
            </a:ln>
          </a:right>
          <a:top>
            <a:ln w="12700" cap="flat">
              <a:solidFill>
                <a:srgbClr val="F6F3E1"/>
              </a:solidFill>
              <a:prstDash val="solid"/>
              <a:bevel/>
            </a:ln>
          </a:top>
          <a:bottom>
            <a:ln w="38100" cap="flat">
              <a:solidFill>
                <a:srgbClr val="F6F3E1"/>
              </a:solidFill>
              <a:prstDash val="solid"/>
              <a:bevel/>
            </a:ln>
          </a:bottom>
          <a:insideH>
            <a:ln w="12700" cap="flat">
              <a:solidFill>
                <a:srgbClr val="F6F3E1"/>
              </a:solidFill>
              <a:prstDash val="solid"/>
              <a:bevel/>
            </a:ln>
          </a:insideH>
          <a:insideV>
            <a:ln w="12700" cap="flat">
              <a:solidFill>
                <a:srgbClr val="F6F3E1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6F3E1"/>
          </a:solidFill>
        </a:fill>
      </a:tcStyle>
    </a:band2H>
    <a:firstCol>
      <a:tcTxStyle b="on" i="on">
        <a:fontRef idx="minor">
          <a:srgbClr val="F6F3E1"/>
        </a:fontRef>
        <a:srgbClr val="F6F3E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F3E1"/>
          </a:solidFill>
        </a:fill>
      </a:tcStyle>
    </a:lastRow>
    <a:firstRow>
      <a:tcTxStyle b="on" i="on">
        <a:fontRef idx="minor">
          <a:srgbClr val="F6F3E1"/>
        </a:fontRef>
        <a:srgbClr val="F6F3E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6F3E1"/>
              </a:solidFill>
              <a:prstDash val="solid"/>
              <a:bevel/>
            </a:ln>
          </a:left>
          <a:right>
            <a:ln w="12700" cap="flat">
              <a:solidFill>
                <a:srgbClr val="F6F3E1"/>
              </a:solidFill>
              <a:prstDash val="solid"/>
              <a:bevel/>
            </a:ln>
          </a:right>
          <a:top>
            <a:ln w="12700" cap="flat">
              <a:solidFill>
                <a:srgbClr val="F6F3E1"/>
              </a:solidFill>
              <a:prstDash val="solid"/>
              <a:bevel/>
            </a:ln>
          </a:top>
          <a:bottom>
            <a:ln w="12700" cap="flat">
              <a:solidFill>
                <a:srgbClr val="F6F3E1"/>
              </a:solidFill>
              <a:prstDash val="solid"/>
              <a:bevel/>
            </a:ln>
          </a:bottom>
          <a:insideH>
            <a:ln w="12700" cap="flat">
              <a:solidFill>
                <a:srgbClr val="F6F3E1"/>
              </a:solidFill>
              <a:prstDash val="solid"/>
              <a:bevel/>
            </a:ln>
          </a:insideH>
          <a:insideV>
            <a:ln w="12700" cap="flat">
              <a:solidFill>
                <a:srgbClr val="F6F3E1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6F3E1"/>
        </a:fontRef>
        <a:srgbClr val="F6F3E1"/>
      </a:tcTxStyle>
      <a:tcStyle>
        <a:tcBdr>
          <a:left>
            <a:ln w="12700" cap="flat">
              <a:solidFill>
                <a:srgbClr val="F6F3E1"/>
              </a:solidFill>
              <a:prstDash val="solid"/>
              <a:bevel/>
            </a:ln>
          </a:left>
          <a:right>
            <a:ln w="12700" cap="flat">
              <a:solidFill>
                <a:srgbClr val="F6F3E1"/>
              </a:solidFill>
              <a:prstDash val="solid"/>
              <a:bevel/>
            </a:ln>
          </a:right>
          <a:top>
            <a:ln w="12700" cap="flat">
              <a:solidFill>
                <a:srgbClr val="F6F3E1"/>
              </a:solidFill>
              <a:prstDash val="solid"/>
              <a:bevel/>
            </a:ln>
          </a:top>
          <a:bottom>
            <a:ln w="12700" cap="flat">
              <a:solidFill>
                <a:srgbClr val="F6F3E1"/>
              </a:solidFill>
              <a:prstDash val="solid"/>
              <a:bevel/>
            </a:ln>
          </a:bottom>
          <a:insideH>
            <a:ln w="12700" cap="flat">
              <a:solidFill>
                <a:srgbClr val="F6F3E1"/>
              </a:solidFill>
              <a:prstDash val="solid"/>
              <a:bevel/>
            </a:ln>
          </a:insideH>
          <a:insideV>
            <a:ln w="12700" cap="flat">
              <a:solidFill>
                <a:srgbClr val="F6F3E1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rgbClr val="F6F3E1"/>
        </a:fontRef>
        <a:srgbClr val="F6F3E1"/>
      </a:tcTxStyle>
      <a:tcStyle>
        <a:tcBdr>
          <a:left>
            <a:ln w="12700" cap="flat">
              <a:solidFill>
                <a:srgbClr val="F6F3E1"/>
              </a:solidFill>
              <a:prstDash val="solid"/>
              <a:bevel/>
            </a:ln>
          </a:left>
          <a:right>
            <a:ln w="12700" cap="flat">
              <a:solidFill>
                <a:srgbClr val="F6F3E1"/>
              </a:solidFill>
              <a:prstDash val="solid"/>
              <a:bevel/>
            </a:ln>
          </a:right>
          <a:top>
            <a:ln w="38100" cap="flat">
              <a:solidFill>
                <a:srgbClr val="F6F3E1"/>
              </a:solidFill>
              <a:prstDash val="solid"/>
              <a:bevel/>
            </a:ln>
          </a:top>
          <a:bottom>
            <a:ln w="12700" cap="flat">
              <a:solidFill>
                <a:srgbClr val="F6F3E1"/>
              </a:solidFill>
              <a:prstDash val="solid"/>
              <a:bevel/>
            </a:ln>
          </a:bottom>
          <a:insideH>
            <a:ln w="12700" cap="flat">
              <a:solidFill>
                <a:srgbClr val="F6F3E1"/>
              </a:solidFill>
              <a:prstDash val="solid"/>
              <a:bevel/>
            </a:ln>
          </a:insideH>
          <a:insideV>
            <a:ln w="12700" cap="flat">
              <a:solidFill>
                <a:srgbClr val="F6F3E1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rgbClr val="F6F3E1"/>
        </a:fontRef>
        <a:srgbClr val="F6F3E1"/>
      </a:tcTxStyle>
      <a:tcStyle>
        <a:tcBdr>
          <a:left>
            <a:ln w="12700" cap="flat">
              <a:solidFill>
                <a:srgbClr val="F6F3E1"/>
              </a:solidFill>
              <a:prstDash val="solid"/>
              <a:bevel/>
            </a:ln>
          </a:left>
          <a:right>
            <a:ln w="12700" cap="flat">
              <a:solidFill>
                <a:srgbClr val="F6F3E1"/>
              </a:solidFill>
              <a:prstDash val="solid"/>
              <a:bevel/>
            </a:ln>
          </a:right>
          <a:top>
            <a:ln w="12700" cap="flat">
              <a:solidFill>
                <a:srgbClr val="F6F3E1"/>
              </a:solidFill>
              <a:prstDash val="solid"/>
              <a:bevel/>
            </a:ln>
          </a:top>
          <a:bottom>
            <a:ln w="38100" cap="flat">
              <a:solidFill>
                <a:srgbClr val="F6F3E1"/>
              </a:solidFill>
              <a:prstDash val="solid"/>
              <a:bevel/>
            </a:ln>
          </a:bottom>
          <a:insideH>
            <a:ln w="12700" cap="flat">
              <a:solidFill>
                <a:srgbClr val="F6F3E1"/>
              </a:solidFill>
              <a:prstDash val="solid"/>
              <a:bevel/>
            </a:ln>
          </a:insideH>
          <a:insideV>
            <a:ln w="12700" cap="flat">
              <a:solidFill>
                <a:srgbClr val="F6F3E1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 autoAdjust="0"/>
    <p:restoredTop sz="94617" autoAdjust="0"/>
  </p:normalViewPr>
  <p:slideViewPr>
    <p:cSldViewPr snapToGrid="0" showGuides="1">
      <p:cViewPr varScale="1">
        <p:scale>
          <a:sx n="122" d="100"/>
          <a:sy n="122" d="100"/>
        </p:scale>
        <p:origin x="966" y="96"/>
      </p:cViewPr>
      <p:guideLst>
        <p:guide orient="horz" pos="2160"/>
        <p:guide pos="793"/>
        <p:guide pos="2880"/>
        <p:guide pos="1519"/>
        <p:guide pos="42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12420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Corbel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Corbel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Corbel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Corbel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Corbel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Corbel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Corbel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Corbel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Corbe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26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17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13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16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265271" y="2514600"/>
            <a:ext cx="7421530" cy="3695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ts val="4800"/>
              </a:lnSpc>
              <a:defRPr sz="4800" b="0"/>
            </a:lvl1pPr>
          </a:lstStyle>
          <a:p>
            <a:r>
              <a:t>Title Text</a:t>
            </a:r>
          </a:p>
        </p:txBody>
      </p:sp>
      <p:sp>
        <p:nvSpPr>
          <p:cNvPr id="15" name="Rectangle"/>
          <p:cNvSpPr/>
          <p:nvPr/>
        </p:nvSpPr>
        <p:spPr>
          <a:xfrm>
            <a:off x="467359" y="1298425"/>
            <a:ext cx="8219441" cy="45721"/>
          </a:xfrm>
          <a:prstGeom prst="rect">
            <a:avLst/>
          </a:prstGeom>
          <a:solidFill>
            <a:srgbClr val="252A2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Novikov_logo_1.png" descr="Novikov_logo_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287" y="546101"/>
            <a:ext cx="4568395" cy="70581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Антимонопольный экономист"/>
          <p:cNvSpPr txBox="1"/>
          <p:nvPr/>
        </p:nvSpPr>
        <p:spPr>
          <a:xfrm>
            <a:off x="5053074" y="676120"/>
            <a:ext cx="2881373" cy="564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1800"/>
              </a:lnSpc>
              <a:defRPr b="1"/>
            </a:lvl1pPr>
          </a:lstStyle>
          <a:p>
            <a:pPr>
              <a:defRPr b="0"/>
            </a:pPr>
            <a:r>
              <a:rPr b="1"/>
              <a:t>Антимонопольный экономист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 с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07349" y="6370636"/>
            <a:ext cx="695327" cy="165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5" name="Novikov_logo.png" descr="Novikov_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880" y="257175"/>
            <a:ext cx="2013923" cy="311151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Rectangle"/>
          <p:cNvSpPr/>
          <p:nvPr/>
        </p:nvSpPr>
        <p:spPr>
          <a:xfrm>
            <a:off x="467359" y="601982"/>
            <a:ext cx="8219441" cy="45721"/>
          </a:xfrm>
          <a:prstGeom prst="rect">
            <a:avLst/>
          </a:prstGeom>
          <a:solidFill>
            <a:srgbClr val="252A2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|  Бюллетень антимонопольной статистики"/>
          <p:cNvSpPr txBox="1"/>
          <p:nvPr/>
        </p:nvSpPr>
        <p:spPr>
          <a:xfrm>
            <a:off x="2552699" y="310515"/>
            <a:ext cx="60991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sz="1400" dirty="0"/>
              <a:t>|  Антимонопольная</a:t>
            </a:r>
            <a:r>
              <a:rPr lang="ru-RU" sz="1400" baseline="0" dirty="0"/>
              <a:t> антиутопия</a:t>
            </a:r>
            <a:endParaRPr lang="ru-RU" sz="1400" dirty="0"/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67359" y="930275"/>
            <a:ext cx="2302831" cy="27813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“"/>
          <p:cNvSpPr txBox="1"/>
          <p:nvPr/>
        </p:nvSpPr>
        <p:spPr>
          <a:xfrm>
            <a:off x="3213100" y="-82860"/>
            <a:ext cx="1651000" cy="475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0000">
                <a:solidFill>
                  <a:srgbClr val="C7AB82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30000" dirty="0">
                <a:solidFill>
                  <a:srgbClr val="C7AB82"/>
                </a:solidFill>
              </a:rPr>
              <a:t>“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ыдер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"/>
          <p:cNvSpPr/>
          <p:nvPr/>
        </p:nvSpPr>
        <p:spPr>
          <a:xfrm>
            <a:off x="571498" y="721326"/>
            <a:ext cx="7833437" cy="4320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1" y="0"/>
                </a:moveTo>
                <a:lnTo>
                  <a:pt x="21600" y="0"/>
                </a:lnTo>
                <a:lnTo>
                  <a:pt x="21600" y="20775"/>
                </a:lnTo>
                <a:lnTo>
                  <a:pt x="1751" y="20775"/>
                </a:lnTo>
                <a:lnTo>
                  <a:pt x="0" y="21600"/>
                </a:lnTo>
                <a:lnTo>
                  <a:pt x="1716" y="17600"/>
                </a:lnTo>
                <a:cubicBezTo>
                  <a:pt x="1733" y="8800"/>
                  <a:pt x="1739" y="5867"/>
                  <a:pt x="1751" y="0"/>
                </a:cubicBezTo>
                <a:close/>
              </a:path>
            </a:pathLst>
          </a:custGeom>
          <a:solidFill>
            <a:srgbClr val="78B6A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838325" y="1141471"/>
            <a:ext cx="6213475" cy="344322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Название и объе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96720"/>
            <a:ext cx="4127500" cy="516128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07349" y="6370636"/>
            <a:ext cx="695327" cy="165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Novikov_logo.png" descr="Novikov_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880" y="257175"/>
            <a:ext cx="2013923" cy="31115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Rectangle"/>
          <p:cNvSpPr/>
          <p:nvPr/>
        </p:nvSpPr>
        <p:spPr>
          <a:xfrm>
            <a:off x="467359" y="601982"/>
            <a:ext cx="8219441" cy="45721"/>
          </a:xfrm>
          <a:prstGeom prst="rect">
            <a:avLst/>
          </a:prstGeom>
          <a:solidFill>
            <a:srgbClr val="252A2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|  Бюллетень антимонопольной статистики"/>
          <p:cNvSpPr txBox="1"/>
          <p:nvPr/>
        </p:nvSpPr>
        <p:spPr>
          <a:xfrm>
            <a:off x="2552699" y="310515"/>
            <a:ext cx="60991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sz="1400" dirty="0"/>
              <a:t>|  Антимонопольная</a:t>
            </a:r>
            <a:r>
              <a:rPr lang="ru-RU" sz="1400" baseline="0" dirty="0"/>
              <a:t> антиутопия</a:t>
            </a:r>
            <a:endParaRPr lang="ru-RU" sz="1400" dirty="0"/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67359" y="838200"/>
            <a:ext cx="8219442" cy="8585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800" b="0">
                <a:solidFill>
                  <a:srgbClr val="A3453C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ovikov_logo.png" descr="Novikov_logo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880" y="257175"/>
            <a:ext cx="2013923" cy="31115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"/>
          <p:cNvSpPr/>
          <p:nvPr/>
        </p:nvSpPr>
        <p:spPr>
          <a:xfrm>
            <a:off x="467359" y="601982"/>
            <a:ext cx="8219441" cy="45721"/>
          </a:xfrm>
          <a:prstGeom prst="rect">
            <a:avLst/>
          </a:prstGeom>
          <a:solidFill>
            <a:srgbClr val="252A2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|  Экономическое воображение"/>
          <p:cNvSpPr txBox="1"/>
          <p:nvPr/>
        </p:nvSpPr>
        <p:spPr>
          <a:xfrm>
            <a:off x="2552699" y="323215"/>
            <a:ext cx="609917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rPr sz="1400" dirty="0"/>
              <a:t>|  </a:t>
            </a:r>
            <a:r>
              <a:rPr lang="ru-RU" sz="1400" dirty="0"/>
              <a:t>Антимонопольная</a:t>
            </a:r>
            <a:r>
              <a:rPr lang="ru-RU" sz="1400" baseline="0" dirty="0"/>
              <a:t> антиутопия</a:t>
            </a:r>
            <a:endParaRPr sz="1400" dirty="0"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67359" y="650558"/>
            <a:ext cx="8219442" cy="1046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8" tIns="46798" rIns="46798" bIns="46798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96720"/>
            <a:ext cx="8229600" cy="5161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56549" y="6370636"/>
            <a:ext cx="695327" cy="165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11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Corbe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1pPr>
      <a:lvl2pPr marL="742950" marR="0" indent="-28575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Corbe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2pPr>
      <a:lvl3pPr marL="1188719" marR="0" indent="-27431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Corbe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3pPr>
      <a:lvl4pPr marL="1645920" marR="0" indent="-27431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Corbe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4pPr>
      <a:lvl5pPr marL="21031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Corbe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5pPr>
      <a:lvl6pPr marL="25603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Corbe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6pPr>
      <a:lvl7pPr marL="30175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Corbe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7pPr>
      <a:lvl8pPr marL="34747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Corbe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8pPr>
      <a:lvl9pPr marL="39319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Corbe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 ?><Relationships xmlns="http://schemas.openxmlformats.org/package/2006/relationships"><Relationship Id="rId3" Target="../media/image11.png" Type="http://schemas.openxmlformats.org/officeDocument/2006/relationships/image"/><Relationship Id="rId2" Target="../media/image10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 ?><Relationships xmlns="http://schemas.openxmlformats.org/package/2006/relationships"><Relationship Id="rId2" Target="../media/image12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2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 ?><Relationships xmlns="http://schemas.openxmlformats.org/package/2006/relationships"><Relationship Id="rId3" Target="../media/image13.jpe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22.xml.rels><?xml version="1.0" encoding="UTF-8" standalone="yes" ?><Relationships xmlns="http://schemas.openxmlformats.org/package/2006/relationships"><Relationship Id="rId3" Target="../media/image14.jpe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5.xml" Type="http://schemas.openxmlformats.org/officeDocument/2006/relationships/slideLayout"/><Relationship Id="rId5" Target="../media/image16.jpe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23.xml.rels><?xml version="1.0" encoding="UTF-8" standalone="yes" ?><Relationships xmlns="http://schemas.openxmlformats.org/package/2006/relationships"><Relationship Id="rId3" Target="../media/image17.pn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 ?><Relationships xmlns="http://schemas.openxmlformats.org/package/2006/relationships"><Relationship Id="rId2" Target="../media/image18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26.xml.rels><?xml version="1.0" encoding="UTF-8" standalone="yes" ?><Relationships xmlns="http://schemas.openxmlformats.org/package/2006/relationships"><Relationship Id="rId3" Target="../media/image19.jpe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5.xml" Type="http://schemas.openxmlformats.org/officeDocument/2006/relationships/slideLayout"/><Relationship Id="rId4" Target="../media/image20.jpeg" Type="http://schemas.openxmlformats.org/officeDocument/2006/relationships/image"/></Relationships>
</file>

<file path=ppt/slides/_rels/slide27.xml.rels><?xml version="1.0" encoding="UTF-8" standalone="yes" ?><Relationships xmlns="http://schemas.openxmlformats.org/package/2006/relationships"><Relationship Id="rId2" Target="../media/image21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28.xml.rels><?xml version="1.0" encoding="UTF-8" standalone="yes" ?><Relationships xmlns="http://schemas.openxmlformats.org/package/2006/relationships"><Relationship Id="rId2" Target="../media/image22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30.xml.rels><?xml version="1.0" encoding="UTF-8" standalone="yes" ?><Relationships xmlns="http://schemas.openxmlformats.org/package/2006/relationships"><Relationship Id="rId3" Target="../media/image25.jpeg" Type="http://schemas.openxmlformats.org/officeDocument/2006/relationships/image"/><Relationship Id="rId2" Target="../media/image24.jpeg" Type="http://schemas.openxmlformats.org/officeDocument/2006/relationships/image"/><Relationship Id="rId1" Target="../slideLayouts/slideLayout5.xml" Type="http://schemas.openxmlformats.org/officeDocument/2006/relationships/slideLayout"/><Relationship Id="rId4" Target="../media/image26.jpeg" Type="http://schemas.openxmlformats.org/officeDocument/2006/relationships/image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 ?><Relationships xmlns="http://schemas.openxmlformats.org/package/2006/relationships"><Relationship Id="rId2" Target="../media/image28.pn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33.xml.rels><?xml version="1.0" encoding="UTF-8" standalone="yes" ?><Relationships xmlns="http://schemas.openxmlformats.org/package/2006/relationships"><Relationship Id="rId2" Target="../media/image29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34.xml.rels><?xml version="1.0" encoding="UTF-8" standalone="yes" ?><Relationships xmlns="http://schemas.openxmlformats.org/package/2006/relationships"><Relationship Id="rId2" Target="../media/image30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 ?><Relationships xmlns="http://schemas.openxmlformats.org/package/2006/relationships"><Relationship Id="rId2" Target="../media/image31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 ?><Relationships xmlns="http://schemas.openxmlformats.org/package/2006/relationships"><Relationship Id="rId2" Target="../media/image32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 ?><Relationships xmlns="http://schemas.openxmlformats.org/package/2006/relationships"><Relationship Id="rId8" Target="../media/image40.png" Type="http://schemas.openxmlformats.org/officeDocument/2006/relationships/image"/><Relationship Id="rId13" Target="../media/image45.jpeg" Type="http://schemas.openxmlformats.org/officeDocument/2006/relationships/image"/><Relationship Id="rId18" Target="../media/image50.jpeg" Type="http://schemas.openxmlformats.org/officeDocument/2006/relationships/image"/><Relationship Id="rId26" Target="../media/image58.jpeg" Type="http://schemas.openxmlformats.org/officeDocument/2006/relationships/image"/><Relationship Id="rId39" Target="../media/image71.png" Type="http://schemas.openxmlformats.org/officeDocument/2006/relationships/image"/><Relationship Id="rId3" Target="../media/image35.jpeg" Type="http://schemas.openxmlformats.org/officeDocument/2006/relationships/image"/><Relationship Id="rId21" Target="../media/image53.jpeg" Type="http://schemas.openxmlformats.org/officeDocument/2006/relationships/image"/><Relationship Id="rId34" Target="../media/image66.jpeg" Type="http://schemas.openxmlformats.org/officeDocument/2006/relationships/image"/><Relationship Id="rId42" Target="../media/image74.jpeg" Type="http://schemas.openxmlformats.org/officeDocument/2006/relationships/image"/><Relationship Id="rId7" Target="../media/image39.jpeg" Type="http://schemas.openxmlformats.org/officeDocument/2006/relationships/image"/><Relationship Id="rId12" Target="../media/image44.jpeg" Type="http://schemas.openxmlformats.org/officeDocument/2006/relationships/image"/><Relationship Id="rId17" Target="../media/image49.jpeg" Type="http://schemas.openxmlformats.org/officeDocument/2006/relationships/image"/><Relationship Id="rId25" Target="../media/image57.jpeg" Type="http://schemas.openxmlformats.org/officeDocument/2006/relationships/image"/><Relationship Id="rId33" Target="../media/image65.jpeg" Type="http://schemas.openxmlformats.org/officeDocument/2006/relationships/image"/><Relationship Id="rId38" Target="../media/image70.jpeg" Type="http://schemas.openxmlformats.org/officeDocument/2006/relationships/image"/><Relationship Id="rId2" Target="../media/image34.jpeg" Type="http://schemas.openxmlformats.org/officeDocument/2006/relationships/image"/><Relationship Id="rId16" Target="../media/image48.jpeg" Type="http://schemas.openxmlformats.org/officeDocument/2006/relationships/image"/><Relationship Id="rId20" Target="../media/image52.jpeg" Type="http://schemas.openxmlformats.org/officeDocument/2006/relationships/image"/><Relationship Id="rId29" Target="../media/image61.jpeg" Type="http://schemas.openxmlformats.org/officeDocument/2006/relationships/image"/><Relationship Id="rId41" Target="../media/image73.jpeg" Type="http://schemas.openxmlformats.org/officeDocument/2006/relationships/image"/><Relationship Id="rId1" Target="../slideLayouts/slideLayout5.xml" Type="http://schemas.openxmlformats.org/officeDocument/2006/relationships/slideLayout"/><Relationship Id="rId6" Target="../media/image38.jpeg" Type="http://schemas.openxmlformats.org/officeDocument/2006/relationships/image"/><Relationship Id="rId11" Target="../media/image43.jpeg" Type="http://schemas.openxmlformats.org/officeDocument/2006/relationships/image"/><Relationship Id="rId24" Target="../media/image56.jpeg" Type="http://schemas.openxmlformats.org/officeDocument/2006/relationships/image"/><Relationship Id="rId32" Target="../media/image64.png" Type="http://schemas.openxmlformats.org/officeDocument/2006/relationships/image"/><Relationship Id="rId37" Target="../media/image69.jpeg" Type="http://schemas.openxmlformats.org/officeDocument/2006/relationships/image"/><Relationship Id="rId40" Target="../media/image72.jpeg" Type="http://schemas.openxmlformats.org/officeDocument/2006/relationships/image"/><Relationship Id="rId5" Target="../media/image37.png" Type="http://schemas.openxmlformats.org/officeDocument/2006/relationships/image"/><Relationship Id="rId15" Target="../media/image47.jpeg" Type="http://schemas.openxmlformats.org/officeDocument/2006/relationships/image"/><Relationship Id="rId23" Target="../media/image55.jpeg" Type="http://schemas.openxmlformats.org/officeDocument/2006/relationships/image"/><Relationship Id="rId28" Target="../media/image60.jpeg" Type="http://schemas.openxmlformats.org/officeDocument/2006/relationships/image"/><Relationship Id="rId36" Target="../media/image68.png" Type="http://schemas.openxmlformats.org/officeDocument/2006/relationships/image"/><Relationship Id="rId10" Target="../media/image42.png" Type="http://schemas.openxmlformats.org/officeDocument/2006/relationships/image"/><Relationship Id="rId19" Target="../media/image51.jpeg" Type="http://schemas.openxmlformats.org/officeDocument/2006/relationships/image"/><Relationship Id="rId31" Target="../media/image63.jpeg" Type="http://schemas.openxmlformats.org/officeDocument/2006/relationships/image"/><Relationship Id="rId4" Target="../media/image36.jpeg" Type="http://schemas.openxmlformats.org/officeDocument/2006/relationships/image"/><Relationship Id="rId9" Target="../media/image41.jpeg" Type="http://schemas.openxmlformats.org/officeDocument/2006/relationships/image"/><Relationship Id="rId14" Target="../media/image46.jpeg" Type="http://schemas.openxmlformats.org/officeDocument/2006/relationships/image"/><Relationship Id="rId22" Target="../media/image54.jpeg" Type="http://schemas.openxmlformats.org/officeDocument/2006/relationships/image"/><Relationship Id="rId27" Target="../media/image59.jpeg" Type="http://schemas.openxmlformats.org/officeDocument/2006/relationships/image"/><Relationship Id="rId30" Target="../media/image62.png" Type="http://schemas.openxmlformats.org/officeDocument/2006/relationships/image"/><Relationship Id="rId35" Target="../media/image67.jpeg" Type="http://schemas.openxmlformats.org/officeDocument/2006/relationships/image"/><Relationship Id="rId43" Target="../media/image75.jpeg" Type="http://schemas.openxmlformats.org/officeDocument/2006/relationships/image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 ?><Relationships xmlns="http://schemas.openxmlformats.org/package/2006/relationships"><Relationship Id="rId2" Target="../media/image19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 ?><Relationships xmlns="http://schemas.openxmlformats.org/package/2006/relationships"><Relationship Id="rId2" Target="../media/image21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54.xml.rels><?xml version="1.0" encoding="UTF-8" standalone="yes" ?><Relationships xmlns="http://schemas.openxmlformats.org/package/2006/relationships"><Relationship Id="rId2" Target="../media/image29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 ?><Relationships xmlns="http://schemas.openxmlformats.org/package/2006/relationships"><Relationship Id="rId2" Target="../media/image31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5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Вадим Новиков"/>
          <p:cNvSpPr txBox="1"/>
          <p:nvPr/>
        </p:nvSpPr>
        <p:spPr>
          <a:xfrm>
            <a:off x="1276423" y="4298948"/>
            <a:ext cx="2584658" cy="123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>
              <a:defRPr sz="2800"/>
            </a:pPr>
            <a:endParaRPr dirty="0"/>
          </a:p>
          <a:p>
            <a:pPr lvl="1">
              <a:spcBef>
                <a:spcPts val="2000"/>
              </a:spcBef>
              <a:defRPr sz="2800"/>
            </a:pPr>
            <a:r>
              <a:rPr b="1" dirty="0" err="1">
                <a:solidFill>
                  <a:schemeClr val="accent1"/>
                </a:solidFill>
              </a:rPr>
              <a:t>Вадим</a:t>
            </a:r>
            <a:r>
              <a:rPr b="1" dirty="0">
                <a:solidFill>
                  <a:schemeClr val="accent1"/>
                </a:solidFill>
              </a:rPr>
              <a:t> </a:t>
            </a:r>
            <a:r>
              <a:rPr b="1" dirty="0" err="1">
                <a:solidFill>
                  <a:schemeClr val="accent1"/>
                </a:solidFill>
              </a:rPr>
              <a:t>Новиков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89" name="Антимонопольная антиутопия"/>
          <p:cNvSpPr txBox="1"/>
          <p:nvPr/>
        </p:nvSpPr>
        <p:spPr>
          <a:xfrm>
            <a:off x="1276423" y="2201285"/>
            <a:ext cx="7521889" cy="212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>
              <a:lnSpc>
                <a:spcPct val="100000"/>
              </a:lnSpc>
            </a:pPr>
            <a:r>
              <a:rPr lang="ru-RU" sz="4400" b="1" dirty="0"/>
              <a:t>Опыт российской антимонопольной реформы </a:t>
            </a:r>
            <a:br>
              <a:rPr lang="ru-RU" sz="4400" b="1" dirty="0"/>
            </a:br>
            <a:r>
              <a:rPr lang="ru-RU" sz="4400" b="1" dirty="0"/>
              <a:t>в 2013-2016 году</a:t>
            </a:r>
            <a:endParaRPr sz="4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3A03858-2344-BF46-88D1-A6CE8904429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5810"/>
            <a:ext cx="9144000" cy="53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01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1203133" y="1788688"/>
            <a:ext cx="7249492" cy="280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>
              <a:lnSpc>
                <a:spcPct val="100000"/>
              </a:lnSpc>
            </a:pPr>
            <a:r>
              <a:rPr lang="ru-RU" sz="4400" i="1" dirty="0"/>
              <a:t>Свобода конкуренции </a:t>
            </a:r>
            <a:r>
              <a:rPr lang="en-US" sz="4400" i="1" dirty="0"/>
              <a:t/>
            </a:r>
            <a:br>
              <a:rPr lang="en-US" sz="4400" i="1" dirty="0"/>
            </a:br>
            <a:r>
              <a:rPr lang="ru-RU" sz="4400" i="1" dirty="0"/>
              <a:t>и эффективная защита предпринимательства </a:t>
            </a:r>
            <a:r>
              <a:rPr lang="en-US" sz="4400" i="1" dirty="0"/>
              <a:t/>
            </a:r>
            <a:br>
              <a:rPr lang="en-US" sz="4400" i="1" dirty="0"/>
            </a:br>
            <a:r>
              <a:rPr lang="ru-RU" sz="4400" i="1" dirty="0"/>
              <a:t>ради будущего России</a:t>
            </a:r>
            <a:endParaRPr sz="4400" b="1" dirty="0"/>
          </a:p>
        </p:txBody>
      </p:sp>
      <p:sp>
        <p:nvSpPr>
          <p:cNvPr id="4" name="Антимонопольная антиутопия">
            <a:extLst>
              <a:ext uri="{FF2B5EF4-FFF2-40B4-BE49-F238E27FC236}">
                <a16:creationId xmlns:a16="http://schemas.microsoft.com/office/drawing/2014/main" xmlns="" id="{59F89594-8E6B-374B-9DE1-89238923A3EC}"/>
              </a:ext>
            </a:extLst>
          </p:cNvPr>
          <p:cNvSpPr txBox="1"/>
          <p:nvPr/>
        </p:nvSpPr>
        <p:spPr>
          <a:xfrm>
            <a:off x="7214634" y="246081"/>
            <a:ext cx="1416409" cy="343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r>
              <a:rPr lang="en-US" sz="19900" b="1" dirty="0">
                <a:solidFill>
                  <a:schemeClr val="accent1"/>
                </a:solidFill>
                <a:latin typeface="Georgia" panose="02040502050405020303" pitchFamily="18" charset="0"/>
              </a:rPr>
              <a:t>“</a:t>
            </a:r>
            <a:endParaRPr sz="19900" b="1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99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Антимонопольная антиутопия">
            <a:extLst>
              <a:ext uri="{FF2B5EF4-FFF2-40B4-BE49-F238E27FC236}">
                <a16:creationId xmlns:a16="http://schemas.microsoft.com/office/drawing/2014/main" xmlns="" id="{211E6E91-9E73-0249-BB69-690A94AD5F5E}"/>
              </a:ext>
            </a:extLst>
          </p:cNvPr>
          <p:cNvSpPr txBox="1"/>
          <p:nvPr/>
        </p:nvSpPr>
        <p:spPr>
          <a:xfrm>
            <a:off x="1432537" y="2290495"/>
            <a:ext cx="6286332" cy="169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b="1" dirty="0">
                <a:solidFill>
                  <a:schemeClr val="accent1"/>
                </a:solidFill>
              </a:rPr>
              <a:t>Невероятно</a:t>
            </a:r>
          </a:p>
          <a:p>
            <a:pPr algn="ctr">
              <a:lnSpc>
                <a:spcPct val="100000"/>
              </a:lnSpc>
            </a:pPr>
            <a:r>
              <a:rPr lang="ru-RU" b="1" dirty="0"/>
              <a:t>успешное ведомство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17859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Антимонопольная антиутопия">
            <a:extLst>
              <a:ext uri="{FF2B5EF4-FFF2-40B4-BE49-F238E27FC236}">
                <a16:creationId xmlns:a16="http://schemas.microsoft.com/office/drawing/2014/main" xmlns="" id="{E646F245-B7B0-534B-AE73-08CC2C99E1DF}"/>
              </a:ext>
            </a:extLst>
          </p:cNvPr>
          <p:cNvSpPr txBox="1"/>
          <p:nvPr/>
        </p:nvSpPr>
        <p:spPr>
          <a:xfrm>
            <a:off x="1142959" y="1889049"/>
            <a:ext cx="2536908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sz="8800" b="1" dirty="0">
                <a:solidFill>
                  <a:schemeClr val="accent1"/>
                </a:solidFill>
              </a:rPr>
              <a:t>3197</a:t>
            </a:r>
          </a:p>
          <a:p>
            <a:pPr algn="ctr">
              <a:lnSpc>
                <a:spcPct val="100000"/>
              </a:lnSpc>
            </a:pPr>
            <a:r>
              <a:rPr lang="ru-RU" sz="2800" b="1" dirty="0"/>
              <a:t>проведенных </a:t>
            </a:r>
            <a:br>
              <a:rPr lang="ru-RU" sz="2800" b="1" dirty="0"/>
            </a:br>
            <a:r>
              <a:rPr lang="ru-RU" sz="2800" b="1" dirty="0"/>
              <a:t>расследований</a:t>
            </a:r>
            <a:endParaRPr sz="2800" b="1" dirty="0"/>
          </a:p>
        </p:txBody>
      </p:sp>
      <p:sp>
        <p:nvSpPr>
          <p:cNvPr id="5" name="Антимонопольная антиутопия">
            <a:extLst>
              <a:ext uri="{FF2B5EF4-FFF2-40B4-BE49-F238E27FC236}">
                <a16:creationId xmlns:a16="http://schemas.microsoft.com/office/drawing/2014/main" xmlns="" id="{B3B666BB-9C35-D74C-9634-0E00D86B0689}"/>
              </a:ext>
            </a:extLst>
          </p:cNvPr>
          <p:cNvSpPr txBox="1"/>
          <p:nvPr/>
        </p:nvSpPr>
        <p:spPr>
          <a:xfrm>
            <a:off x="5778435" y="1889049"/>
            <a:ext cx="1934179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sz="8800" b="1" dirty="0">
                <a:solidFill>
                  <a:schemeClr val="accent1"/>
                </a:solidFill>
              </a:rPr>
              <a:t>№1</a:t>
            </a:r>
          </a:p>
          <a:p>
            <a:pPr algn="ctr">
              <a:lnSpc>
                <a:spcPct val="100000"/>
              </a:lnSpc>
            </a:pPr>
            <a:r>
              <a:rPr lang="ru-RU" sz="2800" b="1" dirty="0"/>
              <a:t>среди всех </a:t>
            </a:r>
            <a:br>
              <a:rPr lang="ru-RU" sz="2800" b="1" dirty="0"/>
            </a:br>
            <a:r>
              <a:rPr lang="ru-RU" sz="2800" b="1" dirty="0"/>
              <a:t>стран мира</a:t>
            </a:r>
            <a:endParaRPr sz="28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94702DAD-7133-8946-A9A1-5DF41396108A}"/>
              </a:ext>
            </a:extLst>
          </p:cNvPr>
          <p:cNvSpPr/>
          <p:nvPr/>
        </p:nvSpPr>
        <p:spPr>
          <a:xfrm>
            <a:off x="6258697" y="6393934"/>
            <a:ext cx="2640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Global Competition Review, 2011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06610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0BC8C83B-FF0D-794B-97A0-F498E0D6651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6124" y="0"/>
            <a:ext cx="5511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96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Антимонопольная антиутопия">
            <a:extLst>
              <a:ext uri="{FF2B5EF4-FFF2-40B4-BE49-F238E27FC236}">
                <a16:creationId xmlns:a16="http://schemas.microsoft.com/office/drawing/2014/main" xmlns="" id="{E646F245-B7B0-534B-AE73-08CC2C99E1DF}"/>
              </a:ext>
            </a:extLst>
          </p:cNvPr>
          <p:cNvSpPr txBox="1"/>
          <p:nvPr/>
        </p:nvSpPr>
        <p:spPr>
          <a:xfrm>
            <a:off x="1142959" y="842569"/>
            <a:ext cx="2536908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sz="8800" b="1" dirty="0">
                <a:solidFill>
                  <a:schemeClr val="tx2"/>
                </a:solidFill>
              </a:rPr>
              <a:t>3197</a:t>
            </a:r>
          </a:p>
          <a:p>
            <a:pPr algn="ctr">
              <a:lnSpc>
                <a:spcPct val="100000"/>
              </a:lnSpc>
            </a:pPr>
            <a:r>
              <a:rPr lang="ru-RU" sz="2800" b="1" dirty="0">
                <a:solidFill>
                  <a:schemeClr val="tx2"/>
                </a:solidFill>
              </a:rPr>
              <a:t>проведенных </a:t>
            </a:r>
            <a:br>
              <a:rPr lang="ru-RU" sz="2800" b="1" dirty="0">
                <a:solidFill>
                  <a:schemeClr val="tx2"/>
                </a:solidFill>
              </a:rPr>
            </a:br>
            <a:r>
              <a:rPr lang="ru-RU" sz="2800" b="1" dirty="0">
                <a:solidFill>
                  <a:schemeClr val="tx2"/>
                </a:solidFill>
              </a:rPr>
              <a:t>расследований</a:t>
            </a:r>
            <a:endParaRPr sz="2800" b="1" dirty="0">
              <a:solidFill>
                <a:schemeClr val="tx2"/>
              </a:solidFill>
            </a:endParaRPr>
          </a:p>
        </p:txBody>
      </p:sp>
      <p:sp>
        <p:nvSpPr>
          <p:cNvPr id="5" name="Антимонопольная антиутопия">
            <a:extLst>
              <a:ext uri="{FF2B5EF4-FFF2-40B4-BE49-F238E27FC236}">
                <a16:creationId xmlns:a16="http://schemas.microsoft.com/office/drawing/2014/main" xmlns="" id="{B3B666BB-9C35-D74C-9634-0E00D86B0689}"/>
              </a:ext>
            </a:extLst>
          </p:cNvPr>
          <p:cNvSpPr txBox="1"/>
          <p:nvPr/>
        </p:nvSpPr>
        <p:spPr>
          <a:xfrm>
            <a:off x="5778435" y="842569"/>
            <a:ext cx="1934179" cy="230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sz="8800" b="1" dirty="0">
                <a:solidFill>
                  <a:schemeClr val="tx2"/>
                </a:solidFill>
              </a:rPr>
              <a:t>№1</a:t>
            </a:r>
          </a:p>
          <a:p>
            <a:pPr algn="ctr">
              <a:lnSpc>
                <a:spcPct val="100000"/>
              </a:lnSpc>
            </a:pPr>
            <a:r>
              <a:rPr lang="ru-RU" sz="2800" b="1" dirty="0">
                <a:solidFill>
                  <a:schemeClr val="tx2"/>
                </a:solidFill>
              </a:rPr>
              <a:t>среди всех </a:t>
            </a:r>
            <a:br>
              <a:rPr lang="ru-RU" sz="2800" b="1" dirty="0">
                <a:solidFill>
                  <a:schemeClr val="tx2"/>
                </a:solidFill>
              </a:rPr>
            </a:br>
            <a:r>
              <a:rPr lang="ru-RU" sz="2800" b="1" dirty="0">
                <a:solidFill>
                  <a:schemeClr val="tx2"/>
                </a:solidFill>
              </a:rPr>
              <a:t>стран мира</a:t>
            </a:r>
            <a:endParaRPr sz="2800" b="1" dirty="0">
              <a:solidFill>
                <a:schemeClr val="tx2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46101C90-825A-CF41-AD6D-0FE6CF89B4D2}"/>
              </a:ext>
            </a:extLst>
          </p:cNvPr>
          <p:cNvSpPr/>
          <p:nvPr/>
        </p:nvSpPr>
        <p:spPr>
          <a:xfrm>
            <a:off x="2370773" y="3833614"/>
            <a:ext cx="44185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2. Ирландия				106</a:t>
            </a:r>
          </a:p>
          <a:p>
            <a:r>
              <a:rPr lang="ru-RU" sz="2800" b="1" dirty="0"/>
              <a:t>3. Польша					92</a:t>
            </a:r>
          </a:p>
          <a:p>
            <a:r>
              <a:rPr lang="ru-RU" sz="2800" b="1" dirty="0"/>
              <a:t>4. Испания					78</a:t>
            </a:r>
          </a:p>
          <a:p>
            <a:r>
              <a:rPr lang="ru-RU" sz="2800" b="1" dirty="0"/>
              <a:t>5. ЮАР						72</a:t>
            </a:r>
            <a:endParaRPr lang="ru-RU" sz="2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2D863D4D-8DD5-ED44-87BB-E69F89802820}"/>
              </a:ext>
            </a:extLst>
          </p:cNvPr>
          <p:cNvSpPr/>
          <p:nvPr/>
        </p:nvSpPr>
        <p:spPr>
          <a:xfrm>
            <a:off x="6258697" y="6393934"/>
            <a:ext cx="2640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Global Competition Review, 2011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7944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1270038" y="2781141"/>
            <a:ext cx="6524663" cy="89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b="1" dirty="0"/>
              <a:t>Почему?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505465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16EB1D5-B3CD-EF45-B09A-1895D67F50C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486" y="2227146"/>
            <a:ext cx="1201854" cy="1201854"/>
          </a:xfrm>
          <a:prstGeom prst="rect">
            <a:avLst/>
          </a:prstGeom>
        </p:spPr>
      </p:pic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1449659" y="3784299"/>
            <a:ext cx="1923508" cy="574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/>
            <a:r>
              <a:rPr lang="ru-RU" sz="2800" b="1" dirty="0"/>
              <a:t>Интервью</a:t>
            </a:r>
            <a:endParaRPr sz="2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744791DF-5A46-B443-ADB7-C7F14780FF94}"/>
              </a:ext>
            </a:extLst>
          </p:cNvPr>
          <p:cNvSpPr/>
          <p:nvPr/>
        </p:nvSpPr>
        <p:spPr>
          <a:xfrm>
            <a:off x="5405592" y="3835976"/>
            <a:ext cx="26762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Сбор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1AA9EB4-6C86-B044-A3D0-41BB9945CE3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1661" y="2227146"/>
            <a:ext cx="1201854" cy="12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871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1270038" y="2781141"/>
            <a:ext cx="6524663" cy="89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b="1" dirty="0"/>
              <a:t>Так почему же?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29917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378D7732-305A-3747-AEA7-A4341B04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1574800"/>
            <a:ext cx="79883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56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B3F60E8F-3FAE-8948-9507-E731D1B9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68711"/>
            <a:ext cx="9151278" cy="57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55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3118399" y="1149609"/>
            <a:ext cx="2907202" cy="24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r>
              <a:rPr lang="ru-RU" sz="13800" b="1" dirty="0">
                <a:solidFill>
                  <a:schemeClr val="accent1"/>
                </a:solidFill>
              </a:rPr>
              <a:t>569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2AF2F02B-8DEB-5D40-946D-C5A15C915316}"/>
              </a:ext>
            </a:extLst>
          </p:cNvPr>
          <p:cNvSpPr/>
          <p:nvPr/>
        </p:nvSpPr>
        <p:spPr>
          <a:xfrm>
            <a:off x="1936174" y="3681370"/>
            <a:ext cx="5271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дел против компаний </a:t>
            </a:r>
            <a:br>
              <a:rPr lang="ru-RU" sz="2400" b="1" dirty="0"/>
            </a:br>
            <a:r>
              <a:rPr lang="ru-RU" sz="2400" b="1" dirty="0"/>
              <a:t>с оборотом менее 400 млн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6524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F1D11D42-793F-E440-B3FA-F95E60CC039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125" y="312234"/>
            <a:ext cx="7014051" cy="94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79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6C46B5AD-93F7-B849-8C53-48FD2E6E9F9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2555" y="0"/>
            <a:ext cx="511889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87BFB94B-08EC-7A44-B98A-9EC0C81C5F3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rbe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C6605B2-FF8F-1C43-ACA0-85F97304E6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688" y="4192859"/>
            <a:ext cx="3934868" cy="15165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EB5CBDB-F334-8240-B625-DA28D8F874B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0382" y="512957"/>
            <a:ext cx="3864411" cy="35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42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289C524-810E-2B4C-A409-693B078BF8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664"/>
            <a:ext cx="9144000" cy="65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327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D303DA3-93BC-6842-9A82-B22E275D53F5}"/>
              </a:ext>
            </a:extLst>
          </p:cNvPr>
          <p:cNvSpPr/>
          <p:nvPr/>
        </p:nvSpPr>
        <p:spPr>
          <a:xfrm>
            <a:off x="855931" y="2150853"/>
            <a:ext cx="74511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8" indent="-520700">
              <a:spcAft>
                <a:spcPts val="240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ru-RU" sz="3600" b="1" dirty="0">
                <a:solidFill>
                  <a:srgbClr val="333333"/>
                </a:solidFill>
              </a:rPr>
              <a:t>Не вовремя починили бойлер </a:t>
            </a:r>
            <a:br>
              <a:rPr lang="ru-RU" sz="3600" b="1" dirty="0">
                <a:solidFill>
                  <a:srgbClr val="333333"/>
                </a:solidFill>
              </a:rPr>
            </a:br>
            <a:r>
              <a:rPr lang="ru-RU" sz="2800" i="1" dirty="0">
                <a:solidFill>
                  <a:srgbClr val="333333"/>
                </a:solidFill>
              </a:rPr>
              <a:t>(дело А65-17325/2013)</a:t>
            </a:r>
          </a:p>
          <a:p>
            <a:pPr marL="534988" indent="-520700">
              <a:spcAft>
                <a:spcPts val="240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ru-RU" sz="3600" b="1" dirty="0">
                <a:solidFill>
                  <a:srgbClr val="333333"/>
                </a:solidFill>
              </a:rPr>
              <a:t>Необоснованно отключили лифт </a:t>
            </a:r>
            <a:br>
              <a:rPr lang="ru-RU" sz="3600" b="1" dirty="0">
                <a:solidFill>
                  <a:srgbClr val="333333"/>
                </a:solidFill>
              </a:rPr>
            </a:br>
            <a:r>
              <a:rPr lang="ru-RU" sz="2800" i="1" dirty="0">
                <a:solidFill>
                  <a:srgbClr val="333333"/>
                </a:solidFill>
              </a:rPr>
              <a:t>(дело А49-7316/2014)</a:t>
            </a:r>
          </a:p>
          <a:p>
            <a:pPr marL="534988" indent="-520700">
              <a:spcAft>
                <a:spcPts val="2400"/>
              </a:spcAft>
              <a:buClr>
                <a:schemeClr val="accent1"/>
              </a:buClr>
              <a:buFont typeface="Wingdings" pitchFamily="2" charset="2"/>
              <a:buChar char="ü"/>
            </a:pPr>
            <a:r>
              <a:rPr lang="ru-RU" sz="3600" b="1" dirty="0">
                <a:solidFill>
                  <a:srgbClr val="333333"/>
                </a:solidFill>
              </a:rPr>
              <a:t>Подали воду неправильной температуры </a:t>
            </a:r>
            <a:r>
              <a:rPr lang="ru-RU" sz="2800" i="1" dirty="0">
                <a:solidFill>
                  <a:srgbClr val="333333"/>
                </a:solidFill>
              </a:rPr>
              <a:t>(дело А74-2591/2012)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A6A1FCD1-B4EB-4E48-91A7-E723944A263C}"/>
              </a:ext>
            </a:extLst>
          </p:cNvPr>
          <p:cNvSpPr/>
          <p:nvPr/>
        </p:nvSpPr>
        <p:spPr>
          <a:xfrm>
            <a:off x="774916" y="254150"/>
            <a:ext cx="76096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</a:rPr>
              <a:t>Злоупотребления доминирующим положением</a:t>
            </a:r>
          </a:p>
        </p:txBody>
      </p:sp>
    </p:spTree>
    <p:extLst>
      <p:ext uri="{BB962C8B-B14F-4D97-AF65-F5344CB8AC3E}">
        <p14:creationId xmlns:p14="http://schemas.microsoft.com/office/powerpoint/2010/main" val="1727232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3B0661EE-2CE1-E747-89FB-2B607363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02166"/>
            <a:ext cx="9141402" cy="565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96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49FF2EE-ED7C-0F41-A59D-BAAE141D665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4040"/>
            <a:ext cx="9144000" cy="570992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72DAA36-E881-0A4E-A3AA-183D7DC3239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3000"/>
            </a:scheme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rbe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3EF9A6C-1286-0F4F-B223-5190623B19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6195" y="3901009"/>
            <a:ext cx="2141034" cy="95977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7E2BE7-70A8-7342-ADCE-600CBC037CC0}"/>
              </a:ext>
            </a:extLst>
          </p:cNvPr>
          <p:cNvSpPr txBox="1"/>
          <p:nvPr/>
        </p:nvSpPr>
        <p:spPr>
          <a:xfrm>
            <a:off x="5374888" y="-234176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16416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17C0590B-6BE1-E441-9024-2716C38A22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7076"/>
            <a:ext cx="9144000" cy="62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09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C006DE3D-E08E-DF40-9830-17F083D5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51" y="858643"/>
            <a:ext cx="9160475" cy="51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33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1A63527-8F92-4446-B6BF-90A8F8A613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5479" y="3964342"/>
            <a:ext cx="1512365" cy="65287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C512424-54BC-6A43-8AFB-F9EBD3BD5F2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6405" y="3964342"/>
            <a:ext cx="1512365" cy="652871"/>
          </a:xfrm>
          <a:prstGeom prst="rect">
            <a:avLst/>
          </a:prstGeom>
        </p:spPr>
      </p:pic>
      <p:sp>
        <p:nvSpPr>
          <p:cNvPr id="5" name="Антимонопольная антиутопия">
            <a:extLst>
              <a:ext uri="{FF2B5EF4-FFF2-40B4-BE49-F238E27FC236}">
                <a16:creationId xmlns:a16="http://schemas.microsoft.com/office/drawing/2014/main" xmlns="" id="{8F035569-CCC8-1E4B-BE0B-AF43652038A3}"/>
              </a:ext>
            </a:extLst>
          </p:cNvPr>
          <p:cNvSpPr txBox="1"/>
          <p:nvPr/>
        </p:nvSpPr>
        <p:spPr>
          <a:xfrm>
            <a:off x="964103" y="1881474"/>
            <a:ext cx="2895118" cy="1091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/>
            <a:r>
              <a:rPr lang="ru-RU" sz="2800" b="1" dirty="0"/>
              <a:t>ИП Евгения Автономова</a:t>
            </a:r>
            <a:endParaRPr sz="2800" b="1" dirty="0"/>
          </a:p>
        </p:txBody>
      </p:sp>
      <p:sp>
        <p:nvSpPr>
          <p:cNvPr id="6" name="Антимонопольная антиутопия">
            <a:extLst>
              <a:ext uri="{FF2B5EF4-FFF2-40B4-BE49-F238E27FC236}">
                <a16:creationId xmlns:a16="http://schemas.microsoft.com/office/drawing/2014/main" xmlns="" id="{4CCF7DA6-BC0A-E54A-B8F1-F9D26BB828F5}"/>
              </a:ext>
            </a:extLst>
          </p:cNvPr>
          <p:cNvSpPr txBox="1"/>
          <p:nvPr/>
        </p:nvSpPr>
        <p:spPr>
          <a:xfrm>
            <a:off x="5285028" y="1881474"/>
            <a:ext cx="2895118" cy="1091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/>
            <a:r>
              <a:rPr lang="ru-RU" sz="2800" b="1" dirty="0"/>
              <a:t>ИП Иван</a:t>
            </a:r>
          </a:p>
          <a:p>
            <a:pPr algn="ctr"/>
            <a:r>
              <a:rPr lang="ru-RU" sz="2800" b="1" dirty="0" err="1"/>
              <a:t>Кошечкин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1869944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2C9FA24-8FE1-5A44-A374-A2B5AE81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88" y="893920"/>
            <a:ext cx="7098223" cy="50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09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C148010A-E26C-E947-88B6-43E26FD3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13" y="1675775"/>
            <a:ext cx="1524000" cy="20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5D88E8D-8D5E-604A-AB96-417C40E15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513" y="1675775"/>
            <a:ext cx="1372973" cy="2032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97DD82C-0BFA-1C4E-8405-C1F1DD27F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588" y="1675775"/>
            <a:ext cx="1517227" cy="2032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CD5C006C-2777-E44F-9F28-CBD9D09BB941}"/>
              </a:ext>
            </a:extLst>
          </p:cNvPr>
          <p:cNvSpPr/>
          <p:nvPr/>
        </p:nvSpPr>
        <p:spPr>
          <a:xfrm>
            <a:off x="621727" y="4526718"/>
            <a:ext cx="2055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</a:rPr>
              <a:t>Валерий </a:t>
            </a:r>
            <a:r>
              <a:rPr lang="ru-RU" b="1" dirty="0" err="1">
                <a:solidFill>
                  <a:srgbClr val="C00000"/>
                </a:solidFill>
              </a:rPr>
              <a:t>Гартунг</a:t>
            </a:r>
            <a:r>
              <a:rPr lang="ru-RU" b="1" dirty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ru-RU" sz="1400" i="1" dirty="0"/>
              <a:t>Справедливая Россия</a:t>
            </a:r>
            <a:endParaRPr lang="ru-RU" i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E7D2E8AB-B699-F441-867A-EAD07BDAF355}"/>
              </a:ext>
            </a:extLst>
          </p:cNvPr>
          <p:cNvSpPr/>
          <p:nvPr/>
        </p:nvSpPr>
        <p:spPr>
          <a:xfrm>
            <a:off x="3797589" y="4526715"/>
            <a:ext cx="15488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</a:rPr>
              <a:t>о. Димитрий </a:t>
            </a:r>
            <a:r>
              <a:rPr lang="ru-RU" b="1" dirty="0"/>
              <a:t/>
            </a:r>
            <a:br>
              <a:rPr lang="ru-RU" b="1" dirty="0"/>
            </a:br>
            <a:r>
              <a:rPr lang="ru-RU" sz="1400" i="1" dirty="0"/>
              <a:t>(Першин)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16C8D389-5332-3E44-B89E-574B9FE4D31D}"/>
              </a:ext>
            </a:extLst>
          </p:cNvPr>
          <p:cNvSpPr/>
          <p:nvPr/>
        </p:nvSpPr>
        <p:spPr>
          <a:xfrm>
            <a:off x="6536630" y="4526716"/>
            <a:ext cx="1915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</a:rPr>
              <a:t>Николай Иванов</a:t>
            </a:r>
          </a:p>
          <a:p>
            <a:pPr algn="ctr"/>
            <a:r>
              <a:rPr lang="ru-RU" sz="1400" i="1" dirty="0"/>
              <a:t>КПРФ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299569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2322045" y="5263414"/>
            <a:ext cx="4522211" cy="113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sz="3600" b="1" dirty="0">
                <a:solidFill>
                  <a:srgbClr val="C00000"/>
                </a:solidFill>
              </a:rPr>
              <a:t>Полина Еременко</a:t>
            </a:r>
          </a:p>
          <a:p>
            <a:pPr algn="ctr">
              <a:lnSpc>
                <a:spcPct val="100000"/>
              </a:lnSpc>
            </a:pPr>
            <a:r>
              <a:rPr lang="ru-RU" sz="1600" i="1" dirty="0">
                <a:solidFill>
                  <a:schemeClr val="tx1"/>
                </a:solidFill>
              </a:rPr>
              <a:t>самый влиятельный антимонопольный </a:t>
            </a:r>
            <a:br>
              <a:rPr lang="ru-RU" sz="1600" i="1" dirty="0">
                <a:solidFill>
                  <a:schemeClr val="tx1"/>
                </a:solidFill>
              </a:rPr>
            </a:br>
            <a:r>
              <a:rPr lang="ru-RU" sz="1600" i="1" dirty="0">
                <a:solidFill>
                  <a:schemeClr val="tx1"/>
                </a:solidFill>
              </a:rPr>
              <a:t>автор России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5FA91F17-E0E3-544A-BEAB-141660F32E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9929" y="833086"/>
            <a:ext cx="5604141" cy="37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045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0B1D9F54-D539-9149-891C-B01CA723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016000"/>
            <a:ext cx="8191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1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010956EF-20E2-274A-8DC4-12647D09395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8436" y="434899"/>
            <a:ext cx="4169429" cy="47727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2BFFD7D6-C596-A64C-92F7-7AFD5A219283}"/>
              </a:ext>
            </a:extLst>
          </p:cNvPr>
          <p:cNvSpPr/>
          <p:nvPr/>
        </p:nvSpPr>
        <p:spPr>
          <a:xfrm>
            <a:off x="1645491" y="5641842"/>
            <a:ext cx="58753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</a:rPr>
              <a:t>Дмитрий Медведев</a:t>
            </a:r>
          </a:p>
          <a:p>
            <a:pPr algn="ctr"/>
            <a:r>
              <a:rPr lang="ru-RU" sz="2000" i="1" dirty="0"/>
              <a:t>Председатель Правительства РФ (тогда и сейчас)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786943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396EA07-7987-6847-80E2-8FA0225495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80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4BE184C-5A6A-8D43-A2DB-BBEE6F9A740D}"/>
              </a:ext>
            </a:extLst>
          </p:cNvPr>
          <p:cNvSpPr/>
          <p:nvPr/>
        </p:nvSpPr>
        <p:spPr>
          <a:xfrm>
            <a:off x="574288" y="751344"/>
            <a:ext cx="79954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</a:rPr>
              <a:t>В. ПОЗНЕР: </a:t>
            </a:r>
            <a:r>
              <a:rPr lang="ru-RU" dirty="0">
                <a:solidFill>
                  <a:srgbClr val="333333"/>
                </a:solidFill>
              </a:rPr>
              <a:t>А тот же господин Новиков, о котором вы сказали хорошо…</a:t>
            </a:r>
          </a:p>
          <a:p>
            <a:endParaRPr lang="ru-RU" dirty="0">
              <a:solidFill>
                <a:srgbClr val="333333"/>
              </a:solidFill>
            </a:endParaRPr>
          </a:p>
          <a:p>
            <a:r>
              <a:rPr lang="ru-RU" b="1" dirty="0">
                <a:solidFill>
                  <a:srgbClr val="333333"/>
                </a:solidFill>
              </a:rPr>
              <a:t>И. АРТЕМЬЕВ: </a:t>
            </a:r>
            <a:r>
              <a:rPr lang="ru-RU" dirty="0">
                <a:solidFill>
                  <a:srgbClr val="333333"/>
                </a:solidFill>
              </a:rPr>
              <a:t>А он </a:t>
            </a:r>
            <a:r>
              <a:rPr lang="ru-RU" dirty="0" err="1">
                <a:solidFill>
                  <a:srgbClr val="333333"/>
                </a:solidFill>
              </a:rPr>
              <a:t>либертарианец</a:t>
            </a:r>
            <a:r>
              <a:rPr lang="ru-RU" dirty="0">
                <a:solidFill>
                  <a:srgbClr val="333333"/>
                </a:solidFill>
              </a:rPr>
              <a:t>. </a:t>
            </a:r>
            <a:r>
              <a:rPr lang="ru-RU" dirty="0" err="1">
                <a:solidFill>
                  <a:srgbClr val="333333"/>
                </a:solidFill>
              </a:rPr>
              <a:t>Либертарианцы</a:t>
            </a:r>
            <a:r>
              <a:rPr lang="ru-RU" dirty="0">
                <a:solidFill>
                  <a:srgbClr val="333333"/>
                </a:solidFill>
              </a:rPr>
              <a:t> – это представители такой общественной мысли и партии, которые отрицают антимонопольное законодательство вообще и очень любят крупные корпорации.</a:t>
            </a:r>
          </a:p>
          <a:p>
            <a:endParaRPr lang="ru-RU" dirty="0">
              <a:solidFill>
                <a:srgbClr val="333333"/>
              </a:solidFill>
            </a:endParaRPr>
          </a:p>
          <a:p>
            <a:r>
              <a:rPr lang="ru-RU" b="1" dirty="0">
                <a:solidFill>
                  <a:srgbClr val="333333"/>
                </a:solidFill>
              </a:rPr>
              <a:t>В. ПОЗНЕР: </a:t>
            </a:r>
            <a:r>
              <a:rPr lang="ru-RU" dirty="0">
                <a:solidFill>
                  <a:srgbClr val="333333"/>
                </a:solidFill>
              </a:rPr>
              <a:t>Да. Он говорит таким образом: “На данный момент наилучшее </a:t>
            </a:r>
            <a:br>
              <a:rPr lang="ru-RU" dirty="0">
                <a:solidFill>
                  <a:srgbClr val="333333"/>
                </a:solidFill>
              </a:rPr>
            </a:br>
            <a:r>
              <a:rPr lang="ru-RU" dirty="0">
                <a:solidFill>
                  <a:srgbClr val="333333"/>
                </a:solidFill>
              </a:rPr>
              <a:t>из имеющихся исследований – исследование американского экономиста </a:t>
            </a:r>
            <a:r>
              <a:rPr lang="ru-RU" dirty="0" err="1">
                <a:solidFill>
                  <a:srgbClr val="333333"/>
                </a:solidFill>
              </a:rPr>
              <a:t>Кейта</a:t>
            </a:r>
            <a:r>
              <a:rPr lang="ru-RU" dirty="0">
                <a:solidFill>
                  <a:srgbClr val="333333"/>
                </a:solidFill>
              </a:rPr>
              <a:t> Хилтона показывает, что строгость антимонопольных законов никоим образом не влияет на уровень цен. А это, собственно, то, во что верят </a:t>
            </a:r>
            <a:br>
              <a:rPr lang="ru-RU" dirty="0">
                <a:solidFill>
                  <a:srgbClr val="333333"/>
                </a:solidFill>
              </a:rPr>
            </a:br>
            <a:r>
              <a:rPr lang="ru-RU" dirty="0">
                <a:solidFill>
                  <a:srgbClr val="333333"/>
                </a:solidFill>
              </a:rPr>
              <a:t>и экономисты, и простые люди – что антимонопольные органы могут снизить уровень цен”. Что вы скажете в ответ на это? Во-первых, неправда это?</a:t>
            </a:r>
          </a:p>
          <a:p>
            <a:endParaRPr lang="ru-RU" dirty="0">
              <a:solidFill>
                <a:srgbClr val="333333"/>
              </a:solidFill>
            </a:endParaRPr>
          </a:p>
          <a:p>
            <a:r>
              <a:rPr lang="ru-RU" b="1" dirty="0">
                <a:solidFill>
                  <a:srgbClr val="333333"/>
                </a:solidFill>
              </a:rPr>
              <a:t>И. АРТЕМЬЕВ: </a:t>
            </a:r>
            <a:r>
              <a:rPr lang="ru-RU" dirty="0">
                <a:solidFill>
                  <a:srgbClr val="333333"/>
                </a:solidFill>
              </a:rPr>
              <a:t>Во-первых, это </a:t>
            </a:r>
            <a:r>
              <a:rPr lang="ru-RU" dirty="0" err="1">
                <a:solidFill>
                  <a:srgbClr val="333333"/>
                </a:solidFill>
              </a:rPr>
              <a:t>либертарианцы</a:t>
            </a:r>
            <a:r>
              <a:rPr lang="ru-RU" dirty="0">
                <a:solidFill>
                  <a:srgbClr val="333333"/>
                </a:solidFill>
              </a:rPr>
              <a:t>. </a:t>
            </a:r>
            <a:r>
              <a:rPr lang="ru-RU" dirty="0" err="1">
                <a:solidFill>
                  <a:srgbClr val="333333"/>
                </a:solidFill>
              </a:rPr>
              <a:t>Либертарианцы</a:t>
            </a:r>
            <a:r>
              <a:rPr lang="ru-RU" dirty="0">
                <a:solidFill>
                  <a:srgbClr val="333333"/>
                </a:solidFill>
              </a:rPr>
              <a:t> – это люди, которые убеждены в том, что прогресс осуществляют только крупные корпорации. Причем чем больше монополизм, тем больше они могут вкладывать. И чтобы ФАС не кусала никого за ногу и не мешала </a:t>
            </a:r>
            <a:br>
              <a:rPr lang="ru-RU" dirty="0">
                <a:solidFill>
                  <a:srgbClr val="333333"/>
                </a:solidFill>
              </a:rPr>
            </a:br>
            <a:r>
              <a:rPr lang="ru-RU" dirty="0">
                <a:solidFill>
                  <a:srgbClr val="333333"/>
                </a:solidFill>
              </a:rPr>
              <a:t>им заниматься привычным делом прогресса. Вы верите, что наш “Газпром” занимается привычным делом прогресса?</a:t>
            </a:r>
          </a:p>
        </p:txBody>
      </p:sp>
    </p:spTree>
    <p:extLst>
      <p:ext uri="{BB962C8B-B14F-4D97-AF65-F5344CB8AC3E}">
        <p14:creationId xmlns:p14="http://schemas.microsoft.com/office/powerpoint/2010/main" val="1737321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4BE184C-5A6A-8D43-A2DB-BBEE6F9A740D}"/>
              </a:ext>
            </a:extLst>
          </p:cNvPr>
          <p:cNvSpPr/>
          <p:nvPr/>
        </p:nvSpPr>
        <p:spPr>
          <a:xfrm>
            <a:off x="574288" y="751344"/>
            <a:ext cx="79954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В. ПОЗНЕР: А тот же господин Новиков, о котором вы сказали хорошо…</a:t>
            </a:r>
          </a:p>
          <a:p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И. АРТЕМЬЕВ: </a:t>
            </a:r>
            <a:r>
              <a:rPr lang="ru-RU" b="1" dirty="0">
                <a:solidFill>
                  <a:schemeClr val="accent1"/>
                </a:solidFill>
              </a:rPr>
              <a:t>А он </a:t>
            </a:r>
            <a:r>
              <a:rPr lang="ru-RU" b="1" dirty="0" err="1">
                <a:solidFill>
                  <a:schemeClr val="accent1"/>
                </a:solidFill>
              </a:rPr>
              <a:t>либертарианец</a:t>
            </a:r>
            <a:r>
              <a:rPr lang="ru-RU" b="1" dirty="0">
                <a:solidFill>
                  <a:schemeClr val="accent1"/>
                </a:solidFill>
              </a:rPr>
              <a:t>. </a:t>
            </a:r>
            <a:r>
              <a:rPr lang="ru-RU" b="1" dirty="0" err="1">
                <a:solidFill>
                  <a:schemeClr val="accent1"/>
                </a:solidFill>
              </a:rPr>
              <a:t>Либертарианцы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– это представители такой общественной мысли и партии, которые отрицают антимонопольное законодательство вообще и очень любят крупные корпорации.</a:t>
            </a:r>
          </a:p>
          <a:p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В. ПОЗНЕР: Да. Он говорит таким образом: “На данный момент наилучшее </a:t>
            </a:r>
            <a:b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из имеющихся исследований – исследование американского экономиста </a:t>
            </a:r>
            <a:r>
              <a:rPr lang="ru-RU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Кейта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Хилтона показывает, что строгость антимонопольных законов никоим образом не влияет на уровень цен. А это, собственно, то, во что верят </a:t>
            </a:r>
            <a:b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и экономисты, и простые люди – что антимонопольные органы могут снизить уровень цен”. Что вы скажете в ответ на это? Во-первых, неправда это?</a:t>
            </a:r>
          </a:p>
          <a:p>
            <a:endParaRPr lang="ru-RU" dirty="0">
              <a:solidFill>
                <a:srgbClr val="333333"/>
              </a:solidFill>
            </a:endParaRPr>
          </a:p>
          <a:p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И. АРТЕМЬЕВ: </a:t>
            </a:r>
            <a:r>
              <a:rPr lang="ru-RU" b="1" dirty="0">
                <a:solidFill>
                  <a:schemeClr val="accent1"/>
                </a:solidFill>
              </a:rPr>
              <a:t>Во-первых, это </a:t>
            </a:r>
            <a:r>
              <a:rPr lang="ru-RU" b="1" dirty="0" err="1">
                <a:solidFill>
                  <a:schemeClr val="accent1"/>
                </a:solidFill>
              </a:rPr>
              <a:t>либертарианцы</a:t>
            </a:r>
            <a:r>
              <a:rPr lang="ru-RU" b="1" dirty="0">
                <a:solidFill>
                  <a:schemeClr val="accent1"/>
                </a:solidFill>
              </a:rPr>
              <a:t>. </a:t>
            </a:r>
            <a:r>
              <a:rPr lang="ru-RU" b="1" dirty="0" err="1">
                <a:solidFill>
                  <a:schemeClr val="accent1"/>
                </a:solidFill>
              </a:rPr>
              <a:t>Либертарианцы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– это люди, которые убеждены в том, что прогресс осуществляют только крупные корпорации.</a:t>
            </a:r>
            <a:r>
              <a:rPr lang="ru-RU" dirty="0">
                <a:solidFill>
                  <a:srgbClr val="333333"/>
                </a:solidFill>
              </a:rPr>
              <a:t> 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Причем чем больше монополизм, тем больше они могут вкладывать. И чтобы ФАС не кусала никого за ногу и не мешала </a:t>
            </a:r>
            <a:b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им заниматься привычным делом прогресса. Вы верите, что наш “Газпром” занимается привычным делом прогресса?</a:t>
            </a:r>
          </a:p>
        </p:txBody>
      </p:sp>
    </p:spTree>
    <p:extLst>
      <p:ext uri="{BB962C8B-B14F-4D97-AF65-F5344CB8AC3E}">
        <p14:creationId xmlns:p14="http://schemas.microsoft.com/office/powerpoint/2010/main" val="266790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B4BE184C-5A6A-8D43-A2DB-BBEE6F9A740D}"/>
              </a:ext>
            </a:extLst>
          </p:cNvPr>
          <p:cNvSpPr/>
          <p:nvPr/>
        </p:nvSpPr>
        <p:spPr>
          <a:xfrm>
            <a:off x="574288" y="751344"/>
            <a:ext cx="79954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В. ПОЗНЕР: А тот же господин Новиков, о котором вы сказали хорошо…</a:t>
            </a:r>
          </a:p>
          <a:p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И. АРТЕМЬЕВ: </a:t>
            </a:r>
            <a:r>
              <a:rPr lang="ru-RU" dirty="0">
                <a:solidFill>
                  <a:schemeClr val="tx2"/>
                </a:solidFill>
              </a:rPr>
              <a:t>А он </a:t>
            </a:r>
            <a:r>
              <a:rPr lang="ru-RU" dirty="0" err="1">
                <a:solidFill>
                  <a:schemeClr val="tx2"/>
                </a:solidFill>
              </a:rPr>
              <a:t>либертарианец</a:t>
            </a:r>
            <a:r>
              <a:rPr lang="ru-RU" dirty="0">
                <a:solidFill>
                  <a:schemeClr val="tx2"/>
                </a:solidFill>
              </a:rPr>
              <a:t>. </a:t>
            </a:r>
            <a:r>
              <a:rPr lang="ru-RU" b="1" dirty="0" err="1">
                <a:solidFill>
                  <a:schemeClr val="accent1"/>
                </a:solidFill>
              </a:rPr>
              <a:t>Либертарианцы</a:t>
            </a:r>
            <a:r>
              <a:rPr lang="ru-RU" b="1" dirty="0">
                <a:solidFill>
                  <a:schemeClr val="accent1"/>
                </a:solidFill>
              </a:rPr>
              <a:t> – это представители такой общественной мысли и партии, которые отрицают антимонопольное законодательство вообще и очень любят крупные корпорации.</a:t>
            </a:r>
          </a:p>
          <a:p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В. ПОЗНЕР: Да. Он говорит таким образом: “На данный момент наилучшее </a:t>
            </a:r>
            <a:b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из имеющихся исследований – исследование американского экономиста </a:t>
            </a:r>
            <a:r>
              <a:rPr lang="ru-RU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Кейта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Хилтона показывает, что строгость антимонопольных законов никоим образом не влияет на уровень цен. А это, собственно, то, во что верят </a:t>
            </a:r>
            <a:b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и экономисты, и простые люди – что антимонопольные органы могут снизить уровень цен”. Что вы скажете в ответ на это? Во-первых, неправда это?</a:t>
            </a:r>
          </a:p>
          <a:p>
            <a:endParaRPr lang="ru-RU" dirty="0">
              <a:solidFill>
                <a:srgbClr val="333333"/>
              </a:solidFill>
            </a:endParaRPr>
          </a:p>
          <a:p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И. АРТЕМЬЕВ: </a:t>
            </a:r>
            <a:r>
              <a:rPr lang="ru-RU" dirty="0">
                <a:solidFill>
                  <a:schemeClr val="tx2"/>
                </a:solidFill>
              </a:rPr>
              <a:t>Во-первых, это </a:t>
            </a:r>
            <a:r>
              <a:rPr lang="ru-RU" dirty="0" err="1">
                <a:solidFill>
                  <a:schemeClr val="tx2"/>
                </a:solidFill>
              </a:rPr>
              <a:t>либертарианцы</a:t>
            </a:r>
            <a:r>
              <a:rPr lang="ru-RU" dirty="0">
                <a:solidFill>
                  <a:schemeClr val="tx2"/>
                </a:solidFill>
              </a:rPr>
              <a:t>. </a:t>
            </a:r>
            <a:r>
              <a:rPr lang="ru-RU" b="1" dirty="0" err="1">
                <a:solidFill>
                  <a:schemeClr val="accent1"/>
                </a:solidFill>
              </a:rPr>
              <a:t>Либертарианцы</a:t>
            </a:r>
            <a:r>
              <a:rPr lang="ru-RU" b="1" dirty="0">
                <a:solidFill>
                  <a:schemeClr val="accent1"/>
                </a:solidFill>
              </a:rPr>
              <a:t> – это люди, которые убеждены в том, что прогресс осуществляют только крупные корпорации.</a:t>
            </a:r>
            <a:r>
              <a:rPr lang="ru-RU" dirty="0">
                <a:solidFill>
                  <a:srgbClr val="333333"/>
                </a:solidFill>
              </a:rPr>
              <a:t> </a:t>
            </a: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Причем чем больше монополизм, тем больше они могут вкладывать. И чтобы ФАС не кусала никого за ногу и не мешала </a:t>
            </a:r>
            <a:b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им заниматься привычным делом прогресса. Вы верите, что наш “Газпром” занимается привычным делом прогресса?</a:t>
            </a:r>
          </a:p>
        </p:txBody>
      </p:sp>
    </p:spTree>
    <p:extLst>
      <p:ext uri="{BB962C8B-B14F-4D97-AF65-F5344CB8AC3E}">
        <p14:creationId xmlns:p14="http://schemas.microsoft.com/office/powerpoint/2010/main" val="3263318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1E0921E1-1B43-D247-B786-9403EBD26A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73" y="0"/>
            <a:ext cx="8638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353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Антимонопольная антиутопия">
            <a:extLst>
              <a:ext uri="{FF2B5EF4-FFF2-40B4-BE49-F238E27FC236}">
                <a16:creationId xmlns:a16="http://schemas.microsoft.com/office/drawing/2014/main" xmlns="" id="{A4230CD6-242F-C248-AEBE-0891D8A31D39}"/>
              </a:ext>
            </a:extLst>
          </p:cNvPr>
          <p:cNvSpPr txBox="1"/>
          <p:nvPr/>
        </p:nvSpPr>
        <p:spPr>
          <a:xfrm>
            <a:off x="1327306" y="935559"/>
            <a:ext cx="2168217" cy="1877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sz="8000" b="1" dirty="0">
                <a:solidFill>
                  <a:schemeClr val="accent1"/>
                </a:solidFill>
              </a:rPr>
              <a:t>3197</a:t>
            </a:r>
          </a:p>
          <a:p>
            <a:pPr algn="ctr">
              <a:lnSpc>
                <a:spcPct val="100000"/>
              </a:lnSpc>
            </a:pPr>
            <a:r>
              <a:rPr lang="ru-RU" sz="1800" b="1" dirty="0">
                <a:solidFill>
                  <a:schemeClr val="tx1"/>
                </a:solidFill>
              </a:rPr>
              <a:t>проведенных </a:t>
            </a:r>
            <a:br>
              <a:rPr lang="ru-RU" sz="1800" b="1" dirty="0">
                <a:solidFill>
                  <a:schemeClr val="tx1"/>
                </a:solidFill>
              </a:rPr>
            </a:br>
            <a:r>
              <a:rPr lang="ru-RU" sz="1800" b="1" dirty="0">
                <a:solidFill>
                  <a:schemeClr val="tx1"/>
                </a:solidFill>
              </a:rPr>
              <a:t>расследований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6" name="Антимонопольная антиутопия">
            <a:extLst>
              <a:ext uri="{FF2B5EF4-FFF2-40B4-BE49-F238E27FC236}">
                <a16:creationId xmlns:a16="http://schemas.microsoft.com/office/drawing/2014/main" xmlns="" id="{730702AA-2BA2-A84F-A804-71E4C6618D06}"/>
              </a:ext>
            </a:extLst>
          </p:cNvPr>
          <p:cNvSpPr txBox="1"/>
          <p:nvPr/>
        </p:nvSpPr>
        <p:spPr>
          <a:xfrm>
            <a:off x="1013116" y="3304759"/>
            <a:ext cx="2796595" cy="1877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sz="8000" b="1" dirty="0">
                <a:solidFill>
                  <a:schemeClr val="accent1"/>
                </a:solidFill>
              </a:rPr>
              <a:t>569</a:t>
            </a:r>
            <a:endParaRPr lang="en-US" sz="8000" b="1" dirty="0">
              <a:solidFill>
                <a:schemeClr val="accent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ru-RU" sz="1800" b="1" dirty="0">
                <a:solidFill>
                  <a:schemeClr val="tx1"/>
                </a:solidFill>
              </a:rPr>
              <a:t>дел против компаний </a:t>
            </a:r>
            <a:br>
              <a:rPr lang="ru-RU" sz="1800" b="1" dirty="0">
                <a:solidFill>
                  <a:schemeClr val="tx1"/>
                </a:solidFill>
              </a:rPr>
            </a:br>
            <a:r>
              <a:rPr lang="ru-RU" sz="1800" b="1" dirty="0">
                <a:solidFill>
                  <a:schemeClr val="tx1"/>
                </a:solidFill>
              </a:rPr>
              <a:t>с оборотом менее 400 млн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6A8B1D48-3AAC-3843-A681-DBC1265347AA}"/>
              </a:ext>
            </a:extLst>
          </p:cNvPr>
          <p:cNvSpPr/>
          <p:nvPr/>
        </p:nvSpPr>
        <p:spPr>
          <a:xfrm>
            <a:off x="2088247" y="59410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2011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36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F48F09C0-A085-3C48-ABD1-9E91D90FE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1522" cy="51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58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Антимонопольная антиутопия">
            <a:extLst>
              <a:ext uri="{FF2B5EF4-FFF2-40B4-BE49-F238E27FC236}">
                <a16:creationId xmlns:a16="http://schemas.microsoft.com/office/drawing/2014/main" xmlns="" id="{A4230CD6-242F-C248-AEBE-0891D8A31D39}"/>
              </a:ext>
            </a:extLst>
          </p:cNvPr>
          <p:cNvSpPr txBox="1"/>
          <p:nvPr/>
        </p:nvSpPr>
        <p:spPr>
          <a:xfrm>
            <a:off x="1327306" y="935559"/>
            <a:ext cx="2168217" cy="1877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sz="8000" b="1" dirty="0">
                <a:solidFill>
                  <a:schemeClr val="accent1"/>
                </a:solidFill>
              </a:rPr>
              <a:t>3197</a:t>
            </a:r>
          </a:p>
          <a:p>
            <a:pPr algn="ctr">
              <a:lnSpc>
                <a:spcPct val="100000"/>
              </a:lnSpc>
            </a:pPr>
            <a:r>
              <a:rPr lang="ru-RU" sz="1800" b="1" dirty="0">
                <a:solidFill>
                  <a:schemeClr val="tx1"/>
                </a:solidFill>
              </a:rPr>
              <a:t>проведенных </a:t>
            </a:r>
            <a:br>
              <a:rPr lang="ru-RU" sz="1800" b="1" dirty="0">
                <a:solidFill>
                  <a:schemeClr val="tx1"/>
                </a:solidFill>
              </a:rPr>
            </a:br>
            <a:r>
              <a:rPr lang="ru-RU" sz="1800" b="1" dirty="0">
                <a:solidFill>
                  <a:schemeClr val="tx1"/>
                </a:solidFill>
              </a:rPr>
              <a:t>расследований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6" name="Антимонопольная антиутопия">
            <a:extLst>
              <a:ext uri="{FF2B5EF4-FFF2-40B4-BE49-F238E27FC236}">
                <a16:creationId xmlns:a16="http://schemas.microsoft.com/office/drawing/2014/main" xmlns="" id="{730702AA-2BA2-A84F-A804-71E4C6618D06}"/>
              </a:ext>
            </a:extLst>
          </p:cNvPr>
          <p:cNvSpPr txBox="1"/>
          <p:nvPr/>
        </p:nvSpPr>
        <p:spPr>
          <a:xfrm>
            <a:off x="867244" y="3304759"/>
            <a:ext cx="3088342" cy="1877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sz="8000" b="1" dirty="0">
                <a:solidFill>
                  <a:schemeClr val="accent1"/>
                </a:solidFill>
              </a:rPr>
              <a:t>569</a:t>
            </a:r>
            <a:endParaRPr lang="en-US" sz="8000" b="1" dirty="0">
              <a:solidFill>
                <a:schemeClr val="accent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ru-RU" sz="1800" b="1" dirty="0" smtClean="0">
                <a:solidFill>
                  <a:schemeClr val="tx1"/>
                </a:solidFill>
              </a:rPr>
              <a:t>Дел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ru-RU" sz="1800" b="1" dirty="0" smtClean="0">
                <a:solidFill>
                  <a:schemeClr val="tx1"/>
                </a:solidFill>
              </a:rPr>
              <a:t>в суде </a:t>
            </a:r>
            <a:r>
              <a:rPr lang="ru-RU" sz="1800" b="1" dirty="0">
                <a:solidFill>
                  <a:schemeClr val="tx1"/>
                </a:solidFill>
              </a:rPr>
              <a:t>против компаний </a:t>
            </a:r>
            <a:br>
              <a:rPr lang="ru-RU" sz="1800" b="1" dirty="0">
                <a:solidFill>
                  <a:schemeClr val="tx1"/>
                </a:solidFill>
              </a:rPr>
            </a:br>
            <a:r>
              <a:rPr lang="ru-RU" sz="1800" b="1" dirty="0">
                <a:solidFill>
                  <a:schemeClr val="tx1"/>
                </a:solidFill>
              </a:rPr>
              <a:t>с оборотом менее 400 млн</a:t>
            </a:r>
          </a:p>
        </p:txBody>
      </p:sp>
      <p:sp>
        <p:nvSpPr>
          <p:cNvPr id="8" name="Антимонопольная антиутопия">
            <a:extLst>
              <a:ext uri="{FF2B5EF4-FFF2-40B4-BE49-F238E27FC236}">
                <a16:creationId xmlns:a16="http://schemas.microsoft.com/office/drawing/2014/main" xmlns="" id="{8FB2121B-49E4-214F-ACCE-B71AF34F4246}"/>
              </a:ext>
            </a:extLst>
          </p:cNvPr>
          <p:cNvSpPr txBox="1"/>
          <p:nvPr/>
        </p:nvSpPr>
        <p:spPr>
          <a:xfrm>
            <a:off x="5647148" y="935817"/>
            <a:ext cx="2171424" cy="1877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en-US" sz="8000" b="1" dirty="0">
                <a:solidFill>
                  <a:schemeClr val="accent5"/>
                </a:solidFill>
              </a:rPr>
              <a:t>1340</a:t>
            </a:r>
            <a:endParaRPr lang="ru-RU" sz="8000" b="1" dirty="0">
              <a:solidFill>
                <a:schemeClr val="accent5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ru-RU" sz="1800" b="1" dirty="0">
                <a:solidFill>
                  <a:schemeClr val="tx1"/>
                </a:solidFill>
              </a:rPr>
              <a:t>проведенных </a:t>
            </a:r>
            <a:br>
              <a:rPr lang="ru-RU" sz="1800" b="1" dirty="0">
                <a:solidFill>
                  <a:schemeClr val="tx1"/>
                </a:solidFill>
              </a:rPr>
            </a:br>
            <a:r>
              <a:rPr lang="ru-RU" sz="1800" b="1" dirty="0">
                <a:solidFill>
                  <a:schemeClr val="tx1"/>
                </a:solidFill>
              </a:rPr>
              <a:t>расследований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9" name="Антимонопольная антиутопия">
            <a:extLst>
              <a:ext uri="{FF2B5EF4-FFF2-40B4-BE49-F238E27FC236}">
                <a16:creationId xmlns:a16="http://schemas.microsoft.com/office/drawing/2014/main" xmlns="" id="{B9B6BB73-0E55-D642-B658-975B71FD46E5}"/>
              </a:ext>
            </a:extLst>
          </p:cNvPr>
          <p:cNvSpPr txBox="1"/>
          <p:nvPr/>
        </p:nvSpPr>
        <p:spPr>
          <a:xfrm>
            <a:off x="5210330" y="3304759"/>
            <a:ext cx="3045060" cy="1877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en-US" sz="8000" b="1" dirty="0">
                <a:solidFill>
                  <a:schemeClr val="accent5"/>
                </a:solidFill>
              </a:rPr>
              <a:t>296</a:t>
            </a:r>
          </a:p>
          <a:p>
            <a:pPr algn="ctr">
              <a:lnSpc>
                <a:spcPct val="100000"/>
              </a:lnSpc>
            </a:pPr>
            <a:r>
              <a:rPr lang="ru-RU" sz="1800" b="1" dirty="0">
                <a:solidFill>
                  <a:schemeClr val="tx1"/>
                </a:solidFill>
              </a:rPr>
              <a:t>дел </a:t>
            </a:r>
            <a:r>
              <a:rPr lang="ru-RU" sz="1800" b="1" dirty="0" smtClean="0">
                <a:solidFill>
                  <a:schemeClr val="tx1"/>
                </a:solidFill>
              </a:rPr>
              <a:t>в суде против </a:t>
            </a:r>
            <a:r>
              <a:rPr lang="ru-RU" sz="1800" b="1" dirty="0">
                <a:solidFill>
                  <a:schemeClr val="tx1"/>
                </a:solidFill>
              </a:rPr>
              <a:t>компаний </a:t>
            </a:r>
            <a:br>
              <a:rPr lang="ru-RU" sz="1800" b="1" dirty="0">
                <a:solidFill>
                  <a:schemeClr val="tx1"/>
                </a:solidFill>
              </a:rPr>
            </a:br>
            <a:r>
              <a:rPr lang="ru-RU" sz="1800" b="1" dirty="0">
                <a:solidFill>
                  <a:schemeClr val="tx1"/>
                </a:solidFill>
              </a:rPr>
              <a:t>с оборотом менее 400 млн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6A8B1D48-3AAC-3843-A681-DBC1265347AA}"/>
              </a:ext>
            </a:extLst>
          </p:cNvPr>
          <p:cNvSpPr/>
          <p:nvPr/>
        </p:nvSpPr>
        <p:spPr>
          <a:xfrm>
            <a:off x="2088247" y="59410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2011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E3AED8E7-1534-1041-9866-CD0B55D8EE03}"/>
              </a:ext>
            </a:extLst>
          </p:cNvPr>
          <p:cNvSpPr/>
          <p:nvPr/>
        </p:nvSpPr>
        <p:spPr>
          <a:xfrm>
            <a:off x="6409693" y="5941039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2016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530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1270038" y="2781141"/>
            <a:ext cx="6524663" cy="89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b="1" dirty="0">
                <a:solidFill>
                  <a:schemeClr val="accent1"/>
                </a:solidFill>
              </a:rPr>
              <a:t>Победа?</a:t>
            </a:r>
            <a:endParaRPr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01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008C4404-DF5F-AC41-8EA9-770DB3480E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9603"/>
            <a:ext cx="9144000" cy="64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88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D349076A-0F50-DA49-BCA3-89C4F04E22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0480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2587003" y="2118773"/>
            <a:ext cx="3969994" cy="193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sz="6000" b="1" dirty="0">
                <a:solidFill>
                  <a:schemeClr val="accent1"/>
                </a:solidFill>
              </a:rPr>
              <a:t>Изменения</a:t>
            </a:r>
          </a:p>
          <a:p>
            <a:pPr algn="ctr">
              <a:lnSpc>
                <a:spcPct val="100000"/>
              </a:lnSpc>
            </a:pPr>
            <a:r>
              <a:rPr lang="ru-RU" sz="6000" b="1" dirty="0">
                <a:solidFill>
                  <a:schemeClr val="accent1"/>
                </a:solidFill>
              </a:rPr>
              <a:t>возможны</a:t>
            </a:r>
          </a:p>
        </p:txBody>
      </p:sp>
    </p:spTree>
    <p:extLst>
      <p:ext uri="{BB962C8B-B14F-4D97-AF65-F5344CB8AC3E}">
        <p14:creationId xmlns:p14="http://schemas.microsoft.com/office/powerpoint/2010/main" val="51197559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1320819" y="2335092"/>
            <a:ext cx="6524663" cy="1446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sz="8800" b="1" dirty="0">
                <a:solidFill>
                  <a:schemeClr val="accent1"/>
                </a:solidFill>
              </a:rPr>
              <a:t>Как?</a:t>
            </a:r>
            <a:endParaRPr sz="8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1680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1225435" y="1014803"/>
            <a:ext cx="6919723" cy="920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ru-RU" sz="4000" b="1" dirty="0"/>
              <a:t>Узкий фокус</a:t>
            </a:r>
          </a:p>
        </p:txBody>
      </p:sp>
    </p:spTree>
    <p:extLst>
      <p:ext uri="{BB962C8B-B14F-4D97-AF65-F5344CB8AC3E}">
        <p14:creationId xmlns:p14="http://schemas.microsoft.com/office/powerpoint/2010/main" val="325791872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95B3BE0-0564-4849-9165-0BC9B665494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9996" y="5702408"/>
            <a:ext cx="749525" cy="4330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BF292788-867B-EA4F-B012-D23C407AE4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6622" y="4694573"/>
            <a:ext cx="666245" cy="4297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B2662B9A-EE46-8149-8C28-95174062BD5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1859" y="5658672"/>
            <a:ext cx="499683" cy="4963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E675C6B-D8AF-EB4F-8CCC-E3D874FFBCC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1859" y="4600829"/>
            <a:ext cx="469703" cy="6262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B60C2ACD-9416-F847-956B-0B98FA38AEC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1051" y="5547900"/>
            <a:ext cx="749525" cy="5596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61D685A2-D617-E940-97AE-881DC9B9C56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9927" y="4635806"/>
            <a:ext cx="499684" cy="5130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AB07DACF-6D3E-2143-B7A6-FC44AAE4F68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9580" y="5621997"/>
            <a:ext cx="499684" cy="5429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C2973621-6CA7-5644-8232-3F88A54ED5B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2159" y="4635806"/>
            <a:ext cx="499683" cy="52633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C00DABB9-3814-0141-9CF0-26661068176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8242" y="5637019"/>
            <a:ext cx="499683" cy="53965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3858AF4A-443A-DF43-8B65-32C795307747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4390" y="4600829"/>
            <a:ext cx="499684" cy="59628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D943DD18-5C47-464C-83AA-54898BFD73DF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122" y="5702979"/>
            <a:ext cx="333122" cy="62960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5FB8D7D8-2EAA-414E-97CF-A89C68D2215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0758" y="5676987"/>
            <a:ext cx="499684" cy="54632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9CEA3508-7B16-8E4C-BA86-3B8499CA476E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6399" y="4674116"/>
            <a:ext cx="499683" cy="52300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D75DF2A3-2085-7944-B3AA-5FCBC673C3F1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482" y="4700766"/>
            <a:ext cx="416403" cy="49635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730DA5DA-A75A-6448-867E-FAE6645CDE94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0922" y="3667531"/>
            <a:ext cx="532996" cy="53632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55944C7E-0E28-2F46-B0A3-51193361EDB4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4519" y="3692349"/>
            <a:ext cx="476365" cy="55964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808CA0AC-65FF-BA40-9A9D-CCA6D1EB9901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3640" y="3737381"/>
            <a:ext cx="499684" cy="56297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8B99C171-1991-BE4E-880C-6FEE417D9750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3474" y="3672361"/>
            <a:ext cx="499684" cy="54632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66CAC59-803A-0941-8C8C-D0AFD6B18BFC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8675" y="3692349"/>
            <a:ext cx="499683" cy="55298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304FD22A-F728-4D4D-A289-88445621A87E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0759" y="3692349"/>
            <a:ext cx="499683" cy="52633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58BAE49A-3AAD-4C46-A8A3-E2AEDE60E53E}"/>
              </a:ext>
            </a:extLst>
          </p:cNvPr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843" y="3672362"/>
            <a:ext cx="499683" cy="566308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838AD3DD-1B87-F041-8907-887FB233217F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843" y="2670266"/>
            <a:ext cx="499684" cy="54632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FA769CA5-6303-3D4F-8FCD-06F196683B3A}"/>
              </a:ext>
            </a:extLst>
          </p:cNvPr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3917" y="2680741"/>
            <a:ext cx="499683" cy="56630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848C8D88-18D3-884C-BD01-39019C35E6CA}"/>
              </a:ext>
            </a:extLst>
          </p:cNvPr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7579" y="2685007"/>
            <a:ext cx="499683" cy="54965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EB9F8267-4BCE-C04C-AA2D-76F42CEFF1B9}"/>
              </a:ext>
            </a:extLst>
          </p:cNvPr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0432" y="2707913"/>
            <a:ext cx="499683" cy="56630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3A3EC2E7-65DE-7049-AC6D-C40E3FBE55A4}"/>
              </a:ext>
            </a:extLst>
          </p:cNvPr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3359" y="1617833"/>
            <a:ext cx="499683" cy="566308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7BFF439C-242A-AD49-B948-CE90676E8228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201" y="2673983"/>
            <a:ext cx="499684" cy="532996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F613B544-47A7-2549-AA44-6959F39EBAB9}"/>
              </a:ext>
            </a:extLst>
          </p:cNvPr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3628" y="2705125"/>
            <a:ext cx="459708" cy="50967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444036CC-6600-E345-9D1F-23AE5ED624B4}"/>
              </a:ext>
            </a:extLst>
          </p:cNvPr>
          <p:cNvPicPr>
            <a:picLocks noChangeAspect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1786" y="1697782"/>
            <a:ext cx="333123" cy="40641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xmlns="" id="{AD86EB0A-24DA-4147-B838-8F997E38A4B8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2158" y="2709991"/>
            <a:ext cx="499684" cy="49968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xmlns="" id="{2AA24425-B663-E941-AD65-381612CB7888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7580" y="1607839"/>
            <a:ext cx="499684" cy="586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xmlns="" id="{95AE19BA-BD76-FE48-9B60-F75BE10DCD3A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3653" y="1646219"/>
            <a:ext cx="499683" cy="536327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xmlns="" id="{68F183F9-7A93-3F49-80B5-B34AD06F3612}"/>
              </a:ext>
            </a:extLst>
          </p:cNvPr>
          <p:cNvPicPr>
            <a:picLocks noChangeAspect="1"/>
          </p:cNvPicPr>
          <p:nvPr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7580" y="616818"/>
            <a:ext cx="499683" cy="58296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xmlns="" id="{4AE82F5F-57A4-C149-849B-349A174A4FAD}"/>
              </a:ext>
            </a:extLst>
          </p:cNvPr>
          <p:cNvPicPr>
            <a:picLocks noChangeAspect="1"/>
          </p:cNvPicPr>
          <p:nvPr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21" y="628942"/>
            <a:ext cx="499684" cy="57297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xmlns="" id="{E513C052-BEA7-9F48-980A-638FF224A252}"/>
              </a:ext>
            </a:extLst>
          </p:cNvPr>
          <p:cNvPicPr>
            <a:picLocks noChangeAspect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201" y="616818"/>
            <a:ext cx="499683" cy="549652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xmlns="" id="{94DE60DC-3875-D446-95D9-F73950656A11}"/>
              </a:ext>
            </a:extLst>
          </p:cNvPr>
          <p:cNvPicPr>
            <a:picLocks noChangeAspect="1"/>
          </p:cNvPicPr>
          <p:nvPr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3918" y="1646219"/>
            <a:ext cx="499683" cy="552983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xmlns="" id="{CA73058F-D1A8-4E4A-8F6D-3E6348DEFA0D}"/>
              </a:ext>
            </a:extLst>
          </p:cNvPr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3586" y="665587"/>
            <a:ext cx="749524" cy="42639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7AFB6731-0350-7247-8953-D79241E87CA2}"/>
              </a:ext>
            </a:extLst>
          </p:cNvPr>
          <p:cNvPicPr>
            <a:picLocks noChangeAspect="1"/>
          </p:cNvPicPr>
          <p:nvPr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6279" y="1619430"/>
            <a:ext cx="749525" cy="51967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7650FD2E-CBCA-5249-A6A4-FED2592B2877}"/>
              </a:ext>
            </a:extLst>
          </p:cNvPr>
          <p:cNvPicPr>
            <a:picLocks noChangeAspect="1"/>
          </p:cNvPicPr>
          <p:nvPr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844" y="1664839"/>
            <a:ext cx="499683" cy="549652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6D272A63-37E0-1049-9027-BDFA6A76C2D2}"/>
              </a:ext>
            </a:extLst>
          </p:cNvPr>
          <p:cNvPicPr>
            <a:picLocks noChangeAspect="1"/>
          </p:cNvPicPr>
          <p:nvPr/>
        </p:nvPicPr>
        <p:blipFill>
          <a:blip r:embed="rId4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4994" y="665587"/>
            <a:ext cx="396415" cy="499683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49DA4FE6-B998-6745-822D-8AF67A6A8168}"/>
              </a:ext>
            </a:extLst>
          </p:cNvPr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0594" y="670638"/>
            <a:ext cx="526333" cy="499683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A4F582B0-09A3-8C44-9F2B-02804078BD69}"/>
              </a:ext>
            </a:extLst>
          </p:cNvPr>
          <p:cNvPicPr>
            <a:picLocks noChangeAspect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843" y="655463"/>
            <a:ext cx="499684" cy="57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9198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1225435" y="1014803"/>
            <a:ext cx="6919723" cy="1843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ru-RU" sz="4000" b="1" dirty="0">
                <a:solidFill>
                  <a:schemeClr val="tx2"/>
                </a:solidFill>
              </a:rPr>
              <a:t>Узкий фокус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ru-RU" sz="4000" b="1" dirty="0"/>
              <a:t>Изучить происходящее</a:t>
            </a:r>
          </a:p>
        </p:txBody>
      </p:sp>
    </p:spTree>
    <p:extLst>
      <p:ext uri="{BB962C8B-B14F-4D97-AF65-F5344CB8AC3E}">
        <p14:creationId xmlns:p14="http://schemas.microsoft.com/office/powerpoint/2010/main" val="148405915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E6D7489-6153-D24C-BC4B-70C87095ED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4040"/>
            <a:ext cx="9144000" cy="570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745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B4AB9D85-C370-F044-900C-2EECE7B597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34291"/>
            <a:ext cx="9144000" cy="6926581"/>
          </a:xfrm>
          <a:prstGeom prst="rect">
            <a:avLst/>
          </a:prstGeom>
        </p:spPr>
      </p:pic>
      <p:sp>
        <p:nvSpPr>
          <p:cNvPr id="4" name="Антимонопольная антиутопия">
            <a:extLst>
              <a:ext uri="{FF2B5EF4-FFF2-40B4-BE49-F238E27FC236}">
                <a16:creationId xmlns:a16="http://schemas.microsoft.com/office/drawing/2014/main" xmlns="" id="{2F2E0075-95D0-0445-A15A-5D9413F27ED1}"/>
              </a:ext>
            </a:extLst>
          </p:cNvPr>
          <p:cNvSpPr txBox="1"/>
          <p:nvPr/>
        </p:nvSpPr>
        <p:spPr>
          <a:xfrm>
            <a:off x="4460488" y="495144"/>
            <a:ext cx="4572000" cy="850678"/>
          </a:xfrm>
          <a:prstGeom prst="rect">
            <a:avLst/>
          </a:prstGeom>
          <a:solidFill>
            <a:schemeClr val="tx1">
              <a:alpha val="7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/>
            <a:r>
              <a:rPr lang="ru-RU" sz="4400" b="1" dirty="0">
                <a:solidFill>
                  <a:schemeClr val="bg1"/>
                </a:solidFill>
              </a:rPr>
              <a:t>Тёмные времена</a:t>
            </a:r>
            <a:endParaRPr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61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1225435" y="1014803"/>
            <a:ext cx="6919723" cy="2766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ru-RU" sz="4000" b="1" dirty="0">
                <a:solidFill>
                  <a:schemeClr val="tx2"/>
                </a:solidFill>
              </a:rPr>
              <a:t>Узкий фокус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ru-RU" sz="4000" b="1" dirty="0">
                <a:solidFill>
                  <a:schemeClr val="tx2"/>
                </a:solidFill>
              </a:rPr>
              <a:t>Изучить происходящее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ru-RU" sz="4000" b="1" dirty="0"/>
              <a:t>Переговоры</a:t>
            </a:r>
          </a:p>
        </p:txBody>
      </p:sp>
    </p:spTree>
    <p:extLst>
      <p:ext uri="{BB962C8B-B14F-4D97-AF65-F5344CB8AC3E}">
        <p14:creationId xmlns:p14="http://schemas.microsoft.com/office/powerpoint/2010/main" val="300934238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3039860" y="2661213"/>
            <a:ext cx="3064296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sz="6000" b="1" dirty="0">
                <a:solidFill>
                  <a:schemeClr val="accent1"/>
                </a:solidFill>
              </a:rPr>
              <a:t>А</a:t>
            </a:r>
            <a:r>
              <a:rPr lang="en-US" sz="6000" b="1" dirty="0">
                <a:solidFill>
                  <a:schemeClr val="accent1"/>
                </a:solidFill>
              </a:rPr>
              <a:t> </a:t>
            </a:r>
            <a:r>
              <a:rPr lang="ru-RU" sz="6000" b="1" dirty="0">
                <a:solidFill>
                  <a:schemeClr val="accent1"/>
                </a:solidFill>
              </a:rPr>
              <a:t>вдруг?</a:t>
            </a:r>
          </a:p>
        </p:txBody>
      </p:sp>
    </p:spTree>
    <p:extLst>
      <p:ext uri="{BB962C8B-B14F-4D97-AF65-F5344CB8AC3E}">
        <p14:creationId xmlns:p14="http://schemas.microsoft.com/office/powerpoint/2010/main" val="207437921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1225435" y="1014803"/>
            <a:ext cx="6919723" cy="369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ru-RU" sz="4000" b="1" dirty="0">
                <a:solidFill>
                  <a:schemeClr val="tx2"/>
                </a:solidFill>
              </a:rPr>
              <a:t>Узкий фокус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ru-RU" sz="4000" b="1" dirty="0">
                <a:solidFill>
                  <a:schemeClr val="tx2"/>
                </a:solidFill>
              </a:rPr>
              <a:t>Изучить происходящее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ru-RU" sz="4000" b="1" dirty="0">
                <a:solidFill>
                  <a:schemeClr val="tx2"/>
                </a:solidFill>
              </a:rPr>
              <a:t>Переговоры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ru-RU" sz="4000" b="1" dirty="0"/>
              <a:t>Союзники и резонанс</a:t>
            </a:r>
          </a:p>
        </p:txBody>
      </p:sp>
    </p:spTree>
    <p:extLst>
      <p:ext uri="{BB962C8B-B14F-4D97-AF65-F5344CB8AC3E}">
        <p14:creationId xmlns:p14="http://schemas.microsoft.com/office/powerpoint/2010/main" val="310766612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17C0590B-6BE1-E441-9024-2716C38A22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7076"/>
            <a:ext cx="9144000" cy="62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6095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010956EF-20E2-274A-8DC4-12647D09395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8436" y="434899"/>
            <a:ext cx="4169429" cy="47727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2BFFD7D6-C596-A64C-92F7-7AFD5A219283}"/>
              </a:ext>
            </a:extLst>
          </p:cNvPr>
          <p:cNvSpPr/>
          <p:nvPr/>
        </p:nvSpPr>
        <p:spPr>
          <a:xfrm>
            <a:off x="1645491" y="5641842"/>
            <a:ext cx="58753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</a:rPr>
              <a:t>Дмитрий Медведев</a:t>
            </a:r>
          </a:p>
          <a:p>
            <a:pPr algn="ctr"/>
            <a:r>
              <a:rPr lang="ru-RU" sz="2000" i="1" dirty="0"/>
              <a:t>Председатель Правительства РФ (тогда и сейчас)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016368206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1225435" y="1014803"/>
            <a:ext cx="6919723" cy="461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ru-RU" sz="4000" b="1" dirty="0">
                <a:solidFill>
                  <a:schemeClr val="tx2"/>
                </a:solidFill>
              </a:rPr>
              <a:t>Узкий фокус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ru-RU" sz="4000" b="1" dirty="0">
                <a:solidFill>
                  <a:schemeClr val="tx2"/>
                </a:solidFill>
              </a:rPr>
              <a:t>Изучить происходящее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ru-RU" sz="4000" b="1" dirty="0">
                <a:solidFill>
                  <a:schemeClr val="tx2"/>
                </a:solidFill>
              </a:rPr>
              <a:t>Переговоры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ru-RU" sz="4000" b="1" dirty="0">
                <a:solidFill>
                  <a:schemeClr val="tx2"/>
                </a:solidFill>
              </a:rPr>
              <a:t>Союзники и резонанс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ru-RU" sz="4000" b="1" dirty="0"/>
              <a:t>Довести до конца</a:t>
            </a:r>
          </a:p>
        </p:txBody>
      </p:sp>
    </p:spTree>
    <p:extLst>
      <p:ext uri="{BB962C8B-B14F-4D97-AF65-F5344CB8AC3E}">
        <p14:creationId xmlns:p14="http://schemas.microsoft.com/office/powerpoint/2010/main" val="3750205515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1E0921E1-1B43-D247-B786-9403EBD26A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73" y="0"/>
            <a:ext cx="8638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35732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1630024" y="2676332"/>
            <a:ext cx="5883979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sz="6000" b="1" dirty="0">
                <a:solidFill>
                  <a:schemeClr val="accent1"/>
                </a:solidFill>
              </a:rPr>
              <a:t>Но надежда есть</a:t>
            </a:r>
          </a:p>
        </p:txBody>
      </p:sp>
    </p:spTree>
    <p:extLst>
      <p:ext uri="{BB962C8B-B14F-4D97-AF65-F5344CB8AC3E}">
        <p14:creationId xmlns:p14="http://schemas.microsoft.com/office/powerpoint/2010/main" val="3631660823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B3F60E8F-3FAE-8948-9507-E731D1B9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68711"/>
            <a:ext cx="9151278" cy="57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772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Вадим Новиков"/>
          <p:cNvSpPr txBox="1"/>
          <p:nvPr/>
        </p:nvSpPr>
        <p:spPr>
          <a:xfrm>
            <a:off x="1276423" y="4298948"/>
            <a:ext cx="2584658" cy="123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>
              <a:defRPr sz="2800"/>
            </a:pPr>
            <a:endParaRPr dirty="0"/>
          </a:p>
          <a:p>
            <a:pPr lvl="1">
              <a:spcBef>
                <a:spcPts val="2000"/>
              </a:spcBef>
              <a:defRPr sz="2800"/>
            </a:pPr>
            <a:r>
              <a:rPr b="1" dirty="0" err="1">
                <a:solidFill>
                  <a:schemeClr val="accent1"/>
                </a:solidFill>
              </a:rPr>
              <a:t>Вадим</a:t>
            </a:r>
            <a:r>
              <a:rPr b="1" dirty="0">
                <a:solidFill>
                  <a:schemeClr val="accent1"/>
                </a:solidFill>
              </a:rPr>
              <a:t> </a:t>
            </a:r>
            <a:r>
              <a:rPr b="1" dirty="0" err="1">
                <a:solidFill>
                  <a:schemeClr val="accent1"/>
                </a:solidFill>
              </a:rPr>
              <a:t>Новиков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" name="Антимонопольная антиутопия">
            <a:extLst>
              <a:ext uri="{FF2B5EF4-FFF2-40B4-BE49-F238E27FC236}">
                <a16:creationId xmlns:a16="http://schemas.microsoft.com/office/drawing/2014/main" xmlns="" id="{F3209859-204D-D847-B5C3-869915544A38}"/>
              </a:ext>
            </a:extLst>
          </p:cNvPr>
          <p:cNvSpPr txBox="1"/>
          <p:nvPr/>
        </p:nvSpPr>
        <p:spPr>
          <a:xfrm>
            <a:off x="1276423" y="2201285"/>
            <a:ext cx="7521889" cy="212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>
              <a:lnSpc>
                <a:spcPct val="100000"/>
              </a:lnSpc>
            </a:pPr>
            <a:r>
              <a:rPr lang="ru-RU" sz="4400" b="1" dirty="0"/>
              <a:t>Опыт российской антимонопольной реформы </a:t>
            </a:r>
            <a:br>
              <a:rPr lang="ru-RU" sz="4400" b="1" dirty="0"/>
            </a:br>
            <a:r>
              <a:rPr lang="ru-RU" sz="4400" b="1" dirty="0"/>
              <a:t>в 2013-2016 году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41029868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1314642" y="2290491"/>
            <a:ext cx="6524663" cy="169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b="1" dirty="0">
                <a:solidFill>
                  <a:schemeClr val="accent1"/>
                </a:solidFill>
              </a:rPr>
              <a:t>Можно ли 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что-то сделать?</a:t>
            </a:r>
            <a:endParaRPr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22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1711320" y="2201287"/>
            <a:ext cx="5730091" cy="178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 algn="ctr">
              <a:lnSpc>
                <a:spcPct val="100000"/>
              </a:lnSpc>
            </a:pPr>
            <a:r>
              <a:rPr lang="ru-RU" b="1" dirty="0">
                <a:solidFill>
                  <a:schemeClr val="accent1"/>
                </a:solidFill>
              </a:rPr>
              <a:t>Антимонопольный</a:t>
            </a:r>
          </a:p>
          <a:p>
            <a:pPr algn="ctr"/>
            <a:r>
              <a:rPr lang="ru-RU" b="1" dirty="0"/>
              <a:t>экономист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891741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CDE680DA-8825-EC44-84E4-3F3705E07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143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69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Антимонопольная антиутопия">
            <a:extLst>
              <a:ext uri="{FF2B5EF4-FFF2-40B4-BE49-F238E27FC236}">
                <a16:creationId xmlns:a16="http://schemas.microsoft.com/office/drawing/2014/main" xmlns="" id="{B79A11C7-4939-3A4F-B3FA-A19A73760325}"/>
              </a:ext>
            </a:extLst>
          </p:cNvPr>
          <p:cNvSpPr txBox="1"/>
          <p:nvPr/>
        </p:nvSpPr>
        <p:spPr>
          <a:xfrm>
            <a:off x="1203133" y="1788688"/>
            <a:ext cx="7249492" cy="280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pPr>
              <a:lnSpc>
                <a:spcPct val="100000"/>
              </a:lnSpc>
            </a:pPr>
            <a:r>
              <a:rPr lang="ru-RU" sz="4400" i="1" dirty="0"/>
              <a:t>Свобода конкуренции </a:t>
            </a:r>
            <a:r>
              <a:rPr lang="en-US" sz="4400" i="1" dirty="0"/>
              <a:t/>
            </a:r>
            <a:br>
              <a:rPr lang="en-US" sz="4400" i="1" dirty="0"/>
            </a:br>
            <a:r>
              <a:rPr lang="ru-RU" sz="4400" i="1" dirty="0"/>
              <a:t>и эффективная защита предпринимательства </a:t>
            </a:r>
            <a:r>
              <a:rPr lang="en-US" sz="4400" i="1" dirty="0"/>
              <a:t/>
            </a:r>
            <a:br>
              <a:rPr lang="en-US" sz="4400" i="1" dirty="0"/>
            </a:br>
            <a:r>
              <a:rPr lang="ru-RU" sz="4400" i="1" dirty="0"/>
              <a:t>ради будущего России</a:t>
            </a:r>
            <a:endParaRPr sz="4400" b="1" dirty="0"/>
          </a:p>
        </p:txBody>
      </p:sp>
      <p:sp>
        <p:nvSpPr>
          <p:cNvPr id="4" name="Антимонопольная антиутопия">
            <a:extLst>
              <a:ext uri="{FF2B5EF4-FFF2-40B4-BE49-F238E27FC236}">
                <a16:creationId xmlns:a16="http://schemas.microsoft.com/office/drawing/2014/main" xmlns="" id="{59F89594-8E6B-374B-9DE1-89238923A3EC}"/>
              </a:ext>
            </a:extLst>
          </p:cNvPr>
          <p:cNvSpPr txBox="1"/>
          <p:nvPr/>
        </p:nvSpPr>
        <p:spPr>
          <a:xfrm>
            <a:off x="7214634" y="246081"/>
            <a:ext cx="1416409" cy="343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5200" spc="0"/>
            </a:lvl1pPr>
          </a:lstStyle>
          <a:p>
            <a:r>
              <a:rPr lang="en-US" sz="19900" b="1" dirty="0">
                <a:solidFill>
                  <a:schemeClr val="accent1"/>
                </a:solidFill>
                <a:latin typeface="Georgia" panose="02040502050405020303" pitchFamily="18" charset="0"/>
              </a:rPr>
              <a:t>“</a:t>
            </a:r>
            <a:endParaRPr sz="19900" b="1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0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6F3E1"/>
      </a:lt1>
      <a:dk2>
        <a:srgbClr val="A7A7A7"/>
      </a:dk2>
      <a:lt2>
        <a:srgbClr val="535353"/>
      </a:lt2>
      <a:accent1>
        <a:srgbClr val="A3433C"/>
      </a:accent1>
      <a:accent2>
        <a:srgbClr val="907040"/>
      </a:accent2>
      <a:accent3>
        <a:srgbClr val="678445"/>
      </a:accent3>
      <a:accent4>
        <a:srgbClr val="636463"/>
      </a:accent4>
      <a:accent5>
        <a:srgbClr val="43A2A4"/>
      </a:accent5>
      <a:accent6>
        <a:srgbClr val="EDC846"/>
      </a:accent6>
      <a:hlink>
        <a:srgbClr val="0000FF"/>
      </a:hlink>
      <a:folHlink>
        <a:srgbClr val="FF00FF"/>
      </a:folHlink>
    </a:clrScheme>
    <a:fontScheme name="Default">
      <a:majorFont>
        <a:latin typeface="Corbel"/>
        <a:ea typeface="Corbel"/>
        <a:cs typeface="Corbel"/>
      </a:majorFont>
      <a:minorFont>
        <a:latin typeface="Corbel"/>
        <a:ea typeface="Corbel"/>
        <a:cs typeface="Corbe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3E1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3433C"/>
      </a:accent1>
      <a:accent2>
        <a:srgbClr val="907040"/>
      </a:accent2>
      <a:accent3>
        <a:srgbClr val="678445"/>
      </a:accent3>
      <a:accent4>
        <a:srgbClr val="636463"/>
      </a:accent4>
      <a:accent5>
        <a:srgbClr val="43A2A4"/>
      </a:accent5>
      <a:accent6>
        <a:srgbClr val="EDC846"/>
      </a:accent6>
      <a:hlink>
        <a:srgbClr val="0000FF"/>
      </a:hlink>
      <a:folHlink>
        <a:srgbClr val="FF00FF"/>
      </a:folHlink>
    </a:clrScheme>
    <a:fontScheme name="Default">
      <a:majorFont>
        <a:latin typeface="Corbel"/>
        <a:ea typeface="Corbel"/>
        <a:cs typeface="Corbel"/>
      </a:majorFont>
      <a:minorFont>
        <a:latin typeface="Corbel"/>
        <a:ea typeface="Corbel"/>
        <a:cs typeface="Corbe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3E1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363</Words>
  <Application>Microsoft Office PowerPoint</Application>
  <PresentationFormat>Экран (4:3)</PresentationFormat>
  <Paragraphs>111</Paragraphs>
  <Slides>59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3" baseType="lpstr">
      <vt:lpstr>Corbel</vt:lpstr>
      <vt:lpstr>Georgia</vt:lpstr>
      <vt:lpstr>Wingdings</vt:lpstr>
      <vt:lpstr>Default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Novikov Vadim</dc:creator>
  <cp:lastModifiedBy>Alina</cp:lastModifiedBy>
  <cp:revision>123</cp:revision>
  <dcterms:modified xsi:type="dcterms:W3CDTF">2018-05-19T13:55:39Z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2716227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S8.2.1</vt:lpwstr>
  </property>
</Properties>
</file>